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3" r:id="rId5"/>
  </p:sldMasterIdLst>
  <p:notesMasterIdLst>
    <p:notesMasterId r:id="rId13"/>
  </p:notesMasterIdLst>
  <p:handoutMasterIdLst>
    <p:handoutMasterId r:id="rId14"/>
  </p:handoutMasterIdLst>
  <p:sldIdLst>
    <p:sldId id="257" r:id="rId6"/>
    <p:sldId id="268" r:id="rId7"/>
    <p:sldId id="270" r:id="rId8"/>
    <p:sldId id="271" r:id="rId9"/>
    <p:sldId id="269" r:id="rId10"/>
    <p:sldId id="272" r:id="rId11"/>
    <p:sldId id="273" r:id="rId12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436" y="-10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cs-CZ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0D05208-E0FF-4539-B76F-5CC635F2919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059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cs-C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4561B30-B778-4F7E-8655-C59996910F5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359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900113" y="623728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Event/ date:</a:t>
            </a:r>
          </a:p>
          <a:p>
            <a:r>
              <a:rPr lang="cs-CZ"/>
              <a:t>Author:</a:t>
            </a:r>
          </a:p>
        </p:txBody>
      </p:sp>
    </p:spTree>
  </p:cSld>
  <p:clrMapOvr>
    <a:masterClrMapping/>
  </p:clrMapOvr>
  <p:transition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5963" y="260350"/>
            <a:ext cx="2078037" cy="568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8" y="260350"/>
            <a:ext cx="6086475" cy="568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900113" y="623728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Event/ date:</a:t>
            </a:r>
          </a:p>
          <a:p>
            <a:r>
              <a:rPr lang="cs-CZ"/>
              <a:t>Author:</a:t>
            </a:r>
          </a:p>
        </p:txBody>
      </p:sp>
    </p:spTree>
  </p:cSld>
  <p:clrMapOvr>
    <a:masterClrMapping/>
  </p:clrMapOvr>
  <p:transition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900113" y="623728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Event/ date:</a:t>
            </a:r>
          </a:p>
          <a:p>
            <a:r>
              <a:rPr lang="cs-CZ"/>
              <a:t>Author:</a:t>
            </a:r>
          </a:p>
        </p:txBody>
      </p:sp>
    </p:spTree>
  </p:cSld>
  <p:clrMapOvr>
    <a:masterClrMapping/>
  </p:clrMapOvr>
  <p:transition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600200"/>
            <a:ext cx="40814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0950" y="1600200"/>
            <a:ext cx="40830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900113" y="623728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Event/ date:</a:t>
            </a:r>
          </a:p>
          <a:p>
            <a:r>
              <a:rPr lang="cs-CZ"/>
              <a:t>Author:</a:t>
            </a:r>
          </a:p>
        </p:txBody>
      </p:sp>
    </p:spTree>
  </p:cSld>
  <p:clrMapOvr>
    <a:masterClrMapping/>
  </p:clrMapOvr>
  <p:transition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900113" y="623728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Event/ date:</a:t>
            </a:r>
          </a:p>
          <a:p>
            <a:r>
              <a:rPr lang="cs-CZ"/>
              <a:t>Author:</a:t>
            </a:r>
          </a:p>
        </p:txBody>
      </p:sp>
    </p:spTree>
  </p:cSld>
  <p:clrMapOvr>
    <a:masterClrMapping/>
  </p:clrMapOvr>
  <p:transition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00113" y="623728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Event/ date:</a:t>
            </a:r>
          </a:p>
          <a:p>
            <a:r>
              <a:rPr lang="cs-CZ"/>
              <a:t>Author:</a:t>
            </a:r>
          </a:p>
        </p:txBody>
      </p:sp>
    </p:spTree>
  </p:cSld>
  <p:clrMapOvr>
    <a:masterClrMapping/>
  </p:clrMapOvr>
  <p:transition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900113" y="623728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Event/ date:</a:t>
            </a:r>
          </a:p>
          <a:p>
            <a:r>
              <a:rPr lang="cs-CZ"/>
              <a:t>Author:</a:t>
            </a:r>
          </a:p>
        </p:txBody>
      </p:sp>
    </p:spTree>
  </p:cSld>
  <p:clrMapOvr>
    <a:masterClrMapping/>
  </p:clrMapOvr>
  <p:transition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900113" y="623728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Event/ date:</a:t>
            </a:r>
          </a:p>
          <a:p>
            <a:r>
              <a:rPr lang="cs-CZ"/>
              <a:t>Author:</a:t>
            </a:r>
          </a:p>
        </p:txBody>
      </p:sp>
    </p:spTree>
  </p:cSld>
  <p:clrMapOvr>
    <a:masterClrMapping/>
  </p:clrMapOvr>
  <p:transition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900113" y="623728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Event/ date:</a:t>
            </a:r>
          </a:p>
          <a:p>
            <a:r>
              <a:rPr lang="cs-CZ"/>
              <a:t>Author:</a:t>
            </a:r>
          </a:p>
        </p:txBody>
      </p:sp>
    </p:spTree>
  </p:cSld>
  <p:clrMapOvr>
    <a:masterClrMapping/>
  </p:clrMapOvr>
  <p:transition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900113" y="623728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Event/ date:</a:t>
            </a:r>
          </a:p>
          <a:p>
            <a:r>
              <a:rPr lang="cs-CZ"/>
              <a:t>Author:</a:t>
            </a:r>
          </a:p>
        </p:txBody>
      </p:sp>
    </p:spTree>
  </p:cSld>
  <p:clrMapOvr>
    <a:masterClrMapping/>
  </p:clrMapOvr>
  <p:transition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0"/>
            <a:ext cx="9144000" cy="616530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60350"/>
            <a:ext cx="831691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600200"/>
            <a:ext cx="8316912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07950" y="6381750"/>
            <a:ext cx="477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/>
            <a:fld id="{2C2B3408-771C-42AD-9BE9-A25B40E51C6F}" type="slidenum">
              <a:rPr lang="cs-CZ" sz="1400"/>
              <a:pPr algn="r" eaLnBrk="1" hangingPunct="1"/>
              <a:t>‹#›</a:t>
            </a:fld>
            <a:endParaRPr lang="cs-CZ" sz="140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900113" y="626511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cs-CZ" dirty="0" smtClean="0"/>
              <a:t>Event/ date:</a:t>
            </a:r>
            <a:r>
              <a:rPr lang="en-GB" dirty="0" smtClean="0"/>
              <a:t> WG-DIKE technical group </a:t>
            </a:r>
            <a:endParaRPr lang="cs-CZ" dirty="0" smtClean="0"/>
          </a:p>
          <a:p>
            <a:r>
              <a:rPr lang="cs-CZ" sz="1400" dirty="0" smtClean="0"/>
              <a:t>Author:</a:t>
            </a:r>
            <a:r>
              <a:rPr lang="en-GB" sz="1400" dirty="0" smtClean="0"/>
              <a:t>Neil Holdsworth, ICES</a:t>
            </a:r>
            <a:endParaRPr lang="cs-CZ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</p:sldLayoutIdLst>
  <p:transition>
    <p:pull dir="u"/>
  </p:transition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hlink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hlink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hlink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340768"/>
            <a:ext cx="7344816" cy="1008063"/>
          </a:xfrm>
        </p:spPr>
        <p:txBody>
          <a:bodyPr/>
          <a:lstStyle/>
          <a:p>
            <a:pPr algn="l"/>
            <a:r>
              <a:rPr lang="en-GB" dirty="0" smtClean="0"/>
              <a:t>MARINE STRATEGY FRAMEWORK DIRECTIVE (MSFD) </a:t>
            </a:r>
            <a:br>
              <a:rPr lang="en-GB" dirty="0" smtClean="0"/>
            </a:br>
            <a:r>
              <a:rPr lang="en-GB" dirty="0" smtClean="0"/>
              <a:t>COMMON IMPLEMENTATION STRATEGY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852936"/>
            <a:ext cx="6769248" cy="1612776"/>
          </a:xfrm>
        </p:spPr>
        <p:txBody>
          <a:bodyPr/>
          <a:lstStyle/>
          <a:p>
            <a:pPr marL="72000" indent="0" algn="ctr">
              <a:spcBef>
                <a:spcPts val="600"/>
              </a:spcBef>
              <a:buNone/>
            </a:pPr>
            <a:r>
              <a:rPr lang="en-GB" b="1" dirty="0"/>
              <a:t>MSFD Metadata Catalogue 19.3 reporting analysis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27584" y="5128592"/>
            <a:ext cx="7776864" cy="5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2000" lvl="0" eaLnBrk="1" hangingPunct="1">
              <a:spcBef>
                <a:spcPts val="600"/>
              </a:spcBef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Document: </a:t>
            </a:r>
            <a:r>
              <a:rPr lang="en-US" sz="2400" b="1" kern="0" dirty="0">
                <a:solidFill>
                  <a:schemeClr val="accent2"/>
                </a:solidFill>
                <a:latin typeface="+mn-lt"/>
              </a:rPr>
              <a:t>DIKE TSG1 WP3 follow-up on art 19.3 data reporting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00113" y="626511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GB" dirty="0" smtClean="0"/>
              <a:t>WG-DIKE/MODEG 04 JULY 2013 </a:t>
            </a:r>
            <a:endParaRPr lang="cs-CZ" dirty="0" smtClean="0"/>
          </a:p>
          <a:p>
            <a:r>
              <a:rPr lang="en-GB" sz="1400" dirty="0" err="1" smtClean="0"/>
              <a:t>Periklis</a:t>
            </a:r>
            <a:r>
              <a:rPr lang="en-GB" sz="1400" dirty="0" smtClean="0"/>
              <a:t> </a:t>
            </a:r>
            <a:r>
              <a:rPr lang="en-GB" sz="1400" dirty="0" err="1" smtClean="0"/>
              <a:t>Panagiotidis</a:t>
            </a:r>
            <a:r>
              <a:rPr lang="en-GB" sz="1400" dirty="0" smtClean="0"/>
              <a:t>, </a:t>
            </a:r>
            <a:r>
              <a:rPr lang="en-GB" sz="1400" dirty="0" smtClean="0"/>
              <a:t>ICES</a:t>
            </a:r>
            <a:endParaRPr lang="cs-CZ" sz="14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00113" y="626511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GB" dirty="0" smtClean="0"/>
              <a:t>WG-DIKE/MODEG 04 JULY 2013 </a:t>
            </a:r>
            <a:endParaRPr lang="cs-CZ" dirty="0" smtClean="0"/>
          </a:p>
          <a:p>
            <a:r>
              <a:rPr lang="en-GB" sz="1400" dirty="0" err="1" smtClean="0"/>
              <a:t>Periklis</a:t>
            </a:r>
            <a:r>
              <a:rPr lang="en-GB" sz="1400" dirty="0" smtClean="0"/>
              <a:t> </a:t>
            </a:r>
            <a:r>
              <a:rPr lang="en-GB" sz="1400" dirty="0" err="1" smtClean="0"/>
              <a:t>Panagiotidis</a:t>
            </a:r>
            <a:r>
              <a:rPr lang="en-GB" sz="1400" dirty="0" smtClean="0"/>
              <a:t>, </a:t>
            </a:r>
            <a:r>
              <a:rPr lang="en-GB" sz="1400" dirty="0" smtClean="0"/>
              <a:t>ICES</a:t>
            </a:r>
            <a:endParaRPr lang="cs-CZ" sz="14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87624" y="2914506"/>
            <a:ext cx="3203399" cy="369332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FF00"/>
                </a:solidFill>
                <a:effectLst/>
                <a:latin typeface="+mj-lt"/>
                <a:ea typeface="ヒラギノ角ゴ Pro W3"/>
              </a:rPr>
              <a:t>Assessments under Article 8</a:t>
            </a:r>
            <a:endParaRPr lang="en-GB" dirty="0">
              <a:solidFill>
                <a:srgbClr val="FFFF00"/>
              </a:solidFill>
              <a:effectLst/>
              <a:latin typeface="+mj-lt"/>
              <a:ea typeface="ヒラギノ角ゴ Pro W3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187624" y="3985929"/>
            <a:ext cx="3203399" cy="646331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srgbClr val="FFFF00"/>
                </a:solidFill>
                <a:effectLst/>
                <a:latin typeface="+mj-lt"/>
                <a:ea typeface="ヒラギノ角ゴ Pro W3"/>
              </a:rPr>
              <a:t>Progress towards achieving GES under Article 9</a:t>
            </a:r>
            <a:endParaRPr lang="en-GB">
              <a:solidFill>
                <a:srgbClr val="FFFF00"/>
              </a:solidFill>
              <a:effectLst/>
              <a:latin typeface="+mj-lt"/>
              <a:ea typeface="ヒラギノ角ゴ Pro W3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162898" y="5301208"/>
            <a:ext cx="3203399" cy="646331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FF00"/>
                </a:solidFill>
                <a:effectLst/>
                <a:latin typeface="+mj-lt"/>
                <a:ea typeface="ヒラギノ角ゴ Pro W3"/>
              </a:rPr>
              <a:t>Progress towards targets under Article 10</a:t>
            </a:r>
            <a:endParaRPr lang="en-GB" dirty="0">
              <a:solidFill>
                <a:srgbClr val="FFFF00"/>
              </a:solidFill>
              <a:effectLst/>
              <a:latin typeface="+mj-lt"/>
              <a:ea typeface="ヒラギノ角ゴ Pro W3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2752205" y="3471479"/>
            <a:ext cx="345440" cy="3371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1200"/>
          </a:p>
        </p:txBody>
      </p:sp>
      <p:sp>
        <p:nvSpPr>
          <p:cNvPr id="11" name="Down Arrow 10"/>
          <p:cNvSpPr/>
          <p:nvPr/>
        </p:nvSpPr>
        <p:spPr>
          <a:xfrm>
            <a:off x="2752207" y="4716197"/>
            <a:ext cx="345440" cy="3371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1200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187624" y="1490240"/>
            <a:ext cx="3203399" cy="92333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FF00"/>
                </a:solidFill>
                <a:effectLst/>
                <a:latin typeface="+mj-lt"/>
                <a:ea typeface="ヒラギノ角ゴ Pro W3"/>
              </a:rPr>
              <a:t>Data collected through monitoring </a:t>
            </a:r>
            <a:r>
              <a:rPr lang="en-US" dirty="0" err="1">
                <a:solidFill>
                  <a:srgbClr val="FFFF00"/>
                </a:solidFill>
                <a:effectLst/>
                <a:latin typeface="+mj-lt"/>
                <a:ea typeface="ヒラギノ角ゴ Pro W3"/>
              </a:rPr>
              <a:t>programmes</a:t>
            </a:r>
            <a:r>
              <a:rPr lang="en-US" dirty="0">
                <a:solidFill>
                  <a:srgbClr val="FFFF00"/>
                </a:solidFill>
                <a:effectLst/>
                <a:latin typeface="+mj-lt"/>
                <a:ea typeface="ヒラギノ角ゴ Pro W3"/>
              </a:rPr>
              <a:t> under Article 11</a:t>
            </a:r>
            <a:endParaRPr lang="en-GB" dirty="0">
              <a:solidFill>
                <a:srgbClr val="FFFF00"/>
              </a:solidFill>
              <a:effectLst/>
              <a:latin typeface="+mj-lt"/>
              <a:ea typeface="ヒラギノ角ゴ Pro W3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2752205" y="2540520"/>
            <a:ext cx="345440" cy="3371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1200"/>
          </a:p>
        </p:txBody>
      </p:sp>
      <p:cxnSp>
        <p:nvCxnSpPr>
          <p:cNvPr id="14" name="Straight Arrow Connector 13"/>
          <p:cNvCxnSpPr>
            <a:stCxn id="16" idx="1"/>
            <a:endCxn id="6" idx="3"/>
          </p:cNvCxnSpPr>
          <p:nvPr/>
        </p:nvCxnSpPr>
        <p:spPr>
          <a:xfrm flipH="1">
            <a:off x="4391023" y="2617293"/>
            <a:ext cx="1217241" cy="4818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2" idx="3"/>
          </p:cNvCxnSpPr>
          <p:nvPr/>
        </p:nvCxnSpPr>
        <p:spPr>
          <a:xfrm flipH="1" flipV="1">
            <a:off x="4391023" y="1951905"/>
            <a:ext cx="1217241" cy="4616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5608264" y="2294127"/>
            <a:ext cx="2376154" cy="646331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FF00"/>
                </a:solidFill>
                <a:effectLst/>
                <a:latin typeface="+mj-lt"/>
                <a:ea typeface="ヒラギノ角ゴ Pro W3"/>
              </a:rPr>
              <a:t>Metadata catalogue under Article 19(3)</a:t>
            </a:r>
            <a:endParaRPr lang="en-GB" dirty="0">
              <a:solidFill>
                <a:srgbClr val="FFFF00"/>
              </a:solidFill>
              <a:effectLst/>
              <a:latin typeface="+mj-lt"/>
              <a:ea typeface="ヒラギノ角ゴ Pro W3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1008063"/>
          </a:xfrm>
        </p:spPr>
        <p:txBody>
          <a:bodyPr/>
          <a:lstStyle/>
          <a:p>
            <a:r>
              <a:rPr lang="en-GB" dirty="0"/>
              <a:t>Article 19.3 Overview</a:t>
            </a:r>
          </a:p>
        </p:txBody>
      </p:sp>
    </p:spTree>
    <p:extLst>
      <p:ext uri="{BB962C8B-B14F-4D97-AF65-F5344CB8AC3E}">
        <p14:creationId xmlns:p14="http://schemas.microsoft.com/office/powerpoint/2010/main" val="779984137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00113" y="626511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GB" dirty="0" smtClean="0"/>
              <a:t>WG-DIKE/MODEG 04 JULY 2013 </a:t>
            </a:r>
            <a:endParaRPr lang="cs-CZ" dirty="0" smtClean="0"/>
          </a:p>
          <a:p>
            <a:r>
              <a:rPr lang="en-GB" sz="1400" dirty="0" err="1" smtClean="0"/>
              <a:t>Periklis</a:t>
            </a:r>
            <a:r>
              <a:rPr lang="en-GB" sz="1400" dirty="0" smtClean="0"/>
              <a:t> </a:t>
            </a:r>
            <a:r>
              <a:rPr lang="en-GB" sz="1400" dirty="0" err="1" smtClean="0"/>
              <a:t>Panagiotidis</a:t>
            </a:r>
            <a:r>
              <a:rPr lang="en-GB" sz="1400" dirty="0" smtClean="0"/>
              <a:t>, </a:t>
            </a:r>
            <a:r>
              <a:rPr lang="en-GB" sz="1400" dirty="0" smtClean="0"/>
              <a:t>ICES</a:t>
            </a:r>
            <a:endParaRPr lang="cs-CZ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1008063"/>
          </a:xfrm>
        </p:spPr>
        <p:txBody>
          <a:bodyPr/>
          <a:lstStyle/>
          <a:p>
            <a:r>
              <a:rPr lang="en-GB" dirty="0" smtClean="0"/>
              <a:t>Metadata reporting options for the Member Countries</a:t>
            </a:r>
            <a:endParaRPr lang="en-GB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27584" y="1556792"/>
            <a:ext cx="676924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hlink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hlink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hlink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hlink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hlink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hlink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hlink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hlink"/>
                </a:solidFill>
                <a:latin typeface="+mn-lt"/>
              </a:defRPr>
            </a:lvl9pPr>
          </a:lstStyle>
          <a:p>
            <a:pPr marL="529200" indent="-457200">
              <a:spcBef>
                <a:spcPts val="600"/>
              </a:spcBef>
              <a:buFont typeface="+mj-lt"/>
              <a:buAutoNum type="alphaLcPeriod"/>
            </a:pPr>
            <a:r>
              <a:rPr lang="en-US" b="1" dirty="0" smtClean="0"/>
              <a:t>Existing metadata fields for Art. 8 electronic reporting including a web link</a:t>
            </a:r>
          </a:p>
          <a:p>
            <a:pPr marL="529200" indent="-457200">
              <a:spcBef>
                <a:spcPts val="600"/>
              </a:spcBef>
              <a:buFont typeface="+mj-lt"/>
              <a:buAutoNum type="alphaLcPeriod"/>
            </a:pPr>
            <a:r>
              <a:rPr lang="en-US" b="1" dirty="0" smtClean="0">
                <a:solidFill>
                  <a:srgbClr val="FFFF00"/>
                </a:solidFill>
              </a:rPr>
              <a:t>Where data sets have been prepared specifically for use in the Initial Assessment, MS should list these and list how they can be accessed.</a:t>
            </a:r>
          </a:p>
          <a:p>
            <a:pPr marL="986400" lvl="1" indent="-514350">
              <a:spcBef>
                <a:spcPts val="600"/>
              </a:spcBef>
              <a:buFont typeface="+mj-lt"/>
              <a:buAutoNum type="romanLcPeriod"/>
            </a:pPr>
            <a:r>
              <a:rPr lang="en-US" b="1" dirty="0" smtClean="0">
                <a:solidFill>
                  <a:srgbClr val="FFFF00"/>
                </a:solidFill>
              </a:rPr>
              <a:t>Directly to the Commission and EEA or by posting on the MS web site</a:t>
            </a:r>
          </a:p>
          <a:p>
            <a:pPr marL="986400" lvl="1" indent="-514350">
              <a:spcBef>
                <a:spcPts val="600"/>
              </a:spcBef>
              <a:buFont typeface="+mj-lt"/>
              <a:buAutoNum type="romanLcPeriod"/>
            </a:pPr>
            <a:r>
              <a:rPr lang="en-US" b="1" dirty="0" smtClean="0">
                <a:solidFill>
                  <a:srgbClr val="FFFF00"/>
                </a:solidFill>
              </a:rPr>
              <a:t>Using the “metadata catalogue” option.</a:t>
            </a:r>
          </a:p>
          <a:p>
            <a:pPr marL="586350" indent="-514350">
              <a:spcBef>
                <a:spcPts val="600"/>
              </a:spcBef>
              <a:buFont typeface="+mj-lt"/>
              <a:buAutoNum type="alphaLcPeriod"/>
            </a:pPr>
            <a:r>
              <a:rPr lang="en-US" b="1" dirty="0" smtClean="0">
                <a:solidFill>
                  <a:srgbClr val="FFFF00"/>
                </a:solidFill>
              </a:rPr>
              <a:t>MS may use a mixture of both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452963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00113" y="626511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GB" dirty="0" smtClean="0"/>
              <a:t>WG-DIKE/MODEG 04 JULY 2013 </a:t>
            </a:r>
            <a:endParaRPr lang="cs-CZ" dirty="0" smtClean="0"/>
          </a:p>
          <a:p>
            <a:r>
              <a:rPr lang="en-GB" sz="1400" dirty="0" err="1" smtClean="0"/>
              <a:t>Periklis</a:t>
            </a:r>
            <a:r>
              <a:rPr lang="en-GB" sz="1400" dirty="0" smtClean="0"/>
              <a:t> </a:t>
            </a:r>
            <a:r>
              <a:rPr lang="en-GB" sz="1400" dirty="0" err="1" smtClean="0"/>
              <a:t>Panagiotidis</a:t>
            </a:r>
            <a:r>
              <a:rPr lang="en-GB" sz="1400" dirty="0" smtClean="0"/>
              <a:t>, </a:t>
            </a:r>
            <a:r>
              <a:rPr lang="en-GB" sz="1400" dirty="0" smtClean="0"/>
              <a:t>ICES</a:t>
            </a:r>
            <a:endParaRPr lang="cs-CZ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1008063"/>
          </a:xfrm>
        </p:spPr>
        <p:txBody>
          <a:bodyPr/>
          <a:lstStyle/>
          <a:p>
            <a:r>
              <a:rPr lang="en-GB" dirty="0" smtClean="0"/>
              <a:t>Overview of the submitted metadata</a:t>
            </a:r>
            <a:endParaRPr lang="en-GB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27584" y="1556792"/>
            <a:ext cx="676924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hlink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hlink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hlink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hlink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hlink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hlink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hlink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hlink"/>
                </a:solidFill>
                <a:latin typeface="+mn-lt"/>
              </a:defRPr>
            </a:lvl9pPr>
          </a:lstStyle>
          <a:p>
            <a:pPr marL="414900">
              <a:spcBef>
                <a:spcPts val="6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Option a. followed by 10 MS (BE, CY, DK, FI, FR, EL, IE, LV, SE, UK)</a:t>
            </a:r>
          </a:p>
          <a:p>
            <a:pPr marL="414900">
              <a:spcBef>
                <a:spcPts val="6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Option c. followed by 6 MS (DE, IT, LT, RO, SL, ES)</a:t>
            </a:r>
          </a:p>
          <a:p>
            <a:pPr marL="414900">
              <a:spcBef>
                <a:spcPts val="6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Option </a:t>
            </a:r>
            <a:r>
              <a:rPr lang="en-US" b="1" dirty="0" err="1" smtClean="0">
                <a:solidFill>
                  <a:srgbClr val="FFFF00"/>
                </a:solidFill>
              </a:rPr>
              <a:t>b.i</a:t>
            </a:r>
            <a:r>
              <a:rPr lang="en-US" b="1" dirty="0" smtClean="0">
                <a:solidFill>
                  <a:srgbClr val="FFFF00"/>
                </a:solidFill>
              </a:rPr>
              <a:t> followed by NL</a:t>
            </a:r>
          </a:p>
          <a:p>
            <a:pPr marL="414900">
              <a:spcBef>
                <a:spcPts val="6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PL did not report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452038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00113" y="626511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GB" dirty="0" smtClean="0"/>
              <a:t>WG-DIKE/MODEG 04 JULY 2013 </a:t>
            </a:r>
            <a:endParaRPr lang="cs-CZ" dirty="0" smtClean="0"/>
          </a:p>
          <a:p>
            <a:r>
              <a:rPr lang="en-GB" sz="1400" dirty="0" err="1" smtClean="0"/>
              <a:t>Periklis</a:t>
            </a:r>
            <a:r>
              <a:rPr lang="en-GB" sz="1400" dirty="0" smtClean="0"/>
              <a:t> </a:t>
            </a:r>
            <a:r>
              <a:rPr lang="en-GB" sz="1400" dirty="0" err="1" smtClean="0"/>
              <a:t>Panagiotidis</a:t>
            </a:r>
            <a:r>
              <a:rPr lang="en-GB" sz="1400" dirty="0" smtClean="0"/>
              <a:t>, </a:t>
            </a:r>
            <a:r>
              <a:rPr lang="en-GB" sz="1400" dirty="0" smtClean="0"/>
              <a:t>ICES</a:t>
            </a:r>
            <a:endParaRPr lang="cs-CZ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340768"/>
            <a:ext cx="5832648" cy="4730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1008063"/>
          </a:xfrm>
        </p:spPr>
        <p:txBody>
          <a:bodyPr/>
          <a:lstStyle/>
          <a:p>
            <a:r>
              <a:rPr lang="en-US" dirty="0" smtClean="0"/>
              <a:t>Geographical Coverage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0110790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00113" y="626511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GB" dirty="0" smtClean="0"/>
              <a:t>WG-DIKE/MODEG 04 JULY 2013 </a:t>
            </a:r>
            <a:endParaRPr lang="cs-CZ" dirty="0" smtClean="0"/>
          </a:p>
          <a:p>
            <a:r>
              <a:rPr lang="en-GB" sz="1400" dirty="0" err="1" smtClean="0"/>
              <a:t>Periklis</a:t>
            </a:r>
            <a:r>
              <a:rPr lang="en-GB" sz="1400" dirty="0" smtClean="0"/>
              <a:t> </a:t>
            </a:r>
            <a:r>
              <a:rPr lang="en-GB" sz="1400" dirty="0" err="1" smtClean="0"/>
              <a:t>Panagiotidis</a:t>
            </a:r>
            <a:r>
              <a:rPr lang="en-GB" sz="1400" dirty="0" smtClean="0"/>
              <a:t>, </a:t>
            </a:r>
            <a:r>
              <a:rPr lang="en-GB" sz="1400" dirty="0" smtClean="0"/>
              <a:t>ICES</a:t>
            </a:r>
            <a:endParaRPr lang="cs-CZ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1008063"/>
          </a:xfrm>
        </p:spPr>
        <p:txBody>
          <a:bodyPr/>
          <a:lstStyle/>
          <a:p>
            <a:r>
              <a:rPr lang="en-GB" dirty="0" smtClean="0"/>
              <a:t>Evaluation/Usability of the submitted metadata</a:t>
            </a:r>
            <a:endParaRPr lang="en-GB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27584" y="1556792"/>
            <a:ext cx="676924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hlink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hlink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hlink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hlink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hlink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hlink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hlink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hlink"/>
                </a:solidFill>
                <a:latin typeface="+mn-lt"/>
              </a:defRPr>
            </a:lvl9pPr>
          </a:lstStyle>
          <a:p>
            <a:pPr marL="414900">
              <a:spcBef>
                <a:spcPts val="6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Formats used: </a:t>
            </a:r>
            <a:r>
              <a:rPr lang="en-US" b="1" dirty="0" err="1" smtClean="0">
                <a:solidFill>
                  <a:srgbClr val="FFFF00"/>
                </a:solidFill>
              </a:rPr>
              <a:t>nonISO</a:t>
            </a:r>
            <a:r>
              <a:rPr lang="en-US" b="1" dirty="0" smtClean="0">
                <a:solidFill>
                  <a:srgbClr val="FFFF00"/>
                </a:solidFill>
              </a:rPr>
              <a:t>, INSPIRE, CDI, EDMED, DB records, .doc</a:t>
            </a:r>
          </a:p>
          <a:p>
            <a:pPr marL="414900">
              <a:spcBef>
                <a:spcPts val="6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Languages used: links to reports written in English by UK, IE, IT, RO and partly by EL, FI, DK, CY</a:t>
            </a:r>
          </a:p>
          <a:p>
            <a:pPr marL="414900">
              <a:spcBef>
                <a:spcPts val="6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Linkage to data source issue. Not enough information to locate the datasets/reports</a:t>
            </a:r>
          </a:p>
          <a:p>
            <a:pPr marL="414900">
              <a:spcBef>
                <a:spcPts val="600"/>
              </a:spcBef>
            </a:pP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16996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00113" y="626511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GB" dirty="0" smtClean="0"/>
              <a:t>WG-DIKE/MODEG 04 JULY 2013 </a:t>
            </a:r>
            <a:endParaRPr lang="cs-CZ" dirty="0" smtClean="0"/>
          </a:p>
          <a:p>
            <a:r>
              <a:rPr lang="en-GB" sz="1400" dirty="0" err="1" smtClean="0"/>
              <a:t>Periklis</a:t>
            </a:r>
            <a:r>
              <a:rPr lang="en-GB" sz="1400" dirty="0" smtClean="0"/>
              <a:t> </a:t>
            </a:r>
            <a:r>
              <a:rPr lang="en-GB" sz="1400" dirty="0" err="1" smtClean="0"/>
              <a:t>Panagiotidis</a:t>
            </a:r>
            <a:r>
              <a:rPr lang="en-GB" sz="1400" dirty="0" smtClean="0"/>
              <a:t>, </a:t>
            </a:r>
            <a:r>
              <a:rPr lang="en-GB" sz="1400" dirty="0" smtClean="0"/>
              <a:t>ICES</a:t>
            </a:r>
            <a:endParaRPr lang="cs-CZ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1008063"/>
          </a:xfrm>
        </p:spPr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1115616" y="1556792"/>
            <a:ext cx="676924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hlink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hlink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hlink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hlink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hlink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hlink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hlink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hlink"/>
                </a:solidFill>
                <a:latin typeface="+mn-lt"/>
              </a:defRPr>
            </a:lvl9pPr>
          </a:lstStyle>
          <a:p>
            <a:pPr marL="72000" indent="0" algn="ctr">
              <a:spcBef>
                <a:spcPts val="600"/>
              </a:spcBef>
              <a:buNone/>
            </a:pPr>
            <a:r>
              <a:rPr lang="en-GB" dirty="0" smtClean="0"/>
              <a:t>Increasing </a:t>
            </a:r>
            <a:r>
              <a:rPr lang="en-GB" dirty="0"/>
              <a:t>the variability of the metadata sources adds extra complexity as far as the information extraction is concerned; and the usability of the information provided is negatively affected by the disparate sources/methods. While moving towards the 2018 deadline it becomes more and more clear that simple, standardised and harmonised reporting workflows are the key to success.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975540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 fina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ablona fin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blona 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 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 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 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 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 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 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E7C04170-0BEA-433B-A69B-294260C77118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154D8C06-0051-4D9B-A02C-AF1D54C5EF96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B8065C3B-DD61-49FD-99B0-1A96CB082E2F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6F51A845-D681-40A3-9BB6-341BE58D0CF5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</TotalTime>
  <Words>375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sablona final</vt:lpstr>
      <vt:lpstr>MARINE STRATEGY FRAMEWORK DIRECTIVE (MSFD)  COMMON IMPLEMENTATION STRATEGY </vt:lpstr>
      <vt:lpstr>Article 19.3 Overview</vt:lpstr>
      <vt:lpstr>Metadata reporting options for the Member Countries</vt:lpstr>
      <vt:lpstr>Overview of the submitted metadata</vt:lpstr>
      <vt:lpstr>Geographical Coverage</vt:lpstr>
      <vt:lpstr>Evaluation/Usability of the submitted metadata</vt:lpstr>
      <vt:lpstr>Summary</vt:lpstr>
    </vt:vector>
  </TitlesOfParts>
  <Company>Cenia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hana.spevakova</dc:creator>
  <cp:lastModifiedBy>Periklis Panagiotidis</cp:lastModifiedBy>
  <cp:revision>116</cp:revision>
  <dcterms:created xsi:type="dcterms:W3CDTF">2011-01-12T09:29:46Z</dcterms:created>
  <dcterms:modified xsi:type="dcterms:W3CDTF">2013-07-03T15:30:38Z</dcterms:modified>
</cp:coreProperties>
</file>