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0" r:id="rId2"/>
    <p:sldId id="272" r:id="rId3"/>
    <p:sldId id="280" r:id="rId4"/>
    <p:sldId id="273" r:id="rId5"/>
    <p:sldId id="257" r:id="rId6"/>
    <p:sldId id="28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1" d="100"/>
          <a:sy n="81" d="100"/>
        </p:scale>
        <p:origin x="-1056" y="-96"/>
      </p:cViewPr>
      <p:guideLst>
        <p:guide orient="horz" pos="2160"/>
        <p:guide pos="2880"/>
      </p:guideLst>
    </p:cSldViewPr>
  </p:slideViewPr>
  <p:outlineViewPr>
    <p:cViewPr>
      <p:scale>
        <a:sx n="33" d="100"/>
        <a:sy n="33" d="100"/>
      </p:scale>
      <p:origin x="36" y="31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8C49BC-DE5C-4AC6-924C-DA9D33D205E7}" type="doc">
      <dgm:prSet loTypeId="urn:microsoft.com/office/officeart/2005/8/layout/venn3" loCatId="relationship" qsTypeId="urn:microsoft.com/office/officeart/2005/8/quickstyle/simple2" qsCatId="simple" csTypeId="urn:microsoft.com/office/officeart/2005/8/colors/colorful4" csCatId="colorful" phldr="1"/>
      <dgm:spPr/>
    </dgm:pt>
    <dgm:pt modelId="{E6E8DDC5-0E40-4FE4-A68B-1F2EB6D8293D}">
      <dgm:prSet phldrT="[Text]"/>
      <dgm:spPr/>
      <dgm:t>
        <a:bodyPr/>
        <a:lstStyle/>
        <a:p>
          <a:pPr algn="ctr"/>
          <a:r>
            <a:rPr lang="en-GB" dirty="0" smtClean="0"/>
            <a:t>Indicators and data products</a:t>
          </a:r>
          <a:endParaRPr lang="en-GB" dirty="0"/>
        </a:p>
      </dgm:t>
    </dgm:pt>
    <dgm:pt modelId="{59FFCE90-7674-413E-966A-2E21EAE1FD63}" type="parTrans" cxnId="{C3288066-0A93-40B7-9E4E-CBDD1F193AC9}">
      <dgm:prSet/>
      <dgm:spPr/>
      <dgm:t>
        <a:bodyPr/>
        <a:lstStyle/>
        <a:p>
          <a:pPr algn="ctr"/>
          <a:endParaRPr lang="en-GB"/>
        </a:p>
      </dgm:t>
    </dgm:pt>
    <dgm:pt modelId="{4B4918C1-9C8A-4F77-9541-62D299BFDABD}" type="sibTrans" cxnId="{C3288066-0A93-40B7-9E4E-CBDD1F193AC9}">
      <dgm:prSet/>
      <dgm:spPr/>
      <dgm:t>
        <a:bodyPr/>
        <a:lstStyle/>
        <a:p>
          <a:pPr algn="ctr"/>
          <a:endParaRPr lang="en-GB"/>
        </a:p>
      </dgm:t>
    </dgm:pt>
    <dgm:pt modelId="{DCC9F2AF-BF64-46A1-95C2-7E4F13578FFC}">
      <dgm:prSet phldrT="[Text]"/>
      <dgm:spPr/>
      <dgm:t>
        <a:bodyPr/>
        <a:lstStyle/>
        <a:p>
          <a:pPr algn="ctr"/>
          <a:r>
            <a:rPr lang="en-GB" dirty="0" smtClean="0"/>
            <a:t>Data and observations</a:t>
          </a:r>
          <a:endParaRPr lang="en-GB" dirty="0"/>
        </a:p>
      </dgm:t>
    </dgm:pt>
    <dgm:pt modelId="{98F834B9-D316-4A21-840E-7A1B4050588D}" type="parTrans" cxnId="{5B2C6147-61A7-433D-9735-22DE3679B107}">
      <dgm:prSet/>
      <dgm:spPr/>
      <dgm:t>
        <a:bodyPr/>
        <a:lstStyle/>
        <a:p>
          <a:pPr algn="ctr"/>
          <a:endParaRPr lang="en-GB"/>
        </a:p>
      </dgm:t>
    </dgm:pt>
    <dgm:pt modelId="{82CE7C67-92B8-4C78-A837-7588FB7969B3}" type="sibTrans" cxnId="{5B2C6147-61A7-433D-9735-22DE3679B107}">
      <dgm:prSet/>
      <dgm:spPr/>
      <dgm:t>
        <a:bodyPr/>
        <a:lstStyle/>
        <a:p>
          <a:pPr algn="ctr"/>
          <a:endParaRPr lang="en-GB"/>
        </a:p>
      </dgm:t>
    </dgm:pt>
    <dgm:pt modelId="{EBDCACB4-6521-4FA5-BDDA-E2A0F2D59818}">
      <dgm:prSet phldrT="[Text]"/>
      <dgm:spPr/>
      <dgm:t>
        <a:bodyPr/>
        <a:lstStyle/>
        <a:p>
          <a:pPr algn="ctr"/>
          <a:r>
            <a:rPr lang="en-GB" dirty="0" smtClean="0"/>
            <a:t>Monitoring programme reporting</a:t>
          </a:r>
          <a:endParaRPr lang="en-GB" dirty="0"/>
        </a:p>
      </dgm:t>
    </dgm:pt>
    <dgm:pt modelId="{1AEA70EF-061B-4573-AD69-BE505760F6F4}" type="parTrans" cxnId="{C4B68D28-791E-4EBC-BDA2-C34957E352E3}">
      <dgm:prSet/>
      <dgm:spPr/>
      <dgm:t>
        <a:bodyPr/>
        <a:lstStyle/>
        <a:p>
          <a:endParaRPr lang="en-GB"/>
        </a:p>
      </dgm:t>
    </dgm:pt>
    <dgm:pt modelId="{3D27BB2D-7702-45D6-B495-712F110FCDA8}" type="sibTrans" cxnId="{C4B68D28-791E-4EBC-BDA2-C34957E352E3}">
      <dgm:prSet/>
      <dgm:spPr/>
      <dgm:t>
        <a:bodyPr/>
        <a:lstStyle/>
        <a:p>
          <a:endParaRPr lang="en-GB"/>
        </a:p>
      </dgm:t>
    </dgm:pt>
    <dgm:pt modelId="{42028AF4-A315-4F33-9539-09571A1F054B}" type="pres">
      <dgm:prSet presAssocID="{C88C49BC-DE5C-4AC6-924C-DA9D33D205E7}" presName="Name0" presStyleCnt="0">
        <dgm:presLayoutVars>
          <dgm:dir/>
          <dgm:resizeHandles val="exact"/>
        </dgm:presLayoutVars>
      </dgm:prSet>
      <dgm:spPr/>
    </dgm:pt>
    <dgm:pt modelId="{A62EC4CF-2AAA-429D-83ED-519AB13283F1}" type="pres">
      <dgm:prSet presAssocID="{E6E8DDC5-0E40-4FE4-A68B-1F2EB6D8293D}" presName="Name5" presStyleLbl="vennNode1" presStyleIdx="0" presStyleCnt="3">
        <dgm:presLayoutVars>
          <dgm:bulletEnabled val="1"/>
        </dgm:presLayoutVars>
      </dgm:prSet>
      <dgm:spPr/>
      <dgm:t>
        <a:bodyPr/>
        <a:lstStyle/>
        <a:p>
          <a:endParaRPr lang="en-GB"/>
        </a:p>
      </dgm:t>
    </dgm:pt>
    <dgm:pt modelId="{06A0568E-C7DD-4B59-A4B6-FB8B6C344A06}" type="pres">
      <dgm:prSet presAssocID="{4B4918C1-9C8A-4F77-9541-62D299BFDABD}" presName="space" presStyleCnt="0"/>
      <dgm:spPr/>
    </dgm:pt>
    <dgm:pt modelId="{7CAC6F16-2676-4188-AC77-B08FE9ABB54B}" type="pres">
      <dgm:prSet presAssocID="{DCC9F2AF-BF64-46A1-95C2-7E4F13578FFC}" presName="Name5" presStyleLbl="vennNode1" presStyleIdx="1" presStyleCnt="3">
        <dgm:presLayoutVars>
          <dgm:bulletEnabled val="1"/>
        </dgm:presLayoutVars>
      </dgm:prSet>
      <dgm:spPr/>
      <dgm:t>
        <a:bodyPr/>
        <a:lstStyle/>
        <a:p>
          <a:endParaRPr lang="en-GB"/>
        </a:p>
      </dgm:t>
    </dgm:pt>
    <dgm:pt modelId="{0B7BBB07-EEAA-4FE5-8276-CFE5063ABC23}" type="pres">
      <dgm:prSet presAssocID="{82CE7C67-92B8-4C78-A837-7588FB7969B3}" presName="space" presStyleCnt="0"/>
      <dgm:spPr/>
    </dgm:pt>
    <dgm:pt modelId="{689461DE-8B32-42C8-8C80-0CCC411D6AC8}" type="pres">
      <dgm:prSet presAssocID="{EBDCACB4-6521-4FA5-BDDA-E2A0F2D59818}" presName="Name5" presStyleLbl="vennNode1" presStyleIdx="2" presStyleCnt="3">
        <dgm:presLayoutVars>
          <dgm:bulletEnabled val="1"/>
        </dgm:presLayoutVars>
      </dgm:prSet>
      <dgm:spPr/>
      <dgm:t>
        <a:bodyPr/>
        <a:lstStyle/>
        <a:p>
          <a:endParaRPr lang="en-GB"/>
        </a:p>
      </dgm:t>
    </dgm:pt>
  </dgm:ptLst>
  <dgm:cxnLst>
    <dgm:cxn modelId="{E335A8E3-3E10-4F12-B770-2CCA5990405F}" type="presOf" srcId="{EBDCACB4-6521-4FA5-BDDA-E2A0F2D59818}" destId="{689461DE-8B32-42C8-8C80-0CCC411D6AC8}" srcOrd="0" destOrd="0" presId="urn:microsoft.com/office/officeart/2005/8/layout/venn3"/>
    <dgm:cxn modelId="{2540C236-E9FA-4142-B84F-7A223BFCCA0C}" type="presOf" srcId="{DCC9F2AF-BF64-46A1-95C2-7E4F13578FFC}" destId="{7CAC6F16-2676-4188-AC77-B08FE9ABB54B}" srcOrd="0" destOrd="0" presId="urn:microsoft.com/office/officeart/2005/8/layout/venn3"/>
    <dgm:cxn modelId="{C4B68D28-791E-4EBC-BDA2-C34957E352E3}" srcId="{C88C49BC-DE5C-4AC6-924C-DA9D33D205E7}" destId="{EBDCACB4-6521-4FA5-BDDA-E2A0F2D59818}" srcOrd="2" destOrd="0" parTransId="{1AEA70EF-061B-4573-AD69-BE505760F6F4}" sibTransId="{3D27BB2D-7702-45D6-B495-712F110FCDA8}"/>
    <dgm:cxn modelId="{C3288066-0A93-40B7-9E4E-CBDD1F193AC9}" srcId="{C88C49BC-DE5C-4AC6-924C-DA9D33D205E7}" destId="{E6E8DDC5-0E40-4FE4-A68B-1F2EB6D8293D}" srcOrd="0" destOrd="0" parTransId="{59FFCE90-7674-413E-966A-2E21EAE1FD63}" sibTransId="{4B4918C1-9C8A-4F77-9541-62D299BFDABD}"/>
    <dgm:cxn modelId="{5B2C6147-61A7-433D-9735-22DE3679B107}" srcId="{C88C49BC-DE5C-4AC6-924C-DA9D33D205E7}" destId="{DCC9F2AF-BF64-46A1-95C2-7E4F13578FFC}" srcOrd="1" destOrd="0" parTransId="{98F834B9-D316-4A21-840E-7A1B4050588D}" sibTransId="{82CE7C67-92B8-4C78-A837-7588FB7969B3}"/>
    <dgm:cxn modelId="{00AD74F4-318F-4E22-ABB5-B0F05C8F3667}" type="presOf" srcId="{E6E8DDC5-0E40-4FE4-A68B-1F2EB6D8293D}" destId="{A62EC4CF-2AAA-429D-83ED-519AB13283F1}" srcOrd="0" destOrd="0" presId="urn:microsoft.com/office/officeart/2005/8/layout/venn3"/>
    <dgm:cxn modelId="{4B10352C-18A1-4605-9599-A0614F3F43D9}" type="presOf" srcId="{C88C49BC-DE5C-4AC6-924C-DA9D33D205E7}" destId="{42028AF4-A315-4F33-9539-09571A1F054B}" srcOrd="0" destOrd="0" presId="urn:microsoft.com/office/officeart/2005/8/layout/venn3"/>
    <dgm:cxn modelId="{8204496F-899D-4FAD-9EAD-E84A39A8C6C8}" type="presParOf" srcId="{42028AF4-A315-4F33-9539-09571A1F054B}" destId="{A62EC4CF-2AAA-429D-83ED-519AB13283F1}" srcOrd="0" destOrd="0" presId="urn:microsoft.com/office/officeart/2005/8/layout/venn3"/>
    <dgm:cxn modelId="{85C9C71A-3B94-4BB6-9E4D-EBA542743AE9}" type="presParOf" srcId="{42028AF4-A315-4F33-9539-09571A1F054B}" destId="{06A0568E-C7DD-4B59-A4B6-FB8B6C344A06}" srcOrd="1" destOrd="0" presId="urn:microsoft.com/office/officeart/2005/8/layout/venn3"/>
    <dgm:cxn modelId="{A22F4CCD-ACD1-4B37-B2F8-68E16D8C6BF2}" type="presParOf" srcId="{42028AF4-A315-4F33-9539-09571A1F054B}" destId="{7CAC6F16-2676-4188-AC77-B08FE9ABB54B}" srcOrd="2" destOrd="0" presId="urn:microsoft.com/office/officeart/2005/8/layout/venn3"/>
    <dgm:cxn modelId="{1BA354A0-DFF0-4511-A500-F839F5019BD6}" type="presParOf" srcId="{42028AF4-A315-4F33-9539-09571A1F054B}" destId="{0B7BBB07-EEAA-4FE5-8276-CFE5063ABC23}" srcOrd="3" destOrd="0" presId="urn:microsoft.com/office/officeart/2005/8/layout/venn3"/>
    <dgm:cxn modelId="{72A019F1-37B3-4385-A109-0010F332417E}" type="presParOf" srcId="{42028AF4-A315-4F33-9539-09571A1F054B}" destId="{689461DE-8B32-42C8-8C80-0CCC411D6AC8}"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EC4CF-2AAA-429D-83ED-519AB13283F1}">
      <dsp:nvSpPr>
        <dsp:cNvPr id="0" name=""/>
        <dsp:cNvSpPr/>
      </dsp:nvSpPr>
      <dsp:spPr>
        <a:xfrm>
          <a:off x="3616" y="681756"/>
          <a:ext cx="3162448" cy="3162448"/>
        </a:xfrm>
        <a:prstGeom prst="ellipse">
          <a:avLst/>
        </a:prstGeom>
        <a:solidFill>
          <a:schemeClr val="accent4">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74040" tIns="35560" rIns="174040" bIns="35560" numCol="1" spcCol="1270" anchor="ctr" anchorCtr="0">
          <a:noAutofit/>
        </a:bodyPr>
        <a:lstStyle/>
        <a:p>
          <a:pPr lvl="0" algn="ctr" defTabSz="1244600">
            <a:lnSpc>
              <a:spcPct val="90000"/>
            </a:lnSpc>
            <a:spcBef>
              <a:spcPct val="0"/>
            </a:spcBef>
            <a:spcAft>
              <a:spcPct val="35000"/>
            </a:spcAft>
          </a:pPr>
          <a:r>
            <a:rPr lang="en-GB" sz="2800" kern="1200" dirty="0" smtClean="0"/>
            <a:t>Indicators and data products</a:t>
          </a:r>
          <a:endParaRPr lang="en-GB" sz="2800" kern="1200" dirty="0"/>
        </a:p>
      </dsp:txBody>
      <dsp:txXfrm>
        <a:off x="466746" y="1144886"/>
        <a:ext cx="2236188" cy="2236188"/>
      </dsp:txXfrm>
    </dsp:sp>
    <dsp:sp modelId="{7CAC6F16-2676-4188-AC77-B08FE9ABB54B}">
      <dsp:nvSpPr>
        <dsp:cNvPr id="0" name=""/>
        <dsp:cNvSpPr/>
      </dsp:nvSpPr>
      <dsp:spPr>
        <a:xfrm>
          <a:off x="2533575" y="681756"/>
          <a:ext cx="3162448" cy="3162448"/>
        </a:xfrm>
        <a:prstGeom prst="ellipse">
          <a:avLst/>
        </a:prstGeom>
        <a:solidFill>
          <a:schemeClr val="accent4">
            <a:alpha val="50000"/>
            <a:hueOff val="-2232385"/>
            <a:satOff val="13449"/>
            <a:lumOff val="1078"/>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74040" tIns="35560" rIns="174040" bIns="35560" numCol="1" spcCol="1270" anchor="ctr" anchorCtr="0">
          <a:noAutofit/>
        </a:bodyPr>
        <a:lstStyle/>
        <a:p>
          <a:pPr lvl="0" algn="ctr" defTabSz="1244600">
            <a:lnSpc>
              <a:spcPct val="90000"/>
            </a:lnSpc>
            <a:spcBef>
              <a:spcPct val="0"/>
            </a:spcBef>
            <a:spcAft>
              <a:spcPct val="35000"/>
            </a:spcAft>
          </a:pPr>
          <a:r>
            <a:rPr lang="en-GB" sz="2800" kern="1200" dirty="0" smtClean="0"/>
            <a:t>Data and observations</a:t>
          </a:r>
          <a:endParaRPr lang="en-GB" sz="2800" kern="1200" dirty="0"/>
        </a:p>
      </dsp:txBody>
      <dsp:txXfrm>
        <a:off x="2996705" y="1144886"/>
        <a:ext cx="2236188" cy="2236188"/>
      </dsp:txXfrm>
    </dsp:sp>
    <dsp:sp modelId="{689461DE-8B32-42C8-8C80-0CCC411D6AC8}">
      <dsp:nvSpPr>
        <dsp:cNvPr id="0" name=""/>
        <dsp:cNvSpPr/>
      </dsp:nvSpPr>
      <dsp:spPr>
        <a:xfrm>
          <a:off x="5063534" y="681756"/>
          <a:ext cx="3162448" cy="3162448"/>
        </a:xfrm>
        <a:prstGeom prst="ellipse">
          <a:avLst/>
        </a:prstGeom>
        <a:solidFill>
          <a:schemeClr val="accent4">
            <a:alpha val="50000"/>
            <a:hueOff val="-4464770"/>
            <a:satOff val="26899"/>
            <a:lumOff val="2156"/>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74040" tIns="35560" rIns="174040" bIns="35560" numCol="1" spcCol="1270" anchor="ctr" anchorCtr="0">
          <a:noAutofit/>
        </a:bodyPr>
        <a:lstStyle/>
        <a:p>
          <a:pPr lvl="0" algn="ctr" defTabSz="1244600">
            <a:lnSpc>
              <a:spcPct val="90000"/>
            </a:lnSpc>
            <a:spcBef>
              <a:spcPct val="0"/>
            </a:spcBef>
            <a:spcAft>
              <a:spcPct val="35000"/>
            </a:spcAft>
          </a:pPr>
          <a:r>
            <a:rPr lang="en-GB" sz="2800" kern="1200" dirty="0" smtClean="0"/>
            <a:t>Monitoring programme reporting</a:t>
          </a:r>
          <a:endParaRPr lang="en-GB" sz="2800" kern="1200" dirty="0"/>
        </a:p>
      </dsp:txBody>
      <dsp:txXfrm>
        <a:off x="5526664" y="1144886"/>
        <a:ext cx="2236188" cy="223618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29D220-E75D-45E3-9008-84229184F94D}" type="datetimeFigureOut">
              <a:rPr lang="en-GB" smtClean="0"/>
              <a:t>03/07/2013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677BD4-6B08-453C-AA65-4932D16F3AB3}" type="slidenum">
              <a:rPr lang="en-GB" smtClean="0"/>
              <a:t>‹#›</a:t>
            </a:fld>
            <a:endParaRPr lang="en-GB"/>
          </a:p>
        </p:txBody>
      </p:sp>
    </p:spTree>
    <p:extLst>
      <p:ext uri="{BB962C8B-B14F-4D97-AF65-F5344CB8AC3E}">
        <p14:creationId xmlns:p14="http://schemas.microsoft.com/office/powerpoint/2010/main" val="4055082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FD6C021-13D7-44D5-A40E-160A79CF1465}" type="datetimeFigureOut">
              <a:rPr lang="en-GB" smtClean="0"/>
              <a:t>03/07/2013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4031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D6C021-13D7-44D5-A40E-160A79CF1465}" type="datetimeFigureOut">
              <a:rPr lang="en-GB" smtClean="0"/>
              <a:t>03/07/2013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4116607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D6C021-13D7-44D5-A40E-160A79CF1465}" type="datetimeFigureOut">
              <a:rPr lang="en-GB" smtClean="0"/>
              <a:t>03/07/2013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195445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D6C021-13D7-44D5-A40E-160A79CF1465}" type="datetimeFigureOut">
              <a:rPr lang="en-GB" smtClean="0"/>
              <a:t>03/07/2013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78773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D6C021-13D7-44D5-A40E-160A79CF1465}" type="datetimeFigureOut">
              <a:rPr lang="en-GB" smtClean="0"/>
              <a:t>03/07/2013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405115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FD6C021-13D7-44D5-A40E-160A79CF1465}" type="datetimeFigureOut">
              <a:rPr lang="en-GB" smtClean="0"/>
              <a:t>03/07/2013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3839289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FD6C021-13D7-44D5-A40E-160A79CF1465}" type="datetimeFigureOut">
              <a:rPr lang="en-GB" smtClean="0"/>
              <a:t>03/07/2013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246569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FD6C021-13D7-44D5-A40E-160A79CF1465}" type="datetimeFigureOut">
              <a:rPr lang="en-GB" smtClean="0"/>
              <a:t>03/07/2013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223137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6C021-13D7-44D5-A40E-160A79CF1465}" type="datetimeFigureOut">
              <a:rPr lang="en-GB" smtClean="0"/>
              <a:t>03/07/2013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146206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6C021-13D7-44D5-A40E-160A79CF1465}" type="datetimeFigureOut">
              <a:rPr lang="en-GB" smtClean="0"/>
              <a:t>03/07/2013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373569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6C021-13D7-44D5-A40E-160A79CF1465}" type="datetimeFigureOut">
              <a:rPr lang="en-GB" smtClean="0"/>
              <a:t>03/07/2013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E3B69-ABFD-4BD3-82A7-C9B0AC395FCA}" type="slidenum">
              <a:rPr lang="en-GB" smtClean="0"/>
              <a:t>‹#›</a:t>
            </a:fld>
            <a:endParaRPr lang="en-GB"/>
          </a:p>
        </p:txBody>
      </p:sp>
    </p:spTree>
    <p:extLst>
      <p:ext uri="{BB962C8B-B14F-4D97-AF65-F5344CB8AC3E}">
        <p14:creationId xmlns:p14="http://schemas.microsoft.com/office/powerpoint/2010/main" val="71477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60648"/>
            <a:ext cx="9144000" cy="1143000"/>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6200000" scaled="1"/>
            <a:tileRect/>
          </a:gradFill>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6C021-13D7-44D5-A40E-160A79CF1465}" type="datetimeFigureOut">
              <a:rPr lang="en-GB" smtClean="0"/>
              <a:t>03/07/2013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E3B69-ABFD-4BD3-82A7-C9B0AC395FCA}" type="slidenum">
              <a:rPr lang="en-GB" smtClean="0"/>
              <a:t>‹#›</a:t>
            </a:fld>
            <a:endParaRPr lang="en-GB"/>
          </a:p>
        </p:txBody>
      </p:sp>
      <p:pic>
        <p:nvPicPr>
          <p:cNvPr id="7" name="Picture 454" descr="EEA-logo_whit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00788" y="6165850"/>
            <a:ext cx="27844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324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501008"/>
            <a:ext cx="7772400" cy="1470025"/>
          </a:xfrm>
        </p:spPr>
        <p:txBody>
          <a:bodyPr/>
          <a:lstStyle/>
          <a:p>
            <a:r>
              <a:rPr lang="en-GB" dirty="0"/>
              <a:t>A</a:t>
            </a:r>
            <a:r>
              <a:rPr lang="en-GB" dirty="0" smtClean="0"/>
              <a:t> roadmap for art 19.3</a:t>
            </a:r>
            <a:endParaRPr lang="en-GB" dirty="0"/>
          </a:p>
        </p:txBody>
      </p:sp>
      <p:sp>
        <p:nvSpPr>
          <p:cNvPr id="3" name="Subtitle 2"/>
          <p:cNvSpPr>
            <a:spLocks noGrp="1"/>
          </p:cNvSpPr>
          <p:nvPr>
            <p:ph type="subTitle" idx="1"/>
          </p:nvPr>
        </p:nvSpPr>
        <p:spPr>
          <a:xfrm>
            <a:off x="1348154" y="4953000"/>
            <a:ext cx="6400800" cy="1752600"/>
          </a:xfrm>
        </p:spPr>
        <p:txBody>
          <a:bodyPr/>
          <a:lstStyle/>
          <a:p>
            <a:r>
              <a:rPr lang="en-GB" dirty="0" smtClean="0"/>
              <a:t>Trine Christiansen</a:t>
            </a:r>
          </a:p>
          <a:p>
            <a:r>
              <a:rPr lang="en-GB" dirty="0" smtClean="0"/>
              <a:t>March 19, 2013</a:t>
            </a:r>
            <a:endParaRPr lang="en-GB" dirty="0"/>
          </a:p>
        </p:txBody>
      </p:sp>
      <p:pic>
        <p:nvPicPr>
          <p:cNvPr id="4" name="Picture 3" descr="me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9816" y="1052736"/>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484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 long term objectives</a:t>
            </a:r>
            <a:endParaRPr lang="en-GB"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lvl="0"/>
            <a:r>
              <a:rPr lang="en-GB" smtClean="0"/>
              <a:t>To have defined a prioritized list of data sets  directly linked to all GES indicators, monitoring programmes, and future MSFD assessments;</a:t>
            </a:r>
          </a:p>
          <a:p>
            <a:pPr lvl="0"/>
            <a:r>
              <a:rPr lang="en-GB" smtClean="0"/>
              <a:t>To have agreed the thematic content and format of each data set, according to the needs of MSFD for use in assessments, such that the data sets can be readily aggregated; </a:t>
            </a:r>
          </a:p>
          <a:p>
            <a:pPr lvl="0"/>
            <a:r>
              <a:rPr lang="en-GB" smtClean="0"/>
              <a:t>To have established effective and efficient data management mechanisms at national and EU levels which allow ready access to the data for the EEA and the EC according to the requirements of MSFD Article 19(3);</a:t>
            </a:r>
          </a:p>
          <a:p>
            <a:pPr lvl="0"/>
            <a:r>
              <a:rPr lang="en-GB" smtClean="0"/>
              <a:t>To have established public access to the data and data products via web portals, preferably via a single portal (WISE-Marine)</a:t>
            </a:r>
          </a:p>
          <a:p>
            <a:pPr marL="0" indent="0">
              <a:buNone/>
            </a:pPr>
            <a:endParaRPr lang="en-GB" dirty="0"/>
          </a:p>
        </p:txBody>
      </p:sp>
    </p:spTree>
    <p:extLst>
      <p:ext uri="{BB962C8B-B14F-4D97-AF65-F5344CB8AC3E}">
        <p14:creationId xmlns:p14="http://schemas.microsoft.com/office/powerpoint/2010/main" val="1089459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Marine information</a:t>
            </a:r>
            <a:endParaRPr lang="en-GB" dirty="0"/>
          </a:p>
        </p:txBody>
      </p:sp>
      <p:sp>
        <p:nvSpPr>
          <p:cNvPr id="5" name="Content Placeholder 4"/>
          <p:cNvSpPr>
            <a:spLocks noGrp="1"/>
          </p:cNvSpPr>
          <p:nvPr>
            <p:ph idx="1"/>
          </p:nvPr>
        </p:nvSpPr>
        <p:spPr/>
        <p:txBody>
          <a:bodyPr>
            <a:normAutofit fontScale="85000" lnSpcReduction="20000"/>
          </a:bodyPr>
          <a:lstStyle/>
          <a:p>
            <a:r>
              <a:rPr lang="en-GB" dirty="0" smtClean="0"/>
              <a:t>Map and explain progress towards good environmental status across Europe</a:t>
            </a:r>
          </a:p>
          <a:p>
            <a:r>
              <a:rPr lang="en-GB" dirty="0" smtClean="0"/>
              <a:t>Starts with initial assessment reporting in 2012</a:t>
            </a:r>
          </a:p>
          <a:p>
            <a:pPr lvl="1"/>
            <a:r>
              <a:rPr lang="en-GB" dirty="0" smtClean="0"/>
              <a:t>With focus on status, pressures, and human activities</a:t>
            </a:r>
          </a:p>
          <a:p>
            <a:r>
              <a:rPr lang="en-GB" dirty="0" smtClean="0"/>
              <a:t>Will become elaborated through</a:t>
            </a:r>
          </a:p>
          <a:p>
            <a:pPr lvl="1"/>
            <a:r>
              <a:rPr lang="en-GB" dirty="0" smtClean="0"/>
              <a:t>Data related to initial assessments</a:t>
            </a:r>
          </a:p>
          <a:p>
            <a:pPr lvl="1"/>
            <a:r>
              <a:rPr lang="en-GB" dirty="0" smtClean="0"/>
              <a:t>Monitoring programmes and data from them</a:t>
            </a:r>
          </a:p>
          <a:p>
            <a:pPr lvl="1"/>
            <a:r>
              <a:rPr lang="en-GB" dirty="0" smtClean="0"/>
              <a:t> Criteria and indicators for good environmental status</a:t>
            </a:r>
          </a:p>
          <a:p>
            <a:pPr lvl="1"/>
            <a:r>
              <a:rPr lang="en-GB" dirty="0" smtClean="0"/>
              <a:t>Programmes of measures</a:t>
            </a:r>
          </a:p>
          <a:p>
            <a:pPr lvl="1"/>
            <a:r>
              <a:rPr lang="en-GB" dirty="0" smtClean="0"/>
              <a:t>2018 reporting </a:t>
            </a:r>
          </a:p>
          <a:p>
            <a:r>
              <a:rPr lang="en-GB" dirty="0" smtClean="0"/>
              <a:t>Most of this does not exist (yet) but information sharing can be based on WISE technology</a:t>
            </a:r>
          </a:p>
          <a:p>
            <a:pPr marL="457200" lvl="1" indent="0">
              <a:buNone/>
            </a:pPr>
            <a:endParaRPr lang="en-GB" dirty="0" smtClean="0"/>
          </a:p>
          <a:p>
            <a:pPr lvl="1"/>
            <a:endParaRPr lang="en-GB" dirty="0"/>
          </a:p>
        </p:txBody>
      </p:sp>
    </p:spTree>
    <p:extLst>
      <p:ext uri="{BB962C8B-B14F-4D97-AF65-F5344CB8AC3E}">
        <p14:creationId xmlns:p14="http://schemas.microsoft.com/office/powerpoint/2010/main" val="2288877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46383" y="0"/>
            <a:ext cx="9190384" cy="6858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smtClean="0"/>
          </a:p>
        </p:txBody>
      </p:sp>
      <p:sp>
        <p:nvSpPr>
          <p:cNvPr id="76" name="Rectangle 75"/>
          <p:cNvSpPr/>
          <p:nvPr/>
        </p:nvSpPr>
        <p:spPr>
          <a:xfrm>
            <a:off x="7153434" y="5943600"/>
            <a:ext cx="1990566" cy="914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smtClean="0"/>
          </a:p>
        </p:txBody>
      </p:sp>
      <p:sp>
        <p:nvSpPr>
          <p:cNvPr id="72" name="Rectangle 71"/>
          <p:cNvSpPr/>
          <p:nvPr/>
        </p:nvSpPr>
        <p:spPr>
          <a:xfrm>
            <a:off x="-46383" y="4533752"/>
            <a:ext cx="9190382" cy="14155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smtClean="0"/>
          </a:p>
        </p:txBody>
      </p:sp>
      <p:sp>
        <p:nvSpPr>
          <p:cNvPr id="4" name="Oval 3"/>
          <p:cNvSpPr>
            <a:spLocks noChangeAspect="1"/>
          </p:cNvSpPr>
          <p:nvPr/>
        </p:nvSpPr>
        <p:spPr>
          <a:xfrm>
            <a:off x="-46384" y="1404004"/>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D1</a:t>
            </a:r>
            <a:endParaRPr lang="en-GB" sz="1600" dirty="0"/>
          </a:p>
        </p:txBody>
      </p:sp>
      <p:sp>
        <p:nvSpPr>
          <p:cNvPr id="5" name="Oval 4"/>
          <p:cNvSpPr>
            <a:spLocks noChangeAspect="1"/>
          </p:cNvSpPr>
          <p:nvPr/>
        </p:nvSpPr>
        <p:spPr>
          <a:xfrm>
            <a:off x="668983" y="1420206"/>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D2</a:t>
            </a:r>
            <a:endParaRPr lang="en-GB" sz="1600" dirty="0"/>
          </a:p>
        </p:txBody>
      </p:sp>
      <p:sp>
        <p:nvSpPr>
          <p:cNvPr id="6" name="Oval 5"/>
          <p:cNvSpPr>
            <a:spLocks noChangeAspect="1"/>
          </p:cNvSpPr>
          <p:nvPr/>
        </p:nvSpPr>
        <p:spPr>
          <a:xfrm>
            <a:off x="1416719" y="1411822"/>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D3</a:t>
            </a:r>
            <a:endParaRPr lang="en-GB" sz="1600" dirty="0"/>
          </a:p>
        </p:txBody>
      </p:sp>
      <p:sp>
        <p:nvSpPr>
          <p:cNvPr id="7" name="Oval 6"/>
          <p:cNvSpPr>
            <a:spLocks noChangeAspect="1"/>
          </p:cNvSpPr>
          <p:nvPr/>
        </p:nvSpPr>
        <p:spPr>
          <a:xfrm>
            <a:off x="2281519" y="1420206"/>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D4</a:t>
            </a:r>
            <a:endParaRPr lang="en-GB" sz="1600" dirty="0"/>
          </a:p>
        </p:txBody>
      </p:sp>
      <p:sp>
        <p:nvSpPr>
          <p:cNvPr id="8" name="Oval 7"/>
          <p:cNvSpPr>
            <a:spLocks noChangeAspect="1"/>
          </p:cNvSpPr>
          <p:nvPr/>
        </p:nvSpPr>
        <p:spPr>
          <a:xfrm>
            <a:off x="3421677" y="1425677"/>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D5</a:t>
            </a:r>
            <a:endParaRPr lang="en-GB" sz="1600" dirty="0"/>
          </a:p>
        </p:txBody>
      </p:sp>
      <p:sp>
        <p:nvSpPr>
          <p:cNvPr id="9" name="Oval 8"/>
          <p:cNvSpPr>
            <a:spLocks noChangeAspect="1"/>
          </p:cNvSpPr>
          <p:nvPr/>
        </p:nvSpPr>
        <p:spPr>
          <a:xfrm>
            <a:off x="4603683" y="1404004"/>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D6</a:t>
            </a:r>
            <a:endParaRPr lang="en-GB" sz="1600" dirty="0"/>
          </a:p>
        </p:txBody>
      </p:sp>
      <p:sp>
        <p:nvSpPr>
          <p:cNvPr id="10" name="Oval 9"/>
          <p:cNvSpPr>
            <a:spLocks noChangeAspect="1"/>
          </p:cNvSpPr>
          <p:nvPr/>
        </p:nvSpPr>
        <p:spPr>
          <a:xfrm>
            <a:off x="5426643" y="1419640"/>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D7</a:t>
            </a:r>
            <a:endParaRPr lang="en-GB" sz="1600" dirty="0"/>
          </a:p>
        </p:txBody>
      </p:sp>
      <p:sp>
        <p:nvSpPr>
          <p:cNvPr id="11" name="Oval 10"/>
          <p:cNvSpPr>
            <a:spLocks noChangeAspect="1"/>
          </p:cNvSpPr>
          <p:nvPr/>
        </p:nvSpPr>
        <p:spPr>
          <a:xfrm>
            <a:off x="6179332" y="1420206"/>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D8</a:t>
            </a:r>
            <a:endParaRPr lang="en-GB" sz="1600" dirty="0"/>
          </a:p>
        </p:txBody>
      </p:sp>
      <p:sp>
        <p:nvSpPr>
          <p:cNvPr id="12" name="Oval 11"/>
          <p:cNvSpPr>
            <a:spLocks noChangeAspect="1"/>
          </p:cNvSpPr>
          <p:nvPr/>
        </p:nvSpPr>
        <p:spPr>
          <a:xfrm>
            <a:off x="6910852" y="1411822"/>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D9</a:t>
            </a:r>
            <a:endParaRPr lang="en-GB" sz="1600" dirty="0"/>
          </a:p>
        </p:txBody>
      </p:sp>
      <p:sp>
        <p:nvSpPr>
          <p:cNvPr id="13" name="Oval 12"/>
          <p:cNvSpPr>
            <a:spLocks noChangeAspect="1"/>
          </p:cNvSpPr>
          <p:nvPr/>
        </p:nvSpPr>
        <p:spPr>
          <a:xfrm>
            <a:off x="7668055" y="1438222"/>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D10</a:t>
            </a:r>
            <a:endParaRPr lang="en-GB" sz="1600" dirty="0"/>
          </a:p>
        </p:txBody>
      </p:sp>
      <p:sp>
        <p:nvSpPr>
          <p:cNvPr id="14" name="Rectangle 13"/>
          <p:cNvSpPr/>
          <p:nvPr/>
        </p:nvSpPr>
        <p:spPr>
          <a:xfrm>
            <a:off x="16950" y="354203"/>
            <a:ext cx="605961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High level objectives for GES  definition (Art 3.5)</a:t>
            </a:r>
            <a:endParaRPr lang="en-GB" sz="2800" dirty="0"/>
          </a:p>
        </p:txBody>
      </p:sp>
      <p:cxnSp>
        <p:nvCxnSpPr>
          <p:cNvPr id="29" name="Straight Arrow Connector 28"/>
          <p:cNvCxnSpPr/>
          <p:nvPr/>
        </p:nvCxnSpPr>
        <p:spPr>
          <a:xfrm flipH="1">
            <a:off x="2696879" y="2133737"/>
            <a:ext cx="769965" cy="3960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231985" y="2084815"/>
            <a:ext cx="914400" cy="3960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787437" y="2274540"/>
            <a:ext cx="0" cy="21971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51520" y="2690308"/>
            <a:ext cx="874663" cy="369332"/>
          </a:xfrm>
          <a:prstGeom prst="rect">
            <a:avLst/>
          </a:prstGeom>
          <a:noFill/>
        </p:spPr>
        <p:txBody>
          <a:bodyPr wrap="none" rtlCol="0">
            <a:spAutoFit/>
          </a:bodyPr>
          <a:lstStyle/>
          <a:p>
            <a:r>
              <a:rPr lang="en-GB" dirty="0" smtClean="0"/>
              <a:t>Criteria</a:t>
            </a:r>
            <a:endParaRPr lang="en-GB" dirty="0"/>
          </a:p>
        </p:txBody>
      </p:sp>
      <p:sp>
        <p:nvSpPr>
          <p:cNvPr id="38" name="TextBox 37"/>
          <p:cNvSpPr txBox="1"/>
          <p:nvPr/>
        </p:nvSpPr>
        <p:spPr>
          <a:xfrm>
            <a:off x="135975" y="3832137"/>
            <a:ext cx="1105752" cy="369332"/>
          </a:xfrm>
          <a:prstGeom prst="rect">
            <a:avLst/>
          </a:prstGeom>
          <a:noFill/>
        </p:spPr>
        <p:txBody>
          <a:bodyPr wrap="none" rtlCol="0">
            <a:spAutoFit/>
          </a:bodyPr>
          <a:lstStyle/>
          <a:p>
            <a:r>
              <a:rPr lang="en-GB" dirty="0" smtClean="0"/>
              <a:t>Indicators</a:t>
            </a:r>
            <a:endParaRPr lang="en-GB" dirty="0"/>
          </a:p>
        </p:txBody>
      </p:sp>
      <p:sp>
        <p:nvSpPr>
          <p:cNvPr id="39" name="TextBox 38"/>
          <p:cNvSpPr txBox="1"/>
          <p:nvPr/>
        </p:nvSpPr>
        <p:spPr>
          <a:xfrm>
            <a:off x="0" y="4621620"/>
            <a:ext cx="1044132" cy="369332"/>
          </a:xfrm>
          <a:prstGeom prst="rect">
            <a:avLst/>
          </a:prstGeom>
          <a:noFill/>
        </p:spPr>
        <p:txBody>
          <a:bodyPr wrap="none" rtlCol="0">
            <a:spAutoFit/>
          </a:bodyPr>
          <a:lstStyle/>
          <a:p>
            <a:r>
              <a:rPr lang="en-GB" dirty="0" smtClean="0"/>
              <a:t>Datasets </a:t>
            </a:r>
          </a:p>
        </p:txBody>
      </p:sp>
      <p:sp>
        <p:nvSpPr>
          <p:cNvPr id="40" name="Rounded Rectangle 39"/>
          <p:cNvSpPr/>
          <p:nvPr/>
        </p:nvSpPr>
        <p:spPr>
          <a:xfrm>
            <a:off x="1782479" y="2594136"/>
            <a:ext cx="914400" cy="712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5.1</a:t>
            </a:r>
            <a:endParaRPr lang="en-GB" dirty="0"/>
          </a:p>
        </p:txBody>
      </p:sp>
      <p:sp>
        <p:nvSpPr>
          <p:cNvPr id="41" name="Rounded Rectangle 40"/>
          <p:cNvSpPr/>
          <p:nvPr/>
        </p:nvSpPr>
        <p:spPr>
          <a:xfrm>
            <a:off x="3457841" y="2605776"/>
            <a:ext cx="914400" cy="712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5.2</a:t>
            </a:r>
            <a:endParaRPr lang="en-GB" dirty="0"/>
          </a:p>
        </p:txBody>
      </p:sp>
      <p:sp>
        <p:nvSpPr>
          <p:cNvPr id="43" name="Rounded Rectangle 42"/>
          <p:cNvSpPr/>
          <p:nvPr/>
        </p:nvSpPr>
        <p:spPr>
          <a:xfrm>
            <a:off x="1341375" y="3881799"/>
            <a:ext cx="1548796"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5.2.1</a:t>
            </a:r>
            <a:endParaRPr lang="en-GB" dirty="0"/>
          </a:p>
        </p:txBody>
      </p:sp>
      <p:sp>
        <p:nvSpPr>
          <p:cNvPr id="44" name="Rounded Rectangle 43"/>
          <p:cNvSpPr/>
          <p:nvPr/>
        </p:nvSpPr>
        <p:spPr>
          <a:xfrm>
            <a:off x="3164931" y="3881799"/>
            <a:ext cx="1548796"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5.2.2</a:t>
            </a:r>
            <a:endParaRPr lang="en-GB" dirty="0"/>
          </a:p>
        </p:txBody>
      </p:sp>
      <p:sp>
        <p:nvSpPr>
          <p:cNvPr id="45" name="Rounded Rectangle 44"/>
          <p:cNvSpPr/>
          <p:nvPr/>
        </p:nvSpPr>
        <p:spPr>
          <a:xfrm>
            <a:off x="5058575" y="3866071"/>
            <a:ext cx="1548796"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5.2.3</a:t>
            </a:r>
            <a:endParaRPr lang="en-GB" dirty="0"/>
          </a:p>
        </p:txBody>
      </p:sp>
      <p:sp>
        <p:nvSpPr>
          <p:cNvPr id="46" name="Rounded Rectangle 45"/>
          <p:cNvSpPr/>
          <p:nvPr/>
        </p:nvSpPr>
        <p:spPr>
          <a:xfrm>
            <a:off x="6974600" y="3870472"/>
            <a:ext cx="1548796"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5.3.4</a:t>
            </a:r>
            <a:endParaRPr lang="en-GB" dirty="0"/>
          </a:p>
        </p:txBody>
      </p:sp>
      <p:sp>
        <p:nvSpPr>
          <p:cNvPr id="50" name="Rounded Rectangle 49"/>
          <p:cNvSpPr/>
          <p:nvPr/>
        </p:nvSpPr>
        <p:spPr>
          <a:xfrm>
            <a:off x="1340327" y="5130442"/>
            <a:ext cx="1548796"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t>
            </a:r>
            <a:r>
              <a:rPr lang="en-GB" dirty="0" smtClean="0"/>
              <a:t>pecification</a:t>
            </a:r>
            <a:endParaRPr lang="en-GB" dirty="0"/>
          </a:p>
        </p:txBody>
      </p:sp>
      <p:sp>
        <p:nvSpPr>
          <p:cNvPr id="51" name="Rounded Rectangle 50"/>
          <p:cNvSpPr/>
          <p:nvPr/>
        </p:nvSpPr>
        <p:spPr>
          <a:xfrm>
            <a:off x="6261366" y="5127437"/>
            <a:ext cx="2262029"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Application of INSPIRE</a:t>
            </a:r>
            <a:endParaRPr lang="en-GB" dirty="0"/>
          </a:p>
        </p:txBody>
      </p:sp>
      <p:sp>
        <p:nvSpPr>
          <p:cNvPr id="52" name="Rounded Rectangle 51"/>
          <p:cNvSpPr/>
          <p:nvPr/>
        </p:nvSpPr>
        <p:spPr>
          <a:xfrm>
            <a:off x="1341375" y="4533752"/>
            <a:ext cx="1548796"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e.g. </a:t>
            </a:r>
            <a:r>
              <a:rPr lang="en-GB" dirty="0" err="1" smtClean="0"/>
              <a:t>Chl</a:t>
            </a:r>
            <a:r>
              <a:rPr lang="en-GB" dirty="0" smtClean="0"/>
              <a:t>-a</a:t>
            </a:r>
            <a:endParaRPr lang="en-GB" dirty="0"/>
          </a:p>
        </p:txBody>
      </p:sp>
      <p:sp>
        <p:nvSpPr>
          <p:cNvPr id="53" name="Oval 52"/>
          <p:cNvSpPr>
            <a:spLocks noChangeAspect="1"/>
          </p:cNvSpPr>
          <p:nvPr/>
        </p:nvSpPr>
        <p:spPr>
          <a:xfrm>
            <a:off x="8396487" y="1452620"/>
            <a:ext cx="731520" cy="731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D11</a:t>
            </a:r>
            <a:endParaRPr lang="en-GB" sz="1600" dirty="0"/>
          </a:p>
        </p:txBody>
      </p:sp>
      <p:sp>
        <p:nvSpPr>
          <p:cNvPr id="54" name="Rounded Rectangle 53"/>
          <p:cNvSpPr/>
          <p:nvPr/>
        </p:nvSpPr>
        <p:spPr>
          <a:xfrm>
            <a:off x="5072225" y="2605776"/>
            <a:ext cx="914400" cy="712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5.3</a:t>
            </a:r>
            <a:endParaRPr lang="en-GB" dirty="0"/>
          </a:p>
        </p:txBody>
      </p:sp>
      <p:cxnSp>
        <p:nvCxnSpPr>
          <p:cNvPr id="56" name="Straight Arrow Connector 55"/>
          <p:cNvCxnSpPr/>
          <p:nvPr/>
        </p:nvCxnSpPr>
        <p:spPr>
          <a:xfrm flipH="1">
            <a:off x="2572450" y="3417611"/>
            <a:ext cx="769965" cy="32630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3787437" y="3429000"/>
            <a:ext cx="0" cy="3502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4324882" y="3506396"/>
            <a:ext cx="639050" cy="24381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561835" y="3375415"/>
            <a:ext cx="2349017" cy="45672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950" y="6059783"/>
            <a:ext cx="1238801" cy="369332"/>
          </a:xfrm>
          <a:prstGeom prst="rect">
            <a:avLst/>
          </a:prstGeom>
          <a:noFill/>
        </p:spPr>
        <p:txBody>
          <a:bodyPr wrap="none" rtlCol="0">
            <a:spAutoFit/>
          </a:bodyPr>
          <a:lstStyle/>
          <a:p>
            <a:r>
              <a:rPr lang="en-GB" dirty="0" smtClean="0"/>
              <a:t>Monitoring</a:t>
            </a:r>
            <a:endParaRPr lang="en-GB" dirty="0"/>
          </a:p>
        </p:txBody>
      </p:sp>
      <p:sp>
        <p:nvSpPr>
          <p:cNvPr id="66" name="Rounded Rectangle 65"/>
          <p:cNvSpPr/>
          <p:nvPr/>
        </p:nvSpPr>
        <p:spPr>
          <a:xfrm>
            <a:off x="1369097" y="6087215"/>
            <a:ext cx="1548796"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Common methods</a:t>
            </a:r>
            <a:endParaRPr lang="en-GB" dirty="0"/>
          </a:p>
        </p:txBody>
      </p:sp>
      <p:sp>
        <p:nvSpPr>
          <p:cNvPr id="67" name="Rounded Rectangle 66"/>
          <p:cNvSpPr/>
          <p:nvPr/>
        </p:nvSpPr>
        <p:spPr>
          <a:xfrm>
            <a:off x="3243450" y="5127437"/>
            <a:ext cx="2743175"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Data sharing mechanisms</a:t>
            </a:r>
            <a:endParaRPr lang="en-GB" dirty="0"/>
          </a:p>
        </p:txBody>
      </p:sp>
      <p:sp>
        <p:nvSpPr>
          <p:cNvPr id="68" name="Rounded Rectangle 67"/>
          <p:cNvSpPr/>
          <p:nvPr/>
        </p:nvSpPr>
        <p:spPr>
          <a:xfrm>
            <a:off x="3432448" y="6087215"/>
            <a:ext cx="3252253"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Monitoring programmes</a:t>
            </a:r>
            <a:endParaRPr lang="en-GB" dirty="0"/>
          </a:p>
        </p:txBody>
      </p:sp>
      <p:sp>
        <p:nvSpPr>
          <p:cNvPr id="69" name="Right Arrow 68"/>
          <p:cNvSpPr/>
          <p:nvPr/>
        </p:nvSpPr>
        <p:spPr>
          <a:xfrm>
            <a:off x="2984745" y="6059783"/>
            <a:ext cx="357670" cy="484632"/>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smtClean="0"/>
          </a:p>
        </p:txBody>
      </p:sp>
      <p:sp>
        <p:nvSpPr>
          <p:cNvPr id="70" name="Right Arrow 69"/>
          <p:cNvSpPr/>
          <p:nvPr/>
        </p:nvSpPr>
        <p:spPr>
          <a:xfrm>
            <a:off x="2829969" y="5130442"/>
            <a:ext cx="503784" cy="484632"/>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smtClean="0"/>
          </a:p>
        </p:txBody>
      </p:sp>
      <p:sp>
        <p:nvSpPr>
          <p:cNvPr id="71" name="Right Arrow 70"/>
          <p:cNvSpPr/>
          <p:nvPr/>
        </p:nvSpPr>
        <p:spPr>
          <a:xfrm>
            <a:off x="5927440" y="5084877"/>
            <a:ext cx="503784" cy="484632"/>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smtClean="0"/>
          </a:p>
        </p:txBody>
      </p:sp>
      <p:sp>
        <p:nvSpPr>
          <p:cNvPr id="74" name="Rounded Rectangle 73"/>
          <p:cNvSpPr/>
          <p:nvPr/>
        </p:nvSpPr>
        <p:spPr>
          <a:xfrm>
            <a:off x="7258565" y="6073499"/>
            <a:ext cx="1548796"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Reporting</a:t>
            </a:r>
            <a:endParaRPr lang="en-GB" dirty="0"/>
          </a:p>
        </p:txBody>
      </p:sp>
      <p:sp>
        <p:nvSpPr>
          <p:cNvPr id="75" name="Right Arrow 74"/>
          <p:cNvSpPr/>
          <p:nvPr/>
        </p:nvSpPr>
        <p:spPr>
          <a:xfrm>
            <a:off x="6732017" y="6073499"/>
            <a:ext cx="357670" cy="484632"/>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smtClean="0"/>
          </a:p>
        </p:txBody>
      </p:sp>
      <p:sp>
        <p:nvSpPr>
          <p:cNvPr id="77" name="Rectangle 76"/>
          <p:cNvSpPr/>
          <p:nvPr/>
        </p:nvSpPr>
        <p:spPr>
          <a:xfrm>
            <a:off x="3939329" y="4551867"/>
            <a:ext cx="5188677" cy="457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800" b="1" dirty="0" smtClean="0"/>
              <a:t>WG-DIKE and Art 19.3 with EEA </a:t>
            </a:r>
          </a:p>
        </p:txBody>
      </p:sp>
      <p:sp>
        <p:nvSpPr>
          <p:cNvPr id="79" name="Rectangle 78"/>
          <p:cNvSpPr/>
          <p:nvPr/>
        </p:nvSpPr>
        <p:spPr>
          <a:xfrm>
            <a:off x="6158163" y="211025"/>
            <a:ext cx="2969843" cy="914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800" b="1" dirty="0" smtClean="0"/>
              <a:t>WG-GES</a:t>
            </a:r>
          </a:p>
          <a:p>
            <a:pPr algn="ctr"/>
            <a:r>
              <a:rPr lang="en-GB" sz="2800" b="1" dirty="0"/>
              <a:t>w</a:t>
            </a:r>
            <a:r>
              <a:rPr lang="en-GB" sz="2800" b="1" dirty="0" smtClean="0"/>
              <a:t>ith JRC, RSC’s, ICES, and TGs</a:t>
            </a:r>
          </a:p>
        </p:txBody>
      </p:sp>
    </p:spTree>
    <p:extLst>
      <p:ext uri="{BB962C8B-B14F-4D97-AF65-F5344CB8AC3E}">
        <p14:creationId xmlns:p14="http://schemas.microsoft.com/office/powerpoint/2010/main" val="3442284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559067458"/>
              </p:ext>
            </p:extLst>
          </p:nvPr>
        </p:nvGraphicFramePr>
        <p:xfrm>
          <a:off x="544677" y="1181706"/>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056233" y="5787263"/>
            <a:ext cx="2076209" cy="954107"/>
          </a:xfrm>
          <a:prstGeom prst="rect">
            <a:avLst/>
          </a:prstGeom>
          <a:noFill/>
        </p:spPr>
        <p:txBody>
          <a:bodyPr wrap="none" rtlCol="0">
            <a:spAutoFit/>
          </a:bodyPr>
          <a:lstStyle/>
          <a:p>
            <a:r>
              <a:rPr lang="en-GB" sz="2800" dirty="0" smtClean="0"/>
              <a:t>Art 19.3</a:t>
            </a:r>
          </a:p>
          <a:p>
            <a:r>
              <a:rPr lang="en-GB" sz="2800" dirty="0" smtClean="0"/>
              <a:t>WISE-marine</a:t>
            </a:r>
            <a:endParaRPr lang="en-GB" sz="2800" dirty="0"/>
          </a:p>
        </p:txBody>
      </p:sp>
      <p:sp>
        <p:nvSpPr>
          <p:cNvPr id="8" name="Right Brace 7"/>
          <p:cNvSpPr/>
          <p:nvPr/>
        </p:nvSpPr>
        <p:spPr>
          <a:xfrm rot="5400000">
            <a:off x="2953832" y="2818929"/>
            <a:ext cx="578653" cy="5249970"/>
          </a:xfrm>
          <a:prstGeom prst="rightBrace">
            <a:avLst/>
          </a:prstGeom>
          <a:ln w="635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TextBox 12"/>
          <p:cNvSpPr txBox="1"/>
          <p:nvPr/>
        </p:nvSpPr>
        <p:spPr>
          <a:xfrm>
            <a:off x="6004008" y="5482234"/>
            <a:ext cx="2097049" cy="954107"/>
          </a:xfrm>
          <a:prstGeom prst="rect">
            <a:avLst/>
          </a:prstGeom>
          <a:noFill/>
        </p:spPr>
        <p:txBody>
          <a:bodyPr wrap="none" rtlCol="0">
            <a:spAutoFit/>
          </a:bodyPr>
          <a:lstStyle/>
          <a:p>
            <a:r>
              <a:rPr lang="en-GB" sz="2800" dirty="0" smtClean="0"/>
              <a:t>Art 11</a:t>
            </a:r>
          </a:p>
          <a:p>
            <a:r>
              <a:rPr lang="en-GB" sz="2800" dirty="0" smtClean="0"/>
              <a:t>WISE-Marine</a:t>
            </a:r>
            <a:endParaRPr lang="en-GB" sz="2800" dirty="0"/>
          </a:p>
        </p:txBody>
      </p:sp>
      <p:sp>
        <p:nvSpPr>
          <p:cNvPr id="18" name="Right Brace 17"/>
          <p:cNvSpPr/>
          <p:nvPr/>
        </p:nvSpPr>
        <p:spPr>
          <a:xfrm rot="5400000">
            <a:off x="7096323" y="4075762"/>
            <a:ext cx="502012" cy="2736304"/>
          </a:xfrm>
          <a:prstGeom prst="rightBrace">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936653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DIKE TSG1 objectives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To obtain a better understanding of how we can work together to assemble an adequate information system:</a:t>
            </a:r>
          </a:p>
          <a:p>
            <a:pPr lvl="1"/>
            <a:r>
              <a:rPr lang="en-GB" dirty="0" smtClean="0"/>
              <a:t>How are things working today</a:t>
            </a:r>
          </a:p>
          <a:p>
            <a:pPr lvl="1"/>
            <a:r>
              <a:rPr lang="en-GB" dirty="0" smtClean="0"/>
              <a:t>What came out of the 2012 art 19.3 reporting</a:t>
            </a:r>
          </a:p>
          <a:p>
            <a:pPr lvl="1"/>
            <a:r>
              <a:rPr lang="en-GB" dirty="0" smtClean="0"/>
              <a:t>What can we take from INSPIRE?</a:t>
            </a:r>
          </a:p>
          <a:p>
            <a:pPr lvl="1"/>
            <a:r>
              <a:rPr lang="en-GB" dirty="0" smtClean="0"/>
              <a:t>A model for organising working arrangements that also allows us to understand the roles of </a:t>
            </a:r>
            <a:r>
              <a:rPr lang="en-GB" dirty="0" err="1" smtClean="0"/>
              <a:t>Emodnet</a:t>
            </a:r>
            <a:r>
              <a:rPr lang="en-GB" dirty="0" smtClean="0"/>
              <a:t> and Copernicus.</a:t>
            </a:r>
          </a:p>
          <a:p>
            <a:r>
              <a:rPr lang="en-GB" dirty="0" smtClean="0"/>
              <a:t>Feedback to DIKE on a preferred model for working based on workshop discussions.</a:t>
            </a:r>
            <a:endParaRPr lang="en-GB" dirty="0"/>
          </a:p>
        </p:txBody>
      </p:sp>
    </p:spTree>
    <p:extLst>
      <p:ext uri="{BB962C8B-B14F-4D97-AF65-F5344CB8AC3E}">
        <p14:creationId xmlns:p14="http://schemas.microsoft.com/office/powerpoint/2010/main" val="1441194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1198</TotalTime>
  <Words>361</Words>
  <Application>Microsoft Office PowerPoint</Application>
  <PresentationFormat>On-screen Show (4:3)</PresentationFormat>
  <Paragraphs>66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 roadmap for art 19.3</vt:lpstr>
      <vt:lpstr>Four long term objectives</vt:lpstr>
      <vt:lpstr>Marine information</vt:lpstr>
      <vt:lpstr>PowerPoint Presentation</vt:lpstr>
      <vt:lpstr>PowerPoint Presentation</vt:lpstr>
      <vt:lpstr>DIKE TSG1 objectives</vt:lpstr>
    </vt:vector>
  </TitlesOfParts>
  <Company>EEA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eeauser</dc:creator>
  <cp:lastModifiedBy>eeauser</cp:lastModifiedBy>
  <cp:revision>37</cp:revision>
  <dcterms:created xsi:type="dcterms:W3CDTF">2013-03-06T08:03:08Z</dcterms:created>
  <dcterms:modified xsi:type="dcterms:W3CDTF">2013-07-03T19:20:31Z</dcterms:modified>
</cp:coreProperties>
</file>