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6BD6C-4672-4152-B3FD-CB8508EB9F5F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CFA6-CE4B-4644-B306-5AEF6A928F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10ED9-3600-40A4-A739-C2AB44D6D9DA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C38A-5789-457B-A4E4-5C6DC4F782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9E90-D7D3-4440-B7BB-72500EC9679B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A79A-2B49-4AC8-B3AE-94B49E608B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E58DC-FDEC-4EB4-A659-D864BDCA50BD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85F28-4025-4AAF-9330-C20ECA13B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C813-7FF2-451F-99EA-BB8AAD0C35C4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5CD5-3F5F-489A-974F-4131E30C33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95758-D94C-47BC-AFBA-BB639DB0E86E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3DDA8-D700-4B94-A165-F46948A68D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A2F81-AA69-46EC-926C-CE35DD5D18AF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85322-5579-4EA9-94E4-0473DB703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4799-9BAB-4812-A728-C1B62CB03C82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6A15-7B22-4E90-BFDC-FD8B1611EE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470E-A7D0-4FDC-9834-264DE4176ACB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8FE2B-73E2-4005-AA8E-C46F5DECF1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78E0-9DF4-49CA-8D02-4C60D2297758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CDD9-5A6A-46AF-B450-8FB3B5E550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68F40-F824-42C9-988F-E820CCA5B3C8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398E3-A9BB-45A8-81BC-E8FA86976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EFCDF-C36B-495D-BEFE-AB71E44A6C04}" type="datetimeFigureOut">
              <a:rPr lang="en-US"/>
              <a:pPr>
                <a:defRPr/>
              </a:pPr>
              <a:t>12/10/2008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7297EF-1352-4AE7-B440-2995D037E2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9938"/>
          </a:xfrm>
        </p:spPr>
        <p:txBody>
          <a:bodyPr>
            <a:spAutoFit/>
          </a:bodyPr>
          <a:lstStyle/>
          <a:p>
            <a:r>
              <a:rPr lang="en-GB" smtClean="0">
                <a:solidFill>
                  <a:srgbClr val="373737"/>
                </a:solidFill>
                <a:latin typeface="Arial" charset="0"/>
              </a:rPr>
              <a:t>Wrap-Up: Intro &amp; Round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Setting the agenda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8EF44-AE71-4078-9567-3147CBC779A1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7126309" cy="314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941F7-CB12-46E9-891E-294AB7A7714F}" type="slidenum">
              <a:rPr lang="en-GB"/>
              <a:pPr>
                <a:defRPr/>
              </a:pPr>
              <a:t>3</a:t>
            </a:fld>
            <a:endParaRPr lang="en-GB"/>
          </a:p>
        </p:txBody>
      </p:sp>
      <p:grpSp>
        <p:nvGrpSpPr>
          <p:cNvPr id="16" name="Group 39"/>
          <p:cNvGrpSpPr/>
          <p:nvPr/>
        </p:nvGrpSpPr>
        <p:grpSpPr>
          <a:xfrm>
            <a:off x="357158" y="293021"/>
            <a:ext cx="8537370" cy="6317794"/>
            <a:chOff x="936960" y="273510"/>
            <a:chExt cx="7818984" cy="631779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4" name="Rectangle 3"/>
            <p:cNvSpPr/>
            <p:nvPr/>
          </p:nvSpPr>
          <p:spPr>
            <a:xfrm>
              <a:off x="936960" y="3271264"/>
              <a:ext cx="2063385" cy="31547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What do we agree on?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714744" y="1285860"/>
              <a:ext cx="1469760" cy="98488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We are observing an 'evolutionary' process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714744" y="2500306"/>
              <a:ext cx="1495088" cy="98488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Classifications are necessary but are part of the process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137904" y="273510"/>
              <a:ext cx="1633652" cy="5386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>
                  <a:solidFill>
                    <a:srgbClr val="000000"/>
                  </a:solidFill>
                  <a:latin typeface="Arial"/>
                </a:rPr>
                <a:t>Accommodates past and future</a:t>
              </a:r>
              <a:endParaRPr lang="en-GB" sz="14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105675" y="909159"/>
              <a:ext cx="2650269" cy="761747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Process involves broadening/expanding interest groups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1102" y="1766415"/>
              <a:ext cx="1930574" cy="53860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>
                  <a:solidFill>
                    <a:srgbClr val="000000"/>
                  </a:solidFill>
                  <a:latin typeface="Arial"/>
                </a:rPr>
                <a:t>Need a road map...it may take sometime.</a:t>
              </a:r>
              <a:endParaRPr lang="en-GB" sz="14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83305" y="3773461"/>
              <a:ext cx="1495088" cy="98488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Classifications must serve multiple purposes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7904" y="2840419"/>
              <a:ext cx="2192281" cy="76174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Do not use different classifications for the same purpose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37904" y="4067952"/>
              <a:ext cx="1996001" cy="5386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One classification will not serve all purposes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43306" y="5357826"/>
              <a:ext cx="1771639" cy="315471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Experience counts!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37904" y="5072347"/>
              <a:ext cx="2519415" cy="76174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 dirty="0">
                  <a:solidFill>
                    <a:srgbClr val="000000"/>
                  </a:solidFill>
                  <a:latin typeface="Arial"/>
                </a:rPr>
                <a:t>What are the strengths/weakness of existing attempts?</a:t>
              </a:r>
              <a:endParaRPr lang="en-GB" sz="14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05675" y="6052695"/>
              <a:ext cx="2192281" cy="538609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50">
                  <a:solidFill>
                    <a:srgbClr val="000000"/>
                  </a:solidFill>
                  <a:latin typeface="Arial"/>
                </a:rPr>
                <a:t>Examples of best practice are useful</a:t>
              </a:r>
              <a:endParaRPr lang="en-GB" sz="145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29" name="Elbow Connector 28"/>
            <p:cNvCxnSpPr>
              <a:stCxn id="4" idx="3"/>
              <a:endCxn id="5" idx="1"/>
            </p:cNvCxnSpPr>
            <p:nvPr/>
          </p:nvCxnSpPr>
          <p:spPr>
            <a:xfrm flipV="1">
              <a:off x="3000345" y="1778303"/>
              <a:ext cx="714399" cy="1650697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4" idx="3"/>
              <a:endCxn id="6" idx="1"/>
            </p:cNvCxnSpPr>
            <p:nvPr/>
          </p:nvCxnSpPr>
          <p:spPr>
            <a:xfrm flipV="1">
              <a:off x="3000345" y="2992749"/>
              <a:ext cx="714399" cy="43625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6" idx="3"/>
              <a:endCxn id="7" idx="1"/>
            </p:cNvCxnSpPr>
            <p:nvPr/>
          </p:nvCxnSpPr>
          <p:spPr>
            <a:xfrm flipV="1">
              <a:off x="5209832" y="542815"/>
              <a:ext cx="928072" cy="2449934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lbow Connector 31"/>
            <p:cNvCxnSpPr>
              <a:stCxn id="6" idx="3"/>
              <a:endCxn id="8" idx="1"/>
            </p:cNvCxnSpPr>
            <p:nvPr/>
          </p:nvCxnSpPr>
          <p:spPr>
            <a:xfrm flipV="1">
              <a:off x="5209832" y="1290033"/>
              <a:ext cx="895843" cy="1702716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6" idx="3"/>
              <a:endCxn id="9" idx="1"/>
            </p:cNvCxnSpPr>
            <p:nvPr/>
          </p:nvCxnSpPr>
          <p:spPr>
            <a:xfrm flipV="1">
              <a:off x="5209832" y="2035720"/>
              <a:ext cx="961270" cy="957029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>
              <a:stCxn id="4" idx="3"/>
              <a:endCxn id="10" idx="1"/>
            </p:cNvCxnSpPr>
            <p:nvPr/>
          </p:nvCxnSpPr>
          <p:spPr>
            <a:xfrm>
              <a:off x="3000345" y="3429000"/>
              <a:ext cx="682960" cy="836904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0" idx="3"/>
              <a:endCxn id="11" idx="1"/>
            </p:cNvCxnSpPr>
            <p:nvPr/>
          </p:nvCxnSpPr>
          <p:spPr>
            <a:xfrm flipV="1">
              <a:off x="5178392" y="3221293"/>
              <a:ext cx="959512" cy="104461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10" idx="3"/>
              <a:endCxn id="12" idx="1"/>
            </p:cNvCxnSpPr>
            <p:nvPr/>
          </p:nvCxnSpPr>
          <p:spPr>
            <a:xfrm>
              <a:off x="5178392" y="4265904"/>
              <a:ext cx="959512" cy="71353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4" idx="3"/>
              <a:endCxn id="13" idx="1"/>
            </p:cNvCxnSpPr>
            <p:nvPr/>
          </p:nvCxnSpPr>
          <p:spPr>
            <a:xfrm>
              <a:off x="3000345" y="3429000"/>
              <a:ext cx="642961" cy="208656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stCxn id="13" idx="3"/>
              <a:endCxn id="14" idx="1"/>
            </p:cNvCxnSpPr>
            <p:nvPr/>
          </p:nvCxnSpPr>
          <p:spPr>
            <a:xfrm flipV="1">
              <a:off x="5414944" y="5453221"/>
              <a:ext cx="722960" cy="6234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13" idx="3"/>
              <a:endCxn id="15" idx="1"/>
            </p:cNvCxnSpPr>
            <p:nvPr/>
          </p:nvCxnSpPr>
          <p:spPr>
            <a:xfrm>
              <a:off x="5414944" y="5515562"/>
              <a:ext cx="690731" cy="806438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0FFF5-AB84-4786-9BC2-1CCAB0FE0D7E}" type="slidenum">
              <a:rPr lang="en-GB"/>
              <a:pPr>
                <a:defRPr/>
              </a:pPr>
              <a:t>4</a:t>
            </a:fld>
            <a:endParaRPr lang="en-GB"/>
          </a:p>
        </p:txBody>
      </p:sp>
      <p:grpSp>
        <p:nvGrpSpPr>
          <p:cNvPr id="29" name="Group 69"/>
          <p:cNvGrpSpPr/>
          <p:nvPr/>
        </p:nvGrpSpPr>
        <p:grpSpPr>
          <a:xfrm>
            <a:off x="357158" y="0"/>
            <a:ext cx="8352286" cy="6621104"/>
            <a:chOff x="522855" y="142983"/>
            <a:chExt cx="8352286" cy="6621104"/>
          </a:xfrm>
          <a:solidFill>
            <a:srgbClr val="FFFF00"/>
          </a:solidFill>
        </p:grpSpPr>
        <p:sp>
          <p:nvSpPr>
            <p:cNvPr id="4" name="Rectangle 3"/>
            <p:cNvSpPr/>
            <p:nvPr/>
          </p:nvSpPr>
          <p:spPr>
            <a:xfrm>
              <a:off x="522855" y="3140459"/>
              <a:ext cx="851516" cy="57708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What are the open issues?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665863" y="562250"/>
              <a:ext cx="2660280" cy="41549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Do we need a classification/classification system?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023449" y="142983"/>
              <a:ext cx="508473" cy="2539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Need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3449" y="490812"/>
              <a:ext cx="710451" cy="25391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Mandate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237499" y="1562358"/>
              <a:ext cx="1047082" cy="57708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What are the purposes of CICES?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09333" y="829279"/>
              <a:ext cx="748923" cy="25391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Valuation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09333" y="1177108"/>
              <a:ext cx="853118" cy="25391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Awareness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09333" y="1524936"/>
              <a:ext cx="1109598" cy="25391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Policy/Planning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09333" y="1872765"/>
              <a:ext cx="401071" cy="25391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etc.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09333" y="2205300"/>
              <a:ext cx="1132040" cy="57708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Who are the audiences for this?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523119" y="3143355"/>
              <a:ext cx="1034001" cy="57708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How can we ensure flexibility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94821" y="2857603"/>
              <a:ext cx="1181284" cy="57708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 dirty="0">
                  <a:solidFill>
                    <a:srgbClr val="000000"/>
                  </a:solidFill>
                  <a:latin typeface="Arial"/>
                </a:rPr>
                <a:t>Core set of definitions categories?</a:t>
              </a:r>
              <a:endParaRPr lang="en-GB" sz="1050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94821" y="3528597"/>
              <a:ext cx="1194108" cy="57708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Flexible just translation between ideas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665863" y="5286495"/>
              <a:ext cx="906571" cy="73866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If we need a road map - what are the steps?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361" y="4447864"/>
              <a:ext cx="1340751" cy="41549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Terminology (Dolf's paper)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72361" y="4957275"/>
              <a:ext cx="1606530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MA+ or New approach?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572361" y="5305103"/>
              <a:ext cx="1664237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Stakeholder involvement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946344" y="4957275"/>
              <a:ext cx="1061508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Who are they?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946344" y="5305103"/>
              <a:ext cx="1078950" cy="41549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How can they be involved?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361" y="5652932"/>
              <a:ext cx="2105128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CICES platform/champions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946344" y="5814514"/>
              <a:ext cx="1928797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Process (Alessandra/Mark)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46344" y="6162342"/>
              <a:ext cx="657551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Content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572361" y="6000760"/>
              <a:ext cx="1678022" cy="41549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Synchronisation with other initiatives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572361" y="6510171"/>
              <a:ext cx="830677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End-points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46344" y="6510170"/>
              <a:ext cx="1136850" cy="2539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50">
                  <a:solidFill>
                    <a:srgbClr val="000000"/>
                  </a:solidFill>
                  <a:latin typeface="Arial"/>
                </a:rPr>
                <a:t>Post 2010 (Jan)</a:t>
              </a:r>
              <a:endParaRPr lang="en-GB" sz="1050">
                <a:solidFill>
                  <a:srgbClr val="000000"/>
                </a:solidFill>
                <a:latin typeface="Arial"/>
              </a:endParaRPr>
            </a:p>
          </p:txBody>
        </p:sp>
        <p:cxnSp>
          <p:nvCxnSpPr>
            <p:cNvPr id="46" name="Elbow Connector 45"/>
            <p:cNvCxnSpPr>
              <a:stCxn id="4" idx="3"/>
              <a:endCxn id="5" idx="1"/>
            </p:cNvCxnSpPr>
            <p:nvPr/>
          </p:nvCxnSpPr>
          <p:spPr>
            <a:xfrm flipV="1">
              <a:off x="1374371" y="769999"/>
              <a:ext cx="291492" cy="265900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>
              <a:stCxn id="5" idx="3"/>
              <a:endCxn id="6" idx="1"/>
            </p:cNvCxnSpPr>
            <p:nvPr/>
          </p:nvCxnSpPr>
          <p:spPr>
            <a:xfrm flipV="1">
              <a:off x="4326143" y="269941"/>
              <a:ext cx="697306" cy="500058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5" idx="3"/>
              <a:endCxn id="7" idx="1"/>
            </p:cNvCxnSpPr>
            <p:nvPr/>
          </p:nvCxnSpPr>
          <p:spPr>
            <a:xfrm flipV="1">
              <a:off x="4326143" y="617770"/>
              <a:ext cx="697306" cy="152229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" idx="3"/>
              <a:endCxn id="8" idx="1"/>
            </p:cNvCxnSpPr>
            <p:nvPr/>
          </p:nvCxnSpPr>
          <p:spPr>
            <a:xfrm flipV="1">
              <a:off x="1374371" y="1850899"/>
              <a:ext cx="1863128" cy="157810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8" idx="3"/>
              <a:endCxn id="9" idx="1"/>
            </p:cNvCxnSpPr>
            <p:nvPr/>
          </p:nvCxnSpPr>
          <p:spPr>
            <a:xfrm flipV="1">
              <a:off x="4284581" y="956237"/>
              <a:ext cx="2024752" cy="89466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>
              <a:stCxn id="8" idx="3"/>
              <a:endCxn id="10" idx="1"/>
            </p:cNvCxnSpPr>
            <p:nvPr/>
          </p:nvCxnSpPr>
          <p:spPr>
            <a:xfrm flipV="1">
              <a:off x="4284581" y="1304066"/>
              <a:ext cx="2024752" cy="546833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>
              <a:stCxn id="8" idx="3"/>
              <a:endCxn id="11" idx="1"/>
            </p:cNvCxnSpPr>
            <p:nvPr/>
          </p:nvCxnSpPr>
          <p:spPr>
            <a:xfrm flipV="1">
              <a:off x="4284581" y="1651894"/>
              <a:ext cx="2024752" cy="199005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>
              <a:stCxn id="8" idx="3"/>
              <a:endCxn id="12" idx="1"/>
            </p:cNvCxnSpPr>
            <p:nvPr/>
          </p:nvCxnSpPr>
          <p:spPr>
            <a:xfrm>
              <a:off x="4284581" y="1850899"/>
              <a:ext cx="2024752" cy="148824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lbow Connector 53"/>
            <p:cNvCxnSpPr>
              <a:stCxn id="8" idx="3"/>
              <a:endCxn id="13" idx="1"/>
            </p:cNvCxnSpPr>
            <p:nvPr/>
          </p:nvCxnSpPr>
          <p:spPr>
            <a:xfrm>
              <a:off x="4284581" y="1850899"/>
              <a:ext cx="2024752" cy="64294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4" idx="3"/>
              <a:endCxn id="14" idx="1"/>
            </p:cNvCxnSpPr>
            <p:nvPr/>
          </p:nvCxnSpPr>
          <p:spPr>
            <a:xfrm>
              <a:off x="1374371" y="3429000"/>
              <a:ext cx="1148748" cy="2896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stCxn id="14" idx="3"/>
              <a:endCxn id="15" idx="1"/>
            </p:cNvCxnSpPr>
            <p:nvPr/>
          </p:nvCxnSpPr>
          <p:spPr>
            <a:xfrm flipV="1">
              <a:off x="3557120" y="3146144"/>
              <a:ext cx="1037701" cy="28575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>
              <a:stCxn id="14" idx="3"/>
              <a:endCxn id="16" idx="1"/>
            </p:cNvCxnSpPr>
            <p:nvPr/>
          </p:nvCxnSpPr>
          <p:spPr>
            <a:xfrm>
              <a:off x="3557120" y="3431896"/>
              <a:ext cx="1037701" cy="38524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>
              <a:stCxn id="4" idx="3"/>
              <a:endCxn id="17" idx="1"/>
            </p:cNvCxnSpPr>
            <p:nvPr/>
          </p:nvCxnSpPr>
          <p:spPr>
            <a:xfrm>
              <a:off x="1374371" y="3429000"/>
              <a:ext cx="291492" cy="2226827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stCxn id="17" idx="3"/>
              <a:endCxn id="18" idx="1"/>
            </p:cNvCxnSpPr>
            <p:nvPr/>
          </p:nvCxnSpPr>
          <p:spPr>
            <a:xfrm flipV="1">
              <a:off x="2572434" y="4655613"/>
              <a:ext cx="1999927" cy="1000214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lbow Connector 59"/>
            <p:cNvCxnSpPr>
              <a:stCxn id="17" idx="3"/>
              <a:endCxn id="19" idx="1"/>
            </p:cNvCxnSpPr>
            <p:nvPr/>
          </p:nvCxnSpPr>
          <p:spPr>
            <a:xfrm flipV="1">
              <a:off x="2572434" y="5084233"/>
              <a:ext cx="1999927" cy="571594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17" idx="3"/>
              <a:endCxn id="20" idx="1"/>
            </p:cNvCxnSpPr>
            <p:nvPr/>
          </p:nvCxnSpPr>
          <p:spPr>
            <a:xfrm flipV="1">
              <a:off x="2572434" y="5432061"/>
              <a:ext cx="1999927" cy="223766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20" idx="3"/>
              <a:endCxn id="21" idx="1"/>
            </p:cNvCxnSpPr>
            <p:nvPr/>
          </p:nvCxnSpPr>
          <p:spPr>
            <a:xfrm flipV="1">
              <a:off x="6236598" y="5084233"/>
              <a:ext cx="709746" cy="347828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20" idx="3"/>
              <a:endCxn id="22" idx="1"/>
            </p:cNvCxnSpPr>
            <p:nvPr/>
          </p:nvCxnSpPr>
          <p:spPr>
            <a:xfrm>
              <a:off x="6236598" y="5432061"/>
              <a:ext cx="709746" cy="8079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17" idx="3"/>
              <a:endCxn id="23" idx="1"/>
            </p:cNvCxnSpPr>
            <p:nvPr/>
          </p:nvCxnSpPr>
          <p:spPr>
            <a:xfrm>
              <a:off x="2572434" y="5655827"/>
              <a:ext cx="1999927" cy="124063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lbow Connector 64"/>
            <p:cNvCxnSpPr>
              <a:stCxn id="23" idx="3"/>
              <a:endCxn id="24" idx="1"/>
            </p:cNvCxnSpPr>
            <p:nvPr/>
          </p:nvCxnSpPr>
          <p:spPr>
            <a:xfrm>
              <a:off x="6677489" y="5779890"/>
              <a:ext cx="268855" cy="16158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>
              <a:stCxn id="23" idx="3"/>
              <a:endCxn id="25" idx="1"/>
            </p:cNvCxnSpPr>
            <p:nvPr/>
          </p:nvCxnSpPr>
          <p:spPr>
            <a:xfrm>
              <a:off x="6677489" y="5779890"/>
              <a:ext cx="268855" cy="509410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>
              <a:stCxn id="17" idx="3"/>
              <a:endCxn id="26" idx="1"/>
            </p:cNvCxnSpPr>
            <p:nvPr/>
          </p:nvCxnSpPr>
          <p:spPr>
            <a:xfrm>
              <a:off x="2572434" y="5655827"/>
              <a:ext cx="1999927" cy="55268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17" idx="3"/>
              <a:endCxn id="27" idx="1"/>
            </p:cNvCxnSpPr>
            <p:nvPr/>
          </p:nvCxnSpPr>
          <p:spPr>
            <a:xfrm>
              <a:off x="2572434" y="5655827"/>
              <a:ext cx="1999927" cy="981302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27" idx="3"/>
              <a:endCxn id="28" idx="1"/>
            </p:cNvCxnSpPr>
            <p:nvPr/>
          </p:nvCxnSpPr>
          <p:spPr>
            <a:xfrm flipV="1">
              <a:off x="5403038" y="6637128"/>
              <a:ext cx="1543306" cy="1"/>
            </a:xfrm>
            <a:prstGeom prst="bentConnector3">
              <a:avLst>
                <a:gd name="adj1" fmla="val 50000"/>
              </a:avLst>
            </a:prstGeom>
            <a:grpFill/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AP_UP_POTSCH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WRAP_UP_POTSCHIN</Template>
  <TotalTime>24</TotalTime>
  <Words>194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WRAP_UP_POTSCHIN</vt:lpstr>
      <vt:lpstr>Wrap-Up: Intro &amp; Round Table</vt:lpstr>
      <vt:lpstr>Agenda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Wrap-Up: Intro &amp; Round Table</dc:title>
  <dc:creator>RHHY</dc:creator>
  <cp:lastModifiedBy>RHHY</cp:lastModifiedBy>
  <cp:revision>1</cp:revision>
  <dcterms:created xsi:type="dcterms:W3CDTF">2008-12-10T12:56:50Z</dcterms:created>
  <dcterms:modified xsi:type="dcterms:W3CDTF">2008-12-10T13:21:29Z</dcterms:modified>
</cp:coreProperties>
</file>