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1" r:id="rId3"/>
    <p:sldId id="302" r:id="rId4"/>
    <p:sldId id="308" r:id="rId5"/>
    <p:sldId id="314" r:id="rId6"/>
    <p:sldId id="299" r:id="rId7"/>
    <p:sldId id="298" r:id="rId8"/>
    <p:sldId id="307" r:id="rId9"/>
    <p:sldId id="306" r:id="rId10"/>
    <p:sldId id="294" r:id="rId11"/>
    <p:sldId id="295" r:id="rId12"/>
    <p:sldId id="296" r:id="rId13"/>
    <p:sldId id="309" r:id="rId14"/>
    <p:sldId id="313" r:id="rId15"/>
    <p:sldId id="311" r:id="rId16"/>
    <p:sldId id="297" r:id="rId17"/>
    <p:sldId id="312" r:id="rId18"/>
    <p:sldId id="273" r:id="rId19"/>
    <p:sldId id="276" r:id="rId20"/>
    <p:sldId id="266" r:id="rId21"/>
    <p:sldId id="260" r:id="rId22"/>
    <p:sldId id="272" r:id="rId23"/>
    <p:sldId id="267" r:id="rId24"/>
    <p:sldId id="269" r:id="rId25"/>
    <p:sldId id="285" r:id="rId26"/>
    <p:sldId id="287" r:id="rId27"/>
    <p:sldId id="283" r:id="rId28"/>
    <p:sldId id="288" r:id="rId29"/>
    <p:sldId id="289" r:id="rId30"/>
    <p:sldId id="290" r:id="rId31"/>
    <p:sldId id="292" r:id="rId32"/>
  </p:sldIdLst>
  <p:sldSz cx="9906000" cy="6858000" type="A4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6691-A7A3-4348-81F7-A8FBED289A60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DF8AC-77DD-435A-B476-0A793C669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11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452C0-7274-4050-AF02-2260C84CBCD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A25E9-CBFD-48ED-8287-21C547585F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922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A25E9-CBFD-48ED-8287-21C547585FA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4075-B4A7-443A-BB29-0B6D1F6BAB1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6358-D03C-4316-A96E-FCB7E4F536F4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5C16-AAA0-4B3F-AF9B-BDB90147E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92696"/>
            <a:ext cx="8420100" cy="2907755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rgbClr val="0070C0"/>
                </a:solidFill>
              </a:rPr>
              <a:t>Fast track implementation of ecosystem capital accounts in Europe</a:t>
            </a:r>
            <a:r>
              <a:rPr lang="en-GB" sz="2800" dirty="0" smtClean="0">
                <a:solidFill>
                  <a:srgbClr val="0070C0"/>
                </a:solidFill>
              </a:rPr>
              <a:t/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/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Landscape/biodiversity capacity accounts</a:t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/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400" i="1" dirty="0" smtClean="0">
                <a:solidFill>
                  <a:srgbClr val="0070C0"/>
                </a:solidFill>
              </a:rPr>
              <a:t>preliminary results 2000-2006-2010,</a:t>
            </a:r>
            <a:br>
              <a:rPr lang="en-GB" sz="2400" i="1" dirty="0" smtClean="0">
                <a:solidFill>
                  <a:srgbClr val="0070C0"/>
                </a:solidFill>
              </a:rPr>
            </a:br>
            <a:r>
              <a:rPr lang="en-GB" sz="2400" i="1" dirty="0" smtClean="0">
                <a:solidFill>
                  <a:srgbClr val="0070C0"/>
                </a:solidFill>
              </a:rPr>
              <a:t> version 2</a:t>
            </a:r>
            <a:endParaRPr lang="en-GB" sz="2800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Jean-Louis Weber, Emil D. </a:t>
            </a:r>
            <a:r>
              <a:rPr lang="en-GB" sz="2000" dirty="0" err="1" smtClean="0"/>
              <a:t>Ivanov</a:t>
            </a:r>
            <a:r>
              <a:rPr lang="en-GB" sz="2000" dirty="0" smtClean="0"/>
              <a:t>,</a:t>
            </a:r>
          </a:p>
          <a:p>
            <a:r>
              <a:rPr lang="en-GB" sz="2000" dirty="0" err="1" smtClean="0"/>
              <a:t>Rania</a:t>
            </a:r>
            <a:r>
              <a:rPr lang="en-GB" sz="2000" dirty="0" smtClean="0"/>
              <a:t> </a:t>
            </a:r>
            <a:r>
              <a:rPr lang="en-GB" sz="2000" dirty="0" err="1" smtClean="0"/>
              <a:t>Syropoulou</a:t>
            </a:r>
            <a:r>
              <a:rPr lang="en-GB" sz="2000" dirty="0" smtClean="0"/>
              <a:t>, Oscar G. </a:t>
            </a:r>
            <a:r>
              <a:rPr lang="en-GB" sz="2000" dirty="0" err="1" smtClean="0"/>
              <a:t>Prieto</a:t>
            </a:r>
            <a:endParaRPr lang="en-GB" sz="2000" dirty="0" smtClean="0"/>
          </a:p>
          <a:p>
            <a:r>
              <a:rPr lang="en-GB" sz="2000" dirty="0" smtClean="0"/>
              <a:t>4 June 2012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Landscape bio-capacity 2000 by sub-basins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709613"/>
            <a:ext cx="5419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620688"/>
            <a:ext cx="10509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Landscape bio-capacity 2006 by sub-basins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8" y="709613"/>
            <a:ext cx="5419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620688"/>
            <a:ext cx="10509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Landscape bio-capacity 2010 by sub-basins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709613"/>
            <a:ext cx="54292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620688"/>
            <a:ext cx="10509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268760"/>
            <a:ext cx="96678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268760"/>
            <a:ext cx="9489504" cy="42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772816"/>
            <a:ext cx="95535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Change in landscape bio-capacity 2000-2006, by sub-basins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714375"/>
            <a:ext cx="54006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620688"/>
            <a:ext cx="10509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700808"/>
            <a:ext cx="8985448" cy="39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lep_2000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Landscape ecosystem </a:t>
            </a:r>
            <a:r>
              <a:rPr lang="en-GB" dirty="0"/>
              <a:t>potential (integrity): </a:t>
            </a:r>
            <a:r>
              <a:rPr lang="en-GB" dirty="0" smtClean="0"/>
              <a:t>the EEA </a:t>
            </a:r>
            <a:r>
              <a:rPr lang="en-GB" dirty="0" err="1" smtClean="0"/>
              <a:t>nlep</a:t>
            </a:r>
            <a:r>
              <a:rPr lang="en-GB" dirty="0" smtClean="0"/>
              <a:t> indicator – 2000 (observed)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688" y="4149080"/>
            <a:ext cx="704528" cy="256490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Landscape ecosystem potential: the EEA </a:t>
            </a:r>
            <a:r>
              <a:rPr lang="en-GB" dirty="0" err="1" smtClean="0"/>
              <a:t>nlep</a:t>
            </a:r>
            <a:r>
              <a:rPr lang="en-GB" dirty="0" smtClean="0"/>
              <a:t> indicator – 2010 (now-casting)</a:t>
            </a:r>
            <a:endParaRPr lang="en-GB" dirty="0"/>
          </a:p>
        </p:txBody>
      </p:sp>
      <p:pic>
        <p:nvPicPr>
          <p:cNvPr id="6" name="Picture 5" descr="nlep_2010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688" y="4149080"/>
            <a:ext cx="704528" cy="256490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296" y="659929"/>
            <a:ext cx="10509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Net landscape ecological potential, </a:t>
            </a:r>
            <a:r>
              <a:rPr lang="en-GB" dirty="0" err="1" smtClean="0"/>
              <a:t>nlep</a:t>
            </a:r>
            <a:r>
              <a:rPr lang="en-GB" dirty="0" smtClean="0"/>
              <a:t> 2000 (observed)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138" y="709613"/>
            <a:ext cx="5419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in </a:t>
            </a:r>
            <a:r>
              <a:rPr lang="en-GB" dirty="0" err="1" smtClean="0"/>
              <a:t>nlep</a:t>
            </a:r>
            <a:r>
              <a:rPr lang="en-GB" dirty="0" smtClean="0"/>
              <a:t>, 2000 – 2010, 0-100 scale</a:t>
            </a:r>
            <a:endParaRPr lang="en-GB" dirty="0"/>
          </a:p>
        </p:txBody>
      </p:sp>
      <p:pic>
        <p:nvPicPr>
          <p:cNvPr id="3" name="Picture 2" descr="nlep_change_2000-10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672" y="4437112"/>
            <a:ext cx="776824" cy="206541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Species biodiversity index: “Art.17” reporting to the EC on Populations past/present trends (up to 2006)</a:t>
            </a:r>
            <a:endParaRPr lang="en-GB" dirty="0"/>
          </a:p>
        </p:txBody>
      </p:sp>
      <p:pic>
        <p:nvPicPr>
          <p:cNvPr id="5" name="Picture 4" descr="Art17_PopulationTrend_Index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224" y="4221088"/>
            <a:ext cx="632520" cy="24928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Species biodiversity index: “Art.17” reporting to the EC on Future prospects (after 2006)</a:t>
            </a:r>
            <a:endParaRPr lang="en-GB" dirty="0"/>
          </a:p>
        </p:txBody>
      </p:sp>
      <p:pic>
        <p:nvPicPr>
          <p:cNvPr id="5" name="Picture 4" descr="Art17_FutureProspect_Index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224" y="4221088"/>
            <a:ext cx="632520" cy="24928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capacity_2000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Landscape bio-capacity 2000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68" y="4715880"/>
            <a:ext cx="504056" cy="195380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Lansdcape</a:t>
            </a:r>
            <a:r>
              <a:rPr lang="en-GB" dirty="0" smtClean="0"/>
              <a:t> bio-capacity 2010</a:t>
            </a:r>
            <a:endParaRPr lang="en-GB" dirty="0"/>
          </a:p>
        </p:txBody>
      </p:sp>
      <p:pic>
        <p:nvPicPr>
          <p:cNvPr id="7" name="Picture 6" descr="Landcapacity_2010_N_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68" y="4715880"/>
            <a:ext cx="504056" cy="195380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ep_2000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Landscape ecosystem potential (integrity): the EEA </a:t>
            </a:r>
            <a:r>
              <a:rPr lang="en-GB" dirty="0" err="1" smtClean="0"/>
              <a:t>nlep</a:t>
            </a:r>
            <a:r>
              <a:rPr lang="en-GB" dirty="0" smtClean="0"/>
              <a:t> indicator – 2000 (observed)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432" y="4149080"/>
            <a:ext cx="704528" cy="256490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lep_2010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Landscape ecosystem </a:t>
            </a:r>
            <a:r>
              <a:rPr lang="en-GB" dirty="0"/>
              <a:t>potential (integrity): </a:t>
            </a:r>
            <a:r>
              <a:rPr lang="en-GB" dirty="0" smtClean="0"/>
              <a:t>the EEA </a:t>
            </a:r>
            <a:r>
              <a:rPr lang="en-GB" dirty="0" err="1" smtClean="0"/>
              <a:t>nlep</a:t>
            </a:r>
            <a:r>
              <a:rPr lang="en-GB" dirty="0" smtClean="0"/>
              <a:t> indicator – 2010 (now-casting)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432" y="4149080"/>
            <a:ext cx="704528" cy="256490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lep_change_2000-10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2708920"/>
            <a:ext cx="776824" cy="206541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in </a:t>
            </a:r>
            <a:r>
              <a:rPr lang="en-GB" dirty="0" err="1" smtClean="0"/>
              <a:t>nlep</a:t>
            </a:r>
            <a:r>
              <a:rPr lang="en-GB" dirty="0" smtClean="0"/>
              <a:t>, 2000 – 2010, 0-100 scale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17_PopulationTrend_Index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Species biodiversity index: “Art.17” reporting to the EC on Populations past/present trends (up to 2006)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4222318"/>
            <a:ext cx="632520" cy="24928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17_FutureProspect_Index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Species biodiversity index: “Art.17” reporting to the EC on Future prospects (after 2006)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464" y="4222318"/>
            <a:ext cx="632520" cy="24928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296" y="659929"/>
            <a:ext cx="10509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Net landscape ecological potential, </a:t>
            </a:r>
            <a:r>
              <a:rPr lang="en-GB" dirty="0" err="1" smtClean="0"/>
              <a:t>nlep</a:t>
            </a:r>
            <a:r>
              <a:rPr lang="en-GB" dirty="0" smtClean="0"/>
              <a:t> 2010 (</a:t>
            </a:r>
            <a:r>
              <a:rPr lang="en-GB" dirty="0" err="1" smtClean="0"/>
              <a:t>nowcast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138" y="709613"/>
            <a:ext cx="5419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ndcapacity_2000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Landscape bio-capacity 2000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4727461"/>
            <a:ext cx="504056" cy="195380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dcapacity_2010_CZ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6036"/>
            <a:ext cx="9906000" cy="5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Lansdcape</a:t>
            </a:r>
            <a:r>
              <a:rPr lang="en-GB" dirty="0" smtClean="0"/>
              <a:t> bio-capacity 2010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4727461"/>
            <a:ext cx="504056" cy="195380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844824"/>
            <a:ext cx="9556179" cy="388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323975"/>
            <a:ext cx="85153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296" y="620688"/>
            <a:ext cx="15763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Art17 “Populations trend” biodiversity index, by sub-basins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138" y="709613"/>
            <a:ext cx="5419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296" y="620688"/>
            <a:ext cx="148113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Art17 “Future prospect” biodiversity index, by sub-basins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138" y="709613"/>
            <a:ext cx="5419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1352550"/>
            <a:ext cx="90392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Ecosystem Capital Accounts: Landscape/Biodiversity Capacity Account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195388"/>
            <a:ext cx="8286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343</Words>
  <Application>Microsoft Office PowerPoint</Application>
  <PresentationFormat>A4 Paper (210x297 mm)</PresentationFormat>
  <Paragraphs>65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Fast track implementation of ecosystem capital accounts in Europe  Landscape/biodiversity capacity accounts  preliminary results 2000-2006-2010,  version 2</vt:lpstr>
      <vt:lpstr>Net landscape ecological potential, nlep 2000 (observed)</vt:lpstr>
      <vt:lpstr>Net landscape ecological potential, nlep 2010 (nowcast)</vt:lpstr>
      <vt:lpstr>Ecosystem Capital Accounts: Landscape/Biodiversity Capacity Account</vt:lpstr>
      <vt:lpstr>Ecosystem Capital Accounts: Landscape/Biodiversity Capacity Account</vt:lpstr>
      <vt:lpstr>Art17 “Populations trend” biodiversity index, by sub-basins</vt:lpstr>
      <vt:lpstr>Art17 “Future prospect” biodiversity index, by sub-basins</vt:lpstr>
      <vt:lpstr>Ecosystem Capital Accounts: Landscape/Biodiversity Capacity Account</vt:lpstr>
      <vt:lpstr>Ecosystem Capital Accounts: Landscape/Biodiversity Capacity Account</vt:lpstr>
      <vt:lpstr>Landscape bio-capacity 2000 by sub-basins</vt:lpstr>
      <vt:lpstr>Landscape bio-capacity 2006 by sub-basins</vt:lpstr>
      <vt:lpstr>Landscape bio-capacity 2010 by sub-basins</vt:lpstr>
      <vt:lpstr>Ecosystem Capital Accounts: Landscape/Biodiversity Capacity Account</vt:lpstr>
      <vt:lpstr>Ecosystem Capital Accounts: Landscape/Biodiversity Capacity Account</vt:lpstr>
      <vt:lpstr>Ecosystem Capital Accounts: Landscape/Biodiversity Capacity Account</vt:lpstr>
      <vt:lpstr>Change in landscape bio-capacity 2000-2006, by sub-basins</vt:lpstr>
      <vt:lpstr>Ecosystem Capital Accounts: Landscape/Biodiversity Capacity Account</vt:lpstr>
      <vt:lpstr>Landscape ecosystem potential (integrity): the EEA nlep indicator – 2000 (observed)</vt:lpstr>
      <vt:lpstr>Landscape ecosystem potential: the EEA nlep indicator – 2010 (now-casting)</vt:lpstr>
      <vt:lpstr>Change in nlep, 2000 – 2010, 0-100 scale</vt:lpstr>
      <vt:lpstr>Species biodiversity index: “Art.17” reporting to the EC on Populations past/present trends (up to 2006)</vt:lpstr>
      <vt:lpstr>Species biodiversity index: “Art.17” reporting to the EC on Future prospects (after 2006)</vt:lpstr>
      <vt:lpstr>Landscape bio-capacity 2000</vt:lpstr>
      <vt:lpstr>Lansdcape bio-capacity 2010</vt:lpstr>
      <vt:lpstr>Landscape ecosystem potential (integrity): the EEA nlep indicator – 2000 (observed)</vt:lpstr>
      <vt:lpstr>Landscape ecosystem potential (integrity): the EEA nlep indicator – 2010 (now-casting)</vt:lpstr>
      <vt:lpstr>Change in nlep, 2000 – 2010, 0-100 scale</vt:lpstr>
      <vt:lpstr>Species biodiversity index: “Art.17” reporting to the EC on Populations past/present trends (up to 2006)</vt:lpstr>
      <vt:lpstr>Species biodiversity index: “Art.17” reporting to the EC on Future prospects (after 2006)</vt:lpstr>
      <vt:lpstr>Landscape bio-capacity 2000</vt:lpstr>
      <vt:lpstr>Lansdcape bio-capacity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Jean-Louis</dc:creator>
  <cp:lastModifiedBy>Jean-Louis</cp:lastModifiedBy>
  <cp:revision>18</cp:revision>
  <cp:lastPrinted>2012-06-01T10:36:28Z</cp:lastPrinted>
  <dcterms:created xsi:type="dcterms:W3CDTF">2012-05-28T13:16:00Z</dcterms:created>
  <dcterms:modified xsi:type="dcterms:W3CDTF">2012-06-04T07:01:12Z</dcterms:modified>
</cp:coreProperties>
</file>