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0" r:id="rId2"/>
    <p:sldId id="298" r:id="rId3"/>
    <p:sldId id="285" r:id="rId4"/>
    <p:sldId id="288" r:id="rId5"/>
    <p:sldId id="289" r:id="rId6"/>
    <p:sldId id="290" r:id="rId7"/>
    <p:sldId id="293" r:id="rId8"/>
    <p:sldId id="292" r:id="rId9"/>
    <p:sldId id="291" r:id="rId10"/>
    <p:sldId id="277" r:id="rId11"/>
    <p:sldId id="265" r:id="rId12"/>
    <p:sldId id="269" r:id="rId13"/>
    <p:sldId id="270" r:id="rId14"/>
    <p:sldId id="273" r:id="rId15"/>
    <p:sldId id="271" r:id="rId16"/>
    <p:sldId id="272" r:id="rId17"/>
    <p:sldId id="278" r:id="rId18"/>
    <p:sldId id="259" r:id="rId19"/>
    <p:sldId id="258" r:id="rId20"/>
    <p:sldId id="260" r:id="rId21"/>
    <p:sldId id="274" r:id="rId22"/>
    <p:sldId id="263" r:id="rId23"/>
    <p:sldId id="276" r:id="rId24"/>
    <p:sldId id="294" r:id="rId25"/>
    <p:sldId id="295" r:id="rId26"/>
    <p:sldId id="296" r:id="rId27"/>
    <p:sldId id="297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88" y="-96"/>
      </p:cViewPr>
      <p:guideLst>
        <p:guide orient="horz" pos="2112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32F83-D142-8641-9019-1E8898C6E7A7}" type="datetimeFigureOut">
              <a:rPr lang="en-US" smtClean="0"/>
              <a:t>7/26/2012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01D32-FC7F-FD4F-AC3D-06EA48999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7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27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0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3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7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4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7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53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57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05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7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45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03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16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5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85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2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62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8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6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0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0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64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50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65126-9D0E-4C9C-B1CC-F36049E37F0B}" type="slidenum">
              <a:rPr lang="es-ES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50A4-BE03-43C7-BF52-DF45B538F0B4}" type="datetimeFigureOut">
              <a:rPr lang="pt-BR" smtClean="0"/>
              <a:pPr/>
              <a:t>26/7/2012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European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01762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Based on land use, current biodiversity trends, and future biodiversity prospects</a:t>
            </a:r>
          </a:p>
          <a:p>
            <a:r>
              <a:rPr lang="en-US" dirty="0" smtClean="0"/>
              <a:t>Spatial resolution = 1 km, aggregated into various coarser units</a:t>
            </a:r>
          </a:p>
          <a:p>
            <a:r>
              <a:rPr lang="en-US" dirty="0"/>
              <a:t>T</a:t>
            </a:r>
            <a:r>
              <a:rPr lang="en-US" dirty="0" smtClean="0"/>
              <a:t>emporal resolution determined by frequency of evaluations</a:t>
            </a:r>
          </a:p>
          <a:p>
            <a:r>
              <a:rPr lang="en-US" dirty="0" smtClean="0"/>
              <a:t>However, this example is based on a very well-known region in terms of biodiversity … </a:t>
            </a:r>
            <a:r>
              <a:rPr lang="en-US" i="1" dirty="0" smtClean="0"/>
              <a:t>can examples be developed for regions with less information infrastructure?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pt-BR" dirty="0" smtClean="0"/>
              <a:t>Biodiversity “Intactness”</a:t>
            </a:r>
            <a:endParaRPr lang="pt-B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84237"/>
            <a:ext cx="8763000" cy="5745163"/>
          </a:xfrm>
        </p:spPr>
        <p:txBody>
          <a:bodyPr>
            <a:normAutofit fontScale="92500"/>
          </a:bodyPr>
          <a:lstStyle/>
          <a:p>
            <a:r>
              <a:rPr lang="pt-BR" dirty="0" err="1" smtClean="0"/>
              <a:t>Akin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“</a:t>
            </a:r>
            <a:r>
              <a:rPr lang="pt-BR" dirty="0" err="1" smtClean="0"/>
              <a:t>current</a:t>
            </a:r>
            <a:r>
              <a:rPr lang="pt-BR" dirty="0" smtClean="0"/>
              <a:t> </a:t>
            </a:r>
            <a:r>
              <a:rPr lang="pt-BR" dirty="0" err="1" smtClean="0"/>
              <a:t>trends</a:t>
            </a:r>
            <a:r>
              <a:rPr lang="pt-BR" dirty="0" smtClean="0"/>
              <a:t>” in </a:t>
            </a:r>
            <a:r>
              <a:rPr lang="pt-BR" dirty="0" err="1" smtClean="0"/>
              <a:t>European</a:t>
            </a:r>
            <a:r>
              <a:rPr lang="pt-BR" dirty="0" smtClean="0"/>
              <a:t> </a:t>
            </a:r>
            <a:r>
              <a:rPr lang="pt-BR" dirty="0" err="1" smtClean="0"/>
              <a:t>example</a:t>
            </a:r>
            <a:endParaRPr lang="pt-BR" dirty="0" smtClean="0"/>
          </a:p>
          <a:p>
            <a:r>
              <a:rPr lang="pt-BR" dirty="0" err="1" smtClean="0"/>
              <a:t>Based</a:t>
            </a:r>
            <a:r>
              <a:rPr lang="pt-BR" dirty="0" smtClean="0"/>
              <a:t> on measuring loss of species that “should be” at a site</a:t>
            </a:r>
          </a:p>
          <a:p>
            <a:r>
              <a:rPr lang="pt-BR" dirty="0" smtClean="0"/>
              <a:t>Requires historical data on occurrences for model building</a:t>
            </a:r>
          </a:p>
          <a:p>
            <a:r>
              <a:rPr lang="pt-BR" dirty="0" smtClean="0"/>
              <a:t>Ecological niche models built based on climatic requirements</a:t>
            </a:r>
          </a:p>
          <a:p>
            <a:r>
              <a:rPr lang="pt-BR" dirty="0" smtClean="0"/>
              <a:t>Requires new data on occurrences for measuring species losses</a:t>
            </a:r>
          </a:p>
          <a:p>
            <a:r>
              <a:rPr lang="pt-BR" dirty="0" smtClean="0"/>
              <a:t>Coarsen resolution to suit data available</a:t>
            </a:r>
          </a:p>
          <a:p>
            <a:r>
              <a:rPr lang="pt-BR" dirty="0" smtClean="0"/>
              <a:t>Compare present reality with expected set of species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pic>
        <p:nvPicPr>
          <p:cNvPr id="3" name="Picture 2" descr="a_oldpoin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5791200"/>
            <a:ext cx="672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Historical parrot records in Mexico (from Mexican bird atlas database)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791200"/>
            <a:ext cx="591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Historical and recent (2000-present) parrot records in Mexico</a:t>
            </a:r>
          </a:p>
          <a:p>
            <a:r>
              <a:rPr lang="pt-BR" dirty="0" smtClean="0"/>
              <a:t>(recent records from GBIF data portal, mainly from AVerAves)</a:t>
            </a:r>
            <a:endParaRPr lang="pt-BR" dirty="0"/>
          </a:p>
        </p:txBody>
      </p:sp>
      <p:pic>
        <p:nvPicPr>
          <p:cNvPr id="5" name="Picture 4" descr="b_oldandnewpoin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791200"/>
            <a:ext cx="307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Units of analysis of recent data</a:t>
            </a:r>
            <a:endParaRPr lang="pt-BR" dirty="0"/>
          </a:p>
        </p:txBody>
      </p:sp>
      <p:pic>
        <p:nvPicPr>
          <p:cNvPr id="6" name="Picture 5" descr="c_uni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Intactness Index</a:t>
            </a:r>
            <a:endParaRPr lang="pt-BR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256104"/>
              </p:ext>
            </p:extLst>
          </p:nvPr>
        </p:nvGraphicFramePr>
        <p:xfrm>
          <a:off x="427038" y="2432050"/>
          <a:ext cx="82867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4" imgW="2095500" imgH="431800" progId="Equation.3">
                  <p:embed/>
                </p:oleObj>
              </mc:Choice>
              <mc:Fallback>
                <p:oleObj name="Equation" r:id="rId4" imgW="20955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2432050"/>
                        <a:ext cx="8286750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96316"/>
              </p:ext>
            </p:extLst>
          </p:nvPr>
        </p:nvGraphicFramePr>
        <p:xfrm>
          <a:off x="990600" y="4864100"/>
          <a:ext cx="715107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6" imgW="1524000" imgH="165100" progId="Equation.3">
                  <p:embed/>
                </p:oleObj>
              </mc:Choice>
              <mc:Fallback>
                <p:oleObj name="Equation" r:id="rId6" imgW="1524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4864100"/>
                        <a:ext cx="7151077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91200"/>
            <a:ext cx="778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Intactness index based on turnover = 100*(gains and losses)/total pool of species</a:t>
            </a:r>
            <a:endParaRPr lang="pt-BR" dirty="0"/>
          </a:p>
        </p:txBody>
      </p:sp>
      <p:pic>
        <p:nvPicPr>
          <p:cNvPr id="6" name="Picture 5" descr="d_loss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05200" y="4151811"/>
            <a:ext cx="381000" cy="152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ight Arrow 7"/>
          <p:cNvSpPr/>
          <p:nvPr/>
        </p:nvSpPr>
        <p:spPr>
          <a:xfrm>
            <a:off x="3113315" y="1776549"/>
            <a:ext cx="381000" cy="152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971690" y="6324600"/>
            <a:ext cx="718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Note</a:t>
            </a:r>
            <a:r>
              <a:rPr lang="pt-BR" dirty="0" smtClean="0"/>
              <a:t>: Mexico City and Monterrey both have multiple species </a:t>
            </a:r>
            <a:r>
              <a:rPr lang="pt-BR" i="1" dirty="0" smtClean="0"/>
              <a:t>introductions</a:t>
            </a:r>
            <a:endParaRPr lang="pt-BR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91200"/>
            <a:ext cx="778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Intactness index based on turnover = 100*(gains and losses)/total pool of species</a:t>
            </a:r>
          </a:p>
          <a:p>
            <a:r>
              <a:rPr lang="pt-BR" dirty="0" smtClean="0"/>
              <a:t>Cities removed from consideration</a:t>
            </a:r>
            <a:endParaRPr lang="pt-BR" dirty="0"/>
          </a:p>
        </p:txBody>
      </p:sp>
      <p:pic>
        <p:nvPicPr>
          <p:cNvPr id="9" name="Picture 8" descr="e_los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How Feasible?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15000"/>
          </a:xfrm>
        </p:spPr>
        <p:txBody>
          <a:bodyPr/>
          <a:lstStyle/>
          <a:p>
            <a:r>
              <a:rPr lang="pt-BR" b="1" dirty="0" smtClean="0"/>
              <a:t>GBIF</a:t>
            </a:r>
            <a:r>
              <a:rPr lang="pt-BR" dirty="0" smtClean="0"/>
              <a:t> – 173M bird records, drawn from many sources worldwide</a:t>
            </a:r>
          </a:p>
          <a:p>
            <a:endParaRPr lang="pt-BR" dirty="0" smtClean="0"/>
          </a:p>
          <a:p>
            <a:r>
              <a:rPr lang="pt-BR" b="1" dirty="0" smtClean="0"/>
              <a:t>ORNIS</a:t>
            </a:r>
            <a:r>
              <a:rPr lang="pt-BR" dirty="0" smtClean="0"/>
              <a:t> – NSF-funded portal to North American data sources (mostly), including almost all major museum collections in the USA</a:t>
            </a:r>
          </a:p>
          <a:p>
            <a:r>
              <a:rPr lang="pt-BR" b="1" dirty="0" smtClean="0"/>
              <a:t>CONABIO</a:t>
            </a:r>
            <a:r>
              <a:rPr lang="pt-BR" dirty="0" smtClean="0"/>
              <a:t> – Mexico’s national biodiversity portal</a:t>
            </a:r>
            <a:endParaRPr lang="pt-BR" b="1" dirty="0" smtClean="0"/>
          </a:p>
          <a:p>
            <a:r>
              <a:rPr lang="pt-BR" b="1" dirty="0" smtClean="0"/>
              <a:t>Atlas of Living Australia </a:t>
            </a:r>
            <a:r>
              <a:rPr lang="pt-BR" dirty="0" smtClean="0"/>
              <a:t>– Australia’s national biodiversity portal</a:t>
            </a:r>
          </a:p>
          <a:p>
            <a:r>
              <a:rPr lang="pt-BR" b="1" dirty="0" smtClean="0"/>
              <a:t>SpeciesLink</a:t>
            </a:r>
            <a:r>
              <a:rPr lang="pt-BR" dirty="0" smtClean="0"/>
              <a:t> – Brazilian collections data portal</a:t>
            </a:r>
          </a:p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Biodiversity Information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461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343" t="8333" r="5710" b="12500"/>
          <a:stretch>
            <a:fillRect/>
          </a:stretch>
        </p:blipFill>
        <p:spPr bwMode="auto">
          <a:xfrm>
            <a:off x="0" y="1143000"/>
            <a:ext cx="9144000" cy="44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BR" dirty="0" smtClean="0"/>
              <a:t>Bird Data: 173,080,459 Records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Biodiversity Metrics</a:t>
            </a:r>
            <a:br>
              <a:rPr lang="en-US" b="1" dirty="0" smtClean="0"/>
            </a:br>
            <a:r>
              <a:rPr lang="en-US" dirty="0" smtClean="0"/>
              <a:t>(From Jane McDonald Yesterday)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relevant aspect of </a:t>
            </a:r>
            <a:r>
              <a:rPr lang="en-US" dirty="0" smtClean="0"/>
              <a:t>biodiversity</a:t>
            </a:r>
            <a:endParaRPr lang="en-US" dirty="0"/>
          </a:p>
          <a:p>
            <a:r>
              <a:rPr lang="en-US" dirty="0"/>
              <a:t>Measures change</a:t>
            </a:r>
          </a:p>
          <a:p>
            <a:r>
              <a:rPr lang="en-US" dirty="0" smtClean="0"/>
              <a:t>Is scalable </a:t>
            </a:r>
            <a:r>
              <a:rPr lang="en-US" dirty="0"/>
              <a:t>and comparable</a:t>
            </a:r>
          </a:p>
          <a:p>
            <a:r>
              <a:rPr lang="en-US" dirty="0" smtClean="0"/>
              <a:t>Is based </a:t>
            </a:r>
            <a:r>
              <a:rPr lang="en-US" dirty="0"/>
              <a:t>on obtainable data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Raw Occurrence Data – Oct 2010</a:t>
            </a:r>
            <a:endParaRPr lang="pt-BR" dirty="0"/>
          </a:p>
        </p:txBody>
      </p:sp>
      <p:pic>
        <p:nvPicPr>
          <p:cNvPr id="3" name="Picture 2" descr="1_RawRecs.png"/>
          <p:cNvPicPr>
            <a:picLocks noChangeAspect="1"/>
          </p:cNvPicPr>
          <p:nvPr/>
        </p:nvPicPr>
        <p:blipFill>
          <a:blip r:embed="rId3" cstate="print"/>
          <a:srcRect b="12148"/>
          <a:stretch>
            <a:fillRect/>
          </a:stretch>
        </p:blipFill>
        <p:spPr>
          <a:xfrm>
            <a:off x="0" y="1598396"/>
            <a:ext cx="9144000" cy="4421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pt-BR" sz="5400" b="1" dirty="0" smtClean="0"/>
              <a:t>Completeness Calculations</a:t>
            </a:r>
            <a:endParaRPr lang="pt-BR" sz="54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999445"/>
              </p:ext>
            </p:extLst>
          </p:nvPr>
        </p:nvGraphicFramePr>
        <p:xfrm>
          <a:off x="2279650" y="762000"/>
          <a:ext cx="45783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4" imgW="977760" imgH="419040" progId="Equation.3">
                  <p:embed/>
                </p:oleObj>
              </mc:Choice>
              <mc:Fallback>
                <p:oleObj name="Equation" r:id="rId4" imgW="97776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762000"/>
                        <a:ext cx="4578350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29718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 smtClean="0"/>
              <a:t>a</a:t>
            </a:r>
            <a:r>
              <a:rPr lang="pt-BR" sz="2800" dirty="0" smtClean="0"/>
              <a:t> and </a:t>
            </a:r>
            <a:r>
              <a:rPr lang="pt-BR" sz="2800" i="1" dirty="0" smtClean="0"/>
              <a:t>b</a:t>
            </a:r>
            <a:r>
              <a:rPr lang="pt-BR" sz="2800" dirty="0" smtClean="0"/>
              <a:t> are the numbers of species observed one and two times, respectively, in the site </a:t>
            </a:r>
            <a:r>
              <a:rPr lang="pt-BR" sz="2800" dirty="0" err="1" smtClean="0"/>
              <a:t>inventory</a:t>
            </a:r>
            <a:r>
              <a:rPr lang="pt-BR" sz="2800" dirty="0" smtClean="0"/>
              <a:t>; Chao2 </a:t>
            </a:r>
            <a:r>
              <a:rPr lang="pt-BR" sz="2800" dirty="0" err="1" smtClean="0"/>
              <a:t>equation</a:t>
            </a:r>
            <a:endParaRPr lang="pt-BR" sz="2800" i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099835"/>
              </p:ext>
            </p:extLst>
          </p:nvPr>
        </p:nvGraphicFramePr>
        <p:xfrm>
          <a:off x="3124200" y="4512541"/>
          <a:ext cx="2565400" cy="204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6" imgW="558720" imgH="444240" progId="Equation.3">
                  <p:embed/>
                </p:oleObj>
              </mc:Choice>
              <mc:Fallback>
                <p:oleObj name="Equation" r:id="rId6" imgW="558720" imgH="4442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512541"/>
                        <a:ext cx="2565400" cy="20406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Global Knowledge (C)</a:t>
            </a:r>
            <a:endParaRPr lang="pt-BR" dirty="0"/>
          </a:p>
        </p:txBody>
      </p:sp>
      <p:pic>
        <p:nvPicPr>
          <p:cNvPr id="3" name="Picture 2" descr="4_all.png"/>
          <p:cNvPicPr>
            <a:picLocks noChangeAspect="1"/>
          </p:cNvPicPr>
          <p:nvPr/>
        </p:nvPicPr>
        <p:blipFill>
          <a:blip r:embed="rId3" cstate="print"/>
          <a:srcRect b="12148"/>
          <a:stretch>
            <a:fillRect/>
          </a:stretch>
        </p:blipFill>
        <p:spPr>
          <a:xfrm>
            <a:off x="0" y="1598396"/>
            <a:ext cx="9144000" cy="4421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Current Digital Geographic Documentation of Birds of the World</a:t>
            </a:r>
            <a:endParaRPr lang="pt-BR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4753"/>
            <a:ext cx="9110663" cy="439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24600" y="3352800"/>
            <a:ext cx="266700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Virtually unknown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2362200"/>
            <a:ext cx="22098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Poorly known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875212" y="1447800"/>
            <a:ext cx="323958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Available for modeling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Brazilian Plant Example</a:t>
            </a:r>
            <a:endParaRPr lang="en-US" dirty="0"/>
          </a:p>
        </p:txBody>
      </p:sp>
      <p:pic>
        <p:nvPicPr>
          <p:cNvPr id="3" name="Picture 2" descr="Figure4_half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7"/>
          <a:stretch/>
        </p:blipFill>
        <p:spPr>
          <a:xfrm>
            <a:off x="-76200" y="685800"/>
            <a:ext cx="4971475" cy="4902200"/>
          </a:xfrm>
          <a:prstGeom prst="rect">
            <a:avLst/>
          </a:prstGeom>
        </p:spPr>
      </p:pic>
      <p:pic>
        <p:nvPicPr>
          <p:cNvPr id="4" name="Picture 3" descr="Figure6_AllBrazil.tif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2"/>
          <a:stretch/>
        </p:blipFill>
        <p:spPr>
          <a:xfrm>
            <a:off x="4270123" y="1642872"/>
            <a:ext cx="4950077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290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OPINION/CONCLUSION: land use and biodiversity considerations </a:t>
            </a:r>
            <a:r>
              <a:rPr lang="en-US" i="1" dirty="0" smtClean="0"/>
              <a:t>can </a:t>
            </a:r>
            <a:r>
              <a:rPr lang="en-US" dirty="0" smtClean="0"/>
              <a:t>be summarized on global scales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What is Needed for Full Implementation?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Refine the tools … how best to calculate intactness and range loss can be improved</a:t>
            </a:r>
          </a:p>
          <a:p>
            <a:r>
              <a:rPr lang="pt-BR" dirty="0" smtClean="0"/>
              <a:t>Improve </a:t>
            </a:r>
            <a:r>
              <a:rPr lang="pt-BR" dirty="0" err="1" smtClean="0"/>
              <a:t>the</a:t>
            </a:r>
            <a:r>
              <a:rPr lang="pt-BR" dirty="0" smtClean="0"/>
              <a:t> data:</a:t>
            </a:r>
          </a:p>
          <a:p>
            <a:pPr lvl="1"/>
            <a:r>
              <a:rPr lang="pt-BR" dirty="0" smtClean="0"/>
              <a:t>Capture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historical</a:t>
            </a:r>
            <a:r>
              <a:rPr lang="pt-BR" dirty="0"/>
              <a:t> ‘</a:t>
            </a:r>
            <a:r>
              <a:rPr lang="pt-BR" dirty="0" err="1"/>
              <a:t>legacy</a:t>
            </a:r>
            <a:r>
              <a:rPr lang="pt-BR" dirty="0"/>
              <a:t>’ data </a:t>
            </a:r>
            <a:r>
              <a:rPr lang="pt-BR" dirty="0" smtClean="0"/>
              <a:t>sets</a:t>
            </a:r>
            <a:endParaRPr lang="pt-BR" dirty="0"/>
          </a:p>
          <a:p>
            <a:pPr lvl="1"/>
            <a:r>
              <a:rPr lang="pt-BR" dirty="0" err="1" smtClean="0"/>
              <a:t>Citizen</a:t>
            </a:r>
            <a:r>
              <a:rPr lang="pt-BR" dirty="0" smtClean="0"/>
              <a:t> </a:t>
            </a:r>
            <a:r>
              <a:rPr lang="pt-BR" dirty="0" err="1" smtClean="0"/>
              <a:t>science</a:t>
            </a:r>
            <a:r>
              <a:rPr lang="pt-BR" dirty="0" smtClean="0"/>
              <a:t> capture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large</a:t>
            </a:r>
            <a:r>
              <a:rPr lang="pt-BR" dirty="0" smtClean="0"/>
              <a:t> </a:t>
            </a:r>
            <a:r>
              <a:rPr lang="pt-BR" dirty="0" err="1" smtClean="0"/>
              <a:t>amounts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observational</a:t>
            </a:r>
            <a:r>
              <a:rPr lang="pt-BR" dirty="0" smtClean="0"/>
              <a:t> data </a:t>
            </a:r>
            <a:r>
              <a:rPr lang="pt-BR" dirty="0" err="1" smtClean="0"/>
              <a:t>worldwide</a:t>
            </a:r>
            <a:endParaRPr lang="pt-BR" dirty="0" smtClean="0"/>
          </a:p>
          <a:p>
            <a:pPr lvl="1"/>
            <a:r>
              <a:rPr lang="pt-BR" dirty="0" smtClean="0"/>
              <a:t>Continue </a:t>
            </a:r>
            <a:r>
              <a:rPr lang="pt-BR" dirty="0" err="1" smtClean="0"/>
              <a:t>science-based</a:t>
            </a:r>
            <a:r>
              <a:rPr lang="pt-BR" dirty="0" smtClean="0"/>
              <a:t> </a:t>
            </a:r>
            <a:r>
              <a:rPr lang="pt-BR" dirty="0" err="1" smtClean="0"/>
              <a:t>exploration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biodiversity</a:t>
            </a:r>
            <a:endParaRPr lang="pt-BR" dirty="0" smtClean="0"/>
          </a:p>
          <a:p>
            <a:pPr lvl="1"/>
            <a:r>
              <a:rPr lang="pt-BR" dirty="0" smtClean="0"/>
              <a:t>“Balance” global </a:t>
            </a:r>
            <a:r>
              <a:rPr lang="pt-BR" dirty="0" err="1" smtClean="0"/>
              <a:t>coverage</a:t>
            </a:r>
            <a:r>
              <a:rPr lang="pt-BR" dirty="0" smtClean="0"/>
              <a:t>,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least</a:t>
            </a:r>
            <a:r>
              <a:rPr lang="pt-BR" dirty="0" smtClean="0"/>
              <a:t> for </a:t>
            </a:r>
            <a:r>
              <a:rPr lang="pt-BR" dirty="0" err="1" smtClean="0"/>
              <a:t>example</a:t>
            </a:r>
            <a:r>
              <a:rPr lang="pt-BR" dirty="0" smtClean="0"/>
              <a:t> </a:t>
            </a:r>
            <a:r>
              <a:rPr lang="pt-BR" dirty="0" err="1" smtClean="0"/>
              <a:t>groups</a:t>
            </a:r>
            <a:endParaRPr lang="en-US" dirty="0" smtClean="0"/>
          </a:p>
          <a:p>
            <a:r>
              <a:rPr lang="en-US" dirty="0" smtClean="0"/>
              <a:t>Develop case studies and trial implementations</a:t>
            </a:r>
          </a:p>
          <a:p>
            <a:pPr lvl="1"/>
            <a:r>
              <a:rPr lang="en-US" dirty="0" smtClean="0"/>
              <a:t>Here parrots of Mexico, next </a:t>
            </a:r>
            <a:r>
              <a:rPr lang="en-US" i="1" dirty="0" smtClean="0"/>
              <a:t>all birds </a:t>
            </a:r>
            <a:r>
              <a:rPr lang="en-US" dirty="0" smtClean="0"/>
              <a:t>of Mexico …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56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Jean-Louis Weber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err="1" smtClean="0"/>
              <a:t>Jean</a:t>
            </a:r>
            <a:r>
              <a:rPr lang="en-US" dirty="0" err="1"/>
              <a:t>-Louis.Weber@</a:t>
            </a:r>
            <a:r>
              <a:rPr lang="en-US" dirty="0" err="1" smtClean="0"/>
              <a:t>eea.europa.eu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Rania </a:t>
            </a:r>
            <a:r>
              <a:rPr lang="en-US" b="1" dirty="0" err="1"/>
              <a:t>Spyropoulou</a:t>
            </a:r>
            <a:r>
              <a:rPr lang="en-US" b="1" dirty="0"/>
              <a:t> </a:t>
            </a:r>
            <a:r>
              <a:rPr lang="en-US" dirty="0" err="1" smtClean="0"/>
              <a:t>Rania.Spyropoulou</a:t>
            </a:r>
            <a:r>
              <a:rPr lang="en-US" dirty="0" err="1"/>
              <a:t>@</a:t>
            </a:r>
            <a:r>
              <a:rPr lang="en-US" dirty="0" err="1" smtClean="0"/>
              <a:t>eea.europa.eu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Town Peterson </a:t>
            </a:r>
            <a:r>
              <a:rPr lang="en-US" dirty="0" err="1" smtClean="0"/>
              <a:t>town@ku.edu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6" y="119428"/>
            <a:ext cx="7898546" cy="6357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1033463"/>
            <a:ext cx="8820150" cy="479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76200"/>
            <a:ext cx="5758481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Handbook of the Birds of the World - Volum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0965"/>
            <a:ext cx="4343400" cy="5670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724400" y="4267200"/>
            <a:ext cx="42672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Southern tip of Greenland to southern tip of India</a:t>
            </a:r>
          </a:p>
          <a:p>
            <a:r>
              <a:rPr lang="en-US" dirty="0" smtClean="0"/>
              <a:t>On published map: 1.625”</a:t>
            </a:r>
          </a:p>
          <a:p>
            <a:r>
              <a:rPr lang="en-US" dirty="0" smtClean="0"/>
              <a:t>On the Earth: 431,637,049”</a:t>
            </a:r>
          </a:p>
          <a:p>
            <a:r>
              <a:rPr lang="en-US" dirty="0" smtClean="0"/>
              <a:t>Effective map scale: 1:265,622,799</a:t>
            </a:r>
          </a:p>
        </p:txBody>
      </p:sp>
      <p:sp>
        <p:nvSpPr>
          <p:cNvPr id="38929" name="AutoShape 17" descr="https://mail-attachment.googleusercontent.com/attachment/?ui=2&amp;ik=cb2e21ff00&amp;view=att&amp;th=135bb7df6159f783&amp;attid=0.1.1&amp;disp=inline&amp;safe=1&amp;zw&amp;saduie=AG9B_P_eix0Z6JG4kMJ-LbpIGX08&amp;sadet=1330290651716&amp;sads=BpqXOsyF2LHuuLa_Wqx-Jlj3H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Bucanet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41" y="152400"/>
            <a:ext cx="2774559" cy="41910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4913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Point-based Distributional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Primary data</a:t>
            </a:r>
            <a:r>
              <a:rPr lang="en-US" dirty="0" smtClean="0"/>
              <a:t> – this is the basis of all other distributional data</a:t>
            </a:r>
          </a:p>
          <a:p>
            <a:r>
              <a:rPr lang="en-US" b="1" dirty="0" smtClean="0"/>
              <a:t>Abundant </a:t>
            </a:r>
            <a:r>
              <a:rPr lang="en-US" dirty="0" smtClean="0"/>
              <a:t>– millions of specimens, probably billions of observations are ‘out there’</a:t>
            </a:r>
          </a:p>
          <a:p>
            <a:r>
              <a:rPr lang="en-US" b="1" dirty="0" smtClean="0"/>
              <a:t>Major initiatives </a:t>
            </a:r>
            <a:r>
              <a:rPr lang="en-US" dirty="0" smtClean="0"/>
              <a:t>– ORNIS, </a:t>
            </a:r>
            <a:r>
              <a:rPr lang="en-US" dirty="0" err="1" smtClean="0"/>
              <a:t>eBird</a:t>
            </a:r>
            <a:r>
              <a:rPr lang="en-US" dirty="0" smtClean="0"/>
              <a:t>, GBIF, etc.</a:t>
            </a:r>
          </a:p>
          <a:p>
            <a:r>
              <a:rPr lang="en-US" b="1" dirty="0" smtClean="0"/>
              <a:t>Dimensionless </a:t>
            </a:r>
            <a:r>
              <a:rPr lang="en-US" dirty="0" smtClean="0"/>
              <a:t>– a point has no area; biodiversity ‘points’ have only a basement level of uncertainty</a:t>
            </a:r>
          </a:p>
          <a:p>
            <a:r>
              <a:rPr lang="en-US" b="1" dirty="0" smtClean="0"/>
              <a:t>Useful at any resolution </a:t>
            </a:r>
            <a:r>
              <a:rPr lang="en-US" dirty="0" smtClean="0"/>
              <a:t>above the basement level of uncertainty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381999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Opinion: </a:t>
            </a:r>
            <a:r>
              <a:rPr lang="en-US" i="1" dirty="0" smtClean="0"/>
              <a:t>Biodiversity Data are abundant, but are much underutilized for lack of effective methodologies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66800"/>
            <a:ext cx="7772400" cy="1500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Brazilian Plants – 3.5M Records</a:t>
            </a:r>
            <a:endParaRPr lang="en-US" dirty="0"/>
          </a:p>
        </p:txBody>
      </p:sp>
      <p:pic>
        <p:nvPicPr>
          <p:cNvPr id="4" name="Picture 3" descr="Figure1_pais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7"/>
          <a:stretch/>
        </p:blipFill>
        <p:spPr>
          <a:xfrm>
            <a:off x="1676400" y="609600"/>
            <a:ext cx="6248400" cy="61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Birds of the World – 75M Records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8994456" cy="4419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39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punt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0" y="-762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Birds of Mexico</a:t>
            </a:r>
          </a:p>
          <a:p>
            <a:r>
              <a:rPr lang="en-US" sz="4400" dirty="0" smtClean="0"/>
              <a:t>0.42M Records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030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 xmlns:p14="http://schemas.microsoft.com/office/powerpoint/2010/main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615</Words>
  <Application>Microsoft Office PowerPoint</Application>
  <PresentationFormat>On-screen Show (4:3)</PresentationFormat>
  <Paragraphs>103</Paragraphs>
  <Slides>27</Slides>
  <Notes>27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Equation</vt:lpstr>
      <vt:lpstr>European Example</vt:lpstr>
      <vt:lpstr>Biodiversity Metrics (From Jane McDonald Yesterday)</vt:lpstr>
      <vt:lpstr>PowerPoint Presentation</vt:lpstr>
      <vt:lpstr>PowerPoint Presentation</vt:lpstr>
      <vt:lpstr>Point-based Distributional Data</vt:lpstr>
      <vt:lpstr>Opinion: Biodiversity Data are abundant, but are much underutilized for lack of effective methodologies</vt:lpstr>
      <vt:lpstr>Brazilian Plants – 3.5M Records</vt:lpstr>
      <vt:lpstr>Birds of the World – 75M Records</vt:lpstr>
      <vt:lpstr>PowerPoint Presentation</vt:lpstr>
      <vt:lpstr>Biodiversity “Intactness”</vt:lpstr>
      <vt:lpstr>Mapping Biodiversity Loss </vt:lpstr>
      <vt:lpstr>Mapping Biodiversity Loss </vt:lpstr>
      <vt:lpstr>Mapping Biodiversity Loss </vt:lpstr>
      <vt:lpstr>Intactness Index</vt:lpstr>
      <vt:lpstr>Mapping Biodiversity Loss </vt:lpstr>
      <vt:lpstr>Mapping Biodiversity Loss </vt:lpstr>
      <vt:lpstr>How Feasible?</vt:lpstr>
      <vt:lpstr>Biodiversity Information</vt:lpstr>
      <vt:lpstr>Bird Data: 173,080,459 Records</vt:lpstr>
      <vt:lpstr>Raw Occurrence Data – Oct 2010</vt:lpstr>
      <vt:lpstr>Completeness Calculations</vt:lpstr>
      <vt:lpstr>Global Knowledge (C)</vt:lpstr>
      <vt:lpstr>Current Digital Geographic Documentation of Birds of the World</vt:lpstr>
      <vt:lpstr>Brazilian Plant Example</vt:lpstr>
      <vt:lpstr>OPINION/CONCLUSION: land use and biodiversity considerations can be summarized on global scales</vt:lpstr>
      <vt:lpstr>What is Needed for Full Implementation?</vt:lpstr>
      <vt:lpstr>Jean-Louis Weber  Jean-Louis.Weber@eea.europa.eu  Rania Spyropoulou Rania.Spyropoulou@eea.europa.eu  Town Peterson town@ku.edu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cria</dc:creator>
  <cp:lastModifiedBy>Jean-Louis Weber</cp:lastModifiedBy>
  <cp:revision>67</cp:revision>
  <dcterms:created xsi:type="dcterms:W3CDTF">2012-05-25T12:29:18Z</dcterms:created>
  <dcterms:modified xsi:type="dcterms:W3CDTF">2012-07-26T12:25:07Z</dcterms:modified>
</cp:coreProperties>
</file>