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3" r:id="rId2"/>
    <p:sldId id="270" r:id="rId3"/>
    <p:sldId id="276" r:id="rId4"/>
    <p:sldId id="277" r:id="rId5"/>
    <p:sldId id="278" r:id="rId6"/>
    <p:sldId id="279" r:id="rId7"/>
    <p:sldId id="271" r:id="rId8"/>
    <p:sldId id="272" r:id="rId9"/>
    <p:sldId id="263" r:id="rId10"/>
    <p:sldId id="273" r:id="rId11"/>
    <p:sldId id="260" r:id="rId12"/>
    <p:sldId id="269" r:id="rId13"/>
    <p:sldId id="274" r:id="rId14"/>
    <p:sldId id="275"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58" r:id="rId2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E5E6"/>
    <a:srgbClr val="14907B"/>
    <a:srgbClr val="FFEF00"/>
    <a:srgbClr val="DCE6F2"/>
    <a:srgbClr val="FFFFFF"/>
    <a:srgbClr val="EBF1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41" autoAdjust="0"/>
  </p:normalViewPr>
  <p:slideViewPr>
    <p:cSldViewPr>
      <p:cViewPr varScale="1">
        <p:scale>
          <a:sx n="70" d="100"/>
          <a:sy n="70" d="100"/>
        </p:scale>
        <p:origin x="-1134" y="-102"/>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CAE54-181C-4492-BA05-95C9E0C2DD4B}" type="datetimeFigureOut">
              <a:rPr lang="en-US" smtClean="0"/>
              <a:pPr/>
              <a:t>26-Sep-13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311C3-1B27-4176-8033-AC7A68031F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fr-FR" smtClean="0">
              <a:latin typeface="Arial" pitchFamily="34" charset="0"/>
            </a:endParaRPr>
          </a:p>
        </p:txBody>
      </p:sp>
      <p:sp>
        <p:nvSpPr>
          <p:cNvPr id="64516" name="Slide Number Placeholder 3"/>
          <p:cNvSpPr>
            <a:spLocks noGrp="1"/>
          </p:cNvSpPr>
          <p:nvPr>
            <p:ph type="sldNum" sz="quarter" idx="5"/>
          </p:nvPr>
        </p:nvSpPr>
        <p:spPr>
          <a:extLst>
            <a:ext uri="{909E8E84-426E-40DD-AFC4-6F175D3DCCD1}"/>
            <a:ext uri="{91240B29-F687-4F45-9708-019B960494DF}"/>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defRPr/>
            </a:pPr>
            <a:fld id="{7DF8DD32-7D2D-4DB4-9EC7-BAB8B74EFEB1}" type="slidenum">
              <a:rPr lang="en-GB" smtClean="0"/>
              <a:pPr eaLnBrk="1" hangingPunct="1">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GB" smtClean="0"/>
          </a:p>
        </p:txBody>
      </p:sp>
      <p:sp>
        <p:nvSpPr>
          <p:cNvPr id="80900"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97AC3FB-7209-45FC-810C-6F97A970DC9D}" type="slidenum">
              <a:rPr lang="en-US" smtClean="0"/>
              <a:pPr eaLnBrk="1" hangingPunct="1">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93DADA7-7E8F-44C7-AA9C-58B30FE78319}" type="slidenum">
              <a:rPr lang="en-GB" smtClean="0">
                <a:latin typeface="Calibri" pitchFamily="34" charset="0"/>
              </a:rPr>
              <a:pPr eaLnBrk="1" hangingPunct="1">
                <a:defRPr/>
              </a:pPr>
              <a:t>13</a:t>
            </a:fld>
            <a:endParaRPr lang="en-GB" smtClean="0">
              <a:latin typeface="Calibri"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p:spPr>
        <p:txBody>
          <a:bodyPr/>
          <a:lstStyle/>
          <a:p>
            <a:pPr eaLnBrk="1" hangingPunct="1">
              <a:spcBef>
                <a:spcPct val="0"/>
              </a:spcBef>
            </a:pPr>
            <a:r>
              <a:rPr lang="fr-FR" smtClean="0"/>
              <a:t>Earth Observation</a:t>
            </a:r>
          </a:p>
          <a:p>
            <a:pPr eaLnBrk="1" hangingPunct="1">
              <a:spcBef>
                <a:spcPct val="0"/>
              </a:spcBef>
            </a:pPr>
            <a:r>
              <a:rPr lang="en-GB" smtClean="0"/>
              <a:t>Land cover continuous mapping</a:t>
            </a:r>
            <a:r>
              <a:rPr lang="fr-FR" smtClean="0"/>
              <a:t> as well as </a:t>
            </a:r>
            <a:r>
              <a:rPr lang="en-GB" smtClean="0"/>
              <a:t>censuses, registers or exhaustive surveys: main features &amp; spatial distribution</a:t>
            </a:r>
          </a:p>
          <a:p>
            <a:pPr eaLnBrk="1" hangingPunct="1">
              <a:spcBef>
                <a:spcPct val="0"/>
              </a:spcBef>
            </a:pPr>
            <a:r>
              <a:rPr lang="en-GB" smtClean="0"/>
              <a:t>Sampling: detailed information representative for an area, a type, a group </a:t>
            </a:r>
          </a:p>
          <a:p>
            <a:pPr eaLnBrk="1" hangingPunct="1">
              <a:spcBef>
                <a:spcPct val="0"/>
              </a:spcBef>
            </a:pPr>
            <a:r>
              <a:rPr lang="en-GB" smtClean="0"/>
              <a:t>Complete investigation of important or rare ecosystems, protected areas, case studies, long term ecological monitoring</a:t>
            </a:r>
          </a:p>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GB" smtClean="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61D999D-FDD1-4DF9-ABF6-5DBDBB9EE43A}" type="slidenum">
              <a:rPr lang="en-US" smtClean="0"/>
              <a:pPr eaLnBrk="1" hangingPunct="1">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3311C3-1B27-4176-8033-AC7A68031F42}"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A31C91F-C21B-42BD-961F-C57CA74CE072}" type="slidenum">
              <a:rPr lang="fr-FR" smtClean="0"/>
              <a:pPr>
                <a:defRP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63DB7EA-9871-488E-AE57-42024ADFBC44}" type="slidenum">
              <a:rPr lang="fr-FR" smtClean="0"/>
              <a:pPr>
                <a:defRP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31D5B5C-D7A7-4922-A14F-74F87E100C62}" type="slidenum">
              <a:rPr lang="fr-FR" smtClean="0"/>
              <a:pPr>
                <a:defRPr/>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738DA4F-949D-422F-95E0-F2D79DC3CB1A}" type="slidenum">
              <a:rPr lang="fr-FR" smtClean="0"/>
              <a:pPr>
                <a:defRP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3311C3-1B27-4176-8033-AC7A68031F4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fr-FR" smtClean="0"/>
          </a:p>
        </p:txBody>
      </p:sp>
      <p:sp>
        <p:nvSpPr>
          <p:cNvPr id="7885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0A1C060-35B3-4734-B877-2F89C29C759D}" type="slidenum">
              <a:rPr lang="en-US" smtClean="0"/>
              <a:pPr eaLnBrk="1" hangingPunct="1">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pPr eaLnBrk="1" hangingPunct="1">
              <a:spcBef>
                <a:spcPct val="0"/>
              </a:spcBef>
            </a:pPr>
            <a:r>
              <a:rPr lang="en-US" altLang="ja-JP" smtClean="0">
                <a:latin typeface="Arial" pitchFamily="34" charset="0"/>
              </a:rPr>
              <a:t>Finally, he presented Experimental implementation of ecosystem accounts in Europe.</a:t>
            </a:r>
          </a:p>
          <a:p>
            <a:pPr eaLnBrk="1" hangingPunct="1">
              <a:spcBef>
                <a:spcPct val="0"/>
              </a:spcBef>
            </a:pPr>
            <a:r>
              <a:rPr lang="en-US" altLang="ja-JP" smtClean="0">
                <a:latin typeface="Arial" pitchFamily="34" charset="0"/>
              </a:rPr>
              <a:t>First, define 1 square km grids and assign land cover class for each grid.</a:t>
            </a:r>
          </a:p>
          <a:p>
            <a:pPr eaLnBrk="1" hangingPunct="1">
              <a:spcBef>
                <a:spcPct val="0"/>
              </a:spcBef>
            </a:pPr>
            <a:r>
              <a:rPr lang="en-US" altLang="ja-JP" smtClean="0">
                <a:latin typeface="Arial" pitchFamily="34" charset="0"/>
              </a:rPr>
              <a:t>Then calculate total capital of each grid maybe by adding each component of ecosystem services such as accessible water surplus and carbon surplus and systemic services.</a:t>
            </a:r>
          </a:p>
          <a:p>
            <a:pPr eaLnBrk="1" hangingPunct="1">
              <a:spcBef>
                <a:spcPct val="0"/>
              </a:spcBef>
            </a:pPr>
            <a:endParaRPr lang="en-US" altLang="ja-JP" smtClean="0">
              <a:latin typeface="Arial" pitchFamily="34" charset="0"/>
            </a:endParaRPr>
          </a:p>
          <a:p>
            <a:pPr eaLnBrk="1" hangingPunct="1">
              <a:spcBef>
                <a:spcPct val="0"/>
              </a:spcBef>
            </a:pPr>
            <a:endParaRPr lang="ja-JP" altLang="en-US" smtClean="0">
              <a:latin typeface="Arial" pitchFamily="34" charset="0"/>
            </a:endParaRPr>
          </a:p>
        </p:txBody>
      </p:sp>
      <p:sp>
        <p:nvSpPr>
          <p:cNvPr id="88068"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F34E7D4-3917-445E-AD67-29BF0F2E00F8}" type="slidenum">
              <a:rPr kumimoji="1" lang="ja-JP" altLang="en-US" sz="1200">
                <a:latin typeface="Calibri" pitchFamily="34" charset="0"/>
              </a:rPr>
              <a:pPr algn="r" defTabSz="457200"/>
              <a:t>9</a:t>
            </a:fld>
            <a:endParaRPr kumimoji="1" lang="ja-JP"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pPr eaLnBrk="1" hangingPunct="1">
              <a:spcBef>
                <a:spcPct val="0"/>
              </a:spcBef>
            </a:pPr>
            <a:r>
              <a:rPr lang="en-US" altLang="ja-JP" smtClean="0">
                <a:latin typeface="Arial" pitchFamily="34" charset="0"/>
              </a:rPr>
              <a:t>Finally, he presented Experimental implementation of ecosystem accounts in Europe.</a:t>
            </a:r>
          </a:p>
          <a:p>
            <a:pPr eaLnBrk="1" hangingPunct="1">
              <a:spcBef>
                <a:spcPct val="0"/>
              </a:spcBef>
            </a:pPr>
            <a:r>
              <a:rPr lang="en-US" altLang="ja-JP" smtClean="0">
                <a:latin typeface="Arial" pitchFamily="34" charset="0"/>
              </a:rPr>
              <a:t>First, define 1 square km grids and assign land cover class for each grid.</a:t>
            </a:r>
          </a:p>
          <a:p>
            <a:pPr eaLnBrk="1" hangingPunct="1">
              <a:spcBef>
                <a:spcPct val="0"/>
              </a:spcBef>
            </a:pPr>
            <a:r>
              <a:rPr lang="en-US" altLang="ja-JP" smtClean="0">
                <a:latin typeface="Arial" pitchFamily="34" charset="0"/>
              </a:rPr>
              <a:t>Then calculate total capital of each grid maybe by adding each component of ecosystem services such as accessible water surplus and carbon surplus and systemic services.</a:t>
            </a:r>
          </a:p>
          <a:p>
            <a:pPr eaLnBrk="1" hangingPunct="1">
              <a:spcBef>
                <a:spcPct val="0"/>
              </a:spcBef>
            </a:pPr>
            <a:endParaRPr lang="en-US" altLang="ja-JP" smtClean="0">
              <a:latin typeface="Arial" pitchFamily="34" charset="0"/>
            </a:endParaRPr>
          </a:p>
          <a:p>
            <a:pPr eaLnBrk="1" hangingPunct="1">
              <a:spcBef>
                <a:spcPct val="0"/>
              </a:spcBef>
            </a:pPr>
            <a:endParaRPr lang="ja-JP" altLang="en-US" smtClean="0">
              <a:latin typeface="Arial" pitchFamily="34" charset="0"/>
            </a:endParaRPr>
          </a:p>
        </p:txBody>
      </p:sp>
      <p:sp>
        <p:nvSpPr>
          <p:cNvPr id="88068"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F34E7D4-3917-445E-AD67-29BF0F2E00F8}" type="slidenum">
              <a:rPr kumimoji="1" lang="ja-JP" altLang="en-US" sz="1200">
                <a:latin typeface="Calibri" pitchFamily="34" charset="0"/>
              </a:rPr>
              <a:pPr algn="r" defTabSz="457200"/>
              <a:t>10</a:t>
            </a:fld>
            <a:endParaRPr kumimoji="1" lang="ja-JP"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FFEF0-E8C9-4CD5-845D-77B8C8974C6B}" type="datetimeFigureOut">
              <a:rPr lang="en-US" smtClean="0"/>
              <a:pPr/>
              <a:t>26-Sep-13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FEF0-E8C9-4CD5-845D-77B8C8974C6B}" type="datetimeFigureOut">
              <a:rPr lang="en-US" smtClean="0"/>
              <a:pPr/>
              <a:t>26-Sep-13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FFEF0-E8C9-4CD5-845D-77B8C8974C6B}" type="datetimeFigureOut">
              <a:rPr lang="en-US" smtClean="0"/>
              <a:pPr/>
              <a:t>26-Sep-13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Jean-Louis Weber, 20 July 2013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FFEF0-E8C9-4CD5-845D-77B8C8974C6B}" type="datetimeFigureOut">
              <a:rPr lang="en-US" smtClean="0"/>
              <a:pPr/>
              <a:t>26-Sep-13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Jean-Louis Weber, 20 July 2013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FFEF0-E8C9-4CD5-845D-77B8C8974C6B}" type="datetimeFigureOut">
              <a:rPr lang="en-US" smtClean="0"/>
              <a:pPr/>
              <a:t>26-Sep-13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t>Jean-Louis Weber, 20 July 2013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Jean-Louis Weber, 20 July 2013</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FEF0-E8C9-4CD5-845D-77B8C8974C6B}" type="datetimeFigureOut">
              <a:rPr lang="en-US" smtClean="0"/>
              <a:pPr/>
              <a:t>26-Sep-13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FFEF0-E8C9-4CD5-845D-77B8C8974C6B}" type="datetimeFigureOut">
              <a:rPr lang="en-US" smtClean="0"/>
              <a:pPr/>
              <a:t>26-Sep-13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1EE8-B056-4FC9-8D71-0414AB363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Jean-Louis Weber, 20 July 2013</a:t>
            </a:r>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1EE8-B056-4FC9-8D71-0414AB363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jlweber45@gmail.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0.emf"/><Relationship Id="rId7"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4.emf"/><Relationship Id="rId5" Type="http://schemas.openxmlformats.org/officeDocument/2006/relationships/image" Target="../media/image17.emf"/><Relationship Id="rId10" Type="http://schemas.openxmlformats.org/officeDocument/2006/relationships/image" Target="../media/image23.emf"/><Relationship Id="rId4" Type="http://schemas.openxmlformats.org/officeDocument/2006/relationships/image" Target="../media/image15.emf"/><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lweber45@g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96" y="2708920"/>
            <a:ext cx="9073008" cy="1872208"/>
          </a:xfrm>
        </p:spPr>
        <p:txBody>
          <a:bodyPr>
            <a:normAutofit fontScale="90000"/>
          </a:bodyPr>
          <a:lstStyle/>
          <a:p>
            <a:pPr algn="ctr"/>
            <a:r>
              <a:rPr lang="en-US" sz="2000" b="1" i="1" dirty="0" smtClean="0"/>
              <a:t>The Natural Capital/Ecosystem Capital Accounting (ECA) project for Mauritius</a:t>
            </a:r>
            <a:br>
              <a:rPr lang="en-US" sz="2000" b="1" i="1" dirty="0" smtClean="0"/>
            </a:br>
            <a:r>
              <a:rPr lang="en-US" b="1" dirty="0" smtClean="0"/>
              <a:t/>
            </a:r>
            <a:br>
              <a:rPr lang="en-US" b="1" dirty="0" smtClean="0"/>
            </a:br>
            <a:r>
              <a:rPr lang="en-US" b="1" dirty="0" smtClean="0"/>
              <a:t> Implementation of SEEA-</a:t>
            </a:r>
            <a:r>
              <a:rPr lang="en-GB" b="1" dirty="0" smtClean="0"/>
              <a:t>Ecosystem Capital Accounts in Mauritius</a:t>
            </a:r>
            <a:br>
              <a:rPr lang="en-GB" b="1" dirty="0" smtClean="0"/>
            </a:br>
            <a:r>
              <a:rPr lang="en-GB" b="1" dirty="0" smtClean="0"/>
              <a:t>Methodology and data processing</a:t>
            </a:r>
            <a:endParaRPr lang="fr-FR" dirty="0"/>
          </a:p>
        </p:txBody>
      </p:sp>
      <p:pic>
        <p:nvPicPr>
          <p:cNvPr id="4" name="Image 0" descr="top_Letterhead_EN.bmp"/>
          <p:cNvPicPr>
            <a:picLocks noChangeAspect="1"/>
          </p:cNvPicPr>
          <p:nvPr/>
        </p:nvPicPr>
        <p:blipFill>
          <a:blip r:embed="rId2" cstate="print"/>
          <a:stretch>
            <a:fillRect/>
          </a:stretch>
        </p:blipFill>
        <p:spPr>
          <a:xfrm>
            <a:off x="272479" y="260648"/>
            <a:ext cx="4752529" cy="891099"/>
          </a:xfrm>
          <a:prstGeom prst="rect">
            <a:avLst/>
          </a:prstGeom>
        </p:spPr>
      </p:pic>
      <p:pic>
        <p:nvPicPr>
          <p:cNvPr id="5" name="Image 5" descr="UE_EN.bmp"/>
          <p:cNvPicPr/>
          <p:nvPr/>
        </p:nvPicPr>
        <p:blipFill>
          <a:blip r:embed="rId3" cstate="print"/>
          <a:stretch>
            <a:fillRect/>
          </a:stretch>
        </p:blipFill>
        <p:spPr>
          <a:xfrm>
            <a:off x="416496" y="6021288"/>
            <a:ext cx="2232248" cy="553591"/>
          </a:xfrm>
          <a:prstGeom prst="rect">
            <a:avLst/>
          </a:prstGeom>
        </p:spPr>
      </p:pic>
      <p:sp>
        <p:nvSpPr>
          <p:cNvPr id="10" name="Subtitle 2"/>
          <p:cNvSpPr>
            <a:spLocks noGrp="1"/>
          </p:cNvSpPr>
          <p:nvPr>
            <p:ph type="subTitle" idx="1"/>
          </p:nvPr>
        </p:nvSpPr>
        <p:spPr>
          <a:xfrm>
            <a:off x="2072680" y="4676796"/>
            <a:ext cx="5184576" cy="1416500"/>
          </a:xfrm>
        </p:spPr>
        <p:txBody>
          <a:bodyPr>
            <a:normAutofit/>
          </a:bodyPr>
          <a:lstStyle/>
          <a:p>
            <a:r>
              <a:rPr lang="en-GB" sz="1800" b="1" i="1" dirty="0" smtClean="0"/>
              <a:t>Jean-Louis WEBER </a:t>
            </a:r>
          </a:p>
          <a:p>
            <a:r>
              <a:rPr lang="en-GB" sz="1200" i="1" dirty="0" smtClean="0"/>
              <a:t>Consultant</a:t>
            </a:r>
          </a:p>
          <a:p>
            <a:r>
              <a:rPr lang="en-GB" sz="1200" i="1" dirty="0" smtClean="0"/>
              <a:t>European Environment Agency Scientific Committee</a:t>
            </a:r>
          </a:p>
          <a:p>
            <a:r>
              <a:rPr lang="en-GB" sz="1200" i="1" dirty="0" smtClean="0"/>
              <a:t>Honorary Professor, School of Geography, University of Nottingham</a:t>
            </a:r>
          </a:p>
          <a:p>
            <a:r>
              <a:rPr lang="fr-FR" sz="1600" i="1" u="sng" dirty="0" smtClean="0">
                <a:hlinkClick r:id="rId4"/>
              </a:rPr>
              <a:t>jlweber45@gmail.com</a:t>
            </a:r>
            <a:r>
              <a:rPr lang="fr-FR" sz="2000" i="1" dirty="0" smtClean="0"/>
              <a:t> </a:t>
            </a:r>
            <a:r>
              <a:rPr lang="en-GB" sz="2000" i="1" dirty="0" smtClean="0"/>
              <a:t> </a:t>
            </a:r>
            <a:endParaRPr lang="en-US" sz="2000" dirty="0"/>
          </a:p>
        </p:txBody>
      </p:sp>
      <p:pic>
        <p:nvPicPr>
          <p:cNvPr id="9" name="Picture 2"/>
          <p:cNvPicPr>
            <a:picLocks noChangeAspect="1" noChangeArrowheads="1"/>
          </p:cNvPicPr>
          <p:nvPr/>
        </p:nvPicPr>
        <p:blipFill>
          <a:blip r:embed="rId5" cstate="print">
            <a:lum contrast="30000"/>
          </a:blip>
          <a:srcRect/>
          <a:stretch>
            <a:fillRect/>
          </a:stretch>
        </p:blipFill>
        <p:spPr bwMode="auto">
          <a:xfrm>
            <a:off x="6532355" y="116632"/>
            <a:ext cx="2885141"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8167710" y="2468827"/>
            <a:ext cx="1212420" cy="1935186"/>
            <a:chOff x="8167710" y="2468827"/>
            <a:chExt cx="1212420" cy="1935186"/>
          </a:xfrm>
        </p:grpSpPr>
        <p:pic>
          <p:nvPicPr>
            <p:cNvPr id="2054" name="Picture 6"/>
            <p:cNvPicPr>
              <a:picLocks noChangeAspect="1" noChangeArrowheads="1"/>
            </p:cNvPicPr>
            <p:nvPr/>
          </p:nvPicPr>
          <p:blipFill>
            <a:blip r:embed="rId3" cstate="print"/>
            <a:srcRect/>
            <a:stretch>
              <a:fillRect/>
            </a:stretch>
          </p:blipFill>
          <p:spPr bwMode="auto">
            <a:xfrm>
              <a:off x="8167710" y="2468827"/>
              <a:ext cx="1212420" cy="1080000"/>
            </a:xfrm>
            <a:prstGeom prst="rect">
              <a:avLst/>
            </a:prstGeom>
            <a:noFill/>
            <a:ln w="9525">
              <a:noFill/>
              <a:miter lim="800000"/>
              <a:headEnd/>
              <a:tailEnd/>
            </a:ln>
            <a:effectLst/>
          </p:spPr>
        </p:pic>
        <p:sp>
          <p:nvSpPr>
            <p:cNvPr id="44" name="TextBox 43"/>
            <p:cNvSpPr txBox="1"/>
            <p:nvPr/>
          </p:nvSpPr>
          <p:spPr>
            <a:xfrm>
              <a:off x="8193360" y="3573016"/>
              <a:ext cx="1152128" cy="830997"/>
            </a:xfrm>
            <a:prstGeom prst="rect">
              <a:avLst/>
            </a:prstGeom>
            <a:noFill/>
          </p:spPr>
          <p:txBody>
            <a:bodyPr wrap="square" rtlCol="0">
              <a:spAutoFit/>
            </a:bodyPr>
            <a:lstStyle/>
            <a:p>
              <a:pPr algn="ctr"/>
              <a:r>
                <a:rPr lang="en-GB" sz="1600" b="1" dirty="0" smtClean="0"/>
                <a:t>(TEC t+1) </a:t>
              </a:r>
            </a:p>
            <a:p>
              <a:pPr algn="ctr"/>
              <a:r>
                <a:rPr lang="en-GB" sz="1600" b="1" dirty="0" smtClean="0"/>
                <a:t>–</a:t>
              </a:r>
            </a:p>
            <a:p>
              <a:pPr algn="ctr"/>
              <a:r>
                <a:rPr lang="en-GB" sz="1600" b="1" dirty="0" smtClean="0"/>
                <a:t>(TEC t)</a:t>
              </a:r>
              <a:endParaRPr lang="en-GB" sz="1600" b="1" dirty="0"/>
            </a:p>
          </p:txBody>
        </p:sp>
      </p:grpSp>
      <p:grpSp>
        <p:nvGrpSpPr>
          <p:cNvPr id="3" name="Group 86"/>
          <p:cNvGrpSpPr/>
          <p:nvPr/>
        </p:nvGrpSpPr>
        <p:grpSpPr>
          <a:xfrm>
            <a:off x="6224607" y="1207582"/>
            <a:ext cx="1514475" cy="2247522"/>
            <a:chOff x="7953396" y="4330398"/>
            <a:chExt cx="1514475" cy="2247522"/>
          </a:xfrm>
        </p:grpSpPr>
        <p:pic>
          <p:nvPicPr>
            <p:cNvPr id="1035" name="Picture 11"/>
            <p:cNvPicPr>
              <a:picLocks noChangeAspect="1" noChangeArrowheads="1"/>
            </p:cNvPicPr>
            <p:nvPr/>
          </p:nvPicPr>
          <p:blipFill>
            <a:blip r:embed="rId4" cstate="print"/>
            <a:srcRect/>
            <a:stretch>
              <a:fillRect/>
            </a:stretch>
          </p:blipFill>
          <p:spPr bwMode="auto">
            <a:xfrm>
              <a:off x="7953396" y="4330398"/>
              <a:ext cx="1514475" cy="1295400"/>
            </a:xfrm>
            <a:prstGeom prst="rect">
              <a:avLst/>
            </a:prstGeom>
            <a:noFill/>
            <a:ln w="9525">
              <a:noFill/>
              <a:miter lim="800000"/>
              <a:headEnd/>
              <a:tailEnd/>
            </a:ln>
            <a:effectLst/>
          </p:spPr>
        </p:pic>
        <p:sp>
          <p:nvSpPr>
            <p:cNvPr id="86" name="Rectangle 85"/>
            <p:cNvSpPr/>
            <p:nvPr/>
          </p:nvSpPr>
          <p:spPr>
            <a:xfrm>
              <a:off x="8065778" y="5500702"/>
              <a:ext cx="1285884" cy="1077218"/>
            </a:xfrm>
            <a:prstGeom prst="rect">
              <a:avLst/>
            </a:prstGeom>
          </p:spPr>
          <p:txBody>
            <a:bodyPr wrap="square">
              <a:spAutoFit/>
            </a:bodyPr>
            <a:lstStyle/>
            <a:p>
              <a:pPr algn="ctr"/>
              <a:r>
                <a:rPr lang="en-US" sz="1600" b="1" dirty="0" smtClean="0"/>
                <a:t>TEC: Total Ecosystem Capability </a:t>
              </a:r>
              <a:r>
                <a:rPr lang="en-US" sz="1600" dirty="0" smtClean="0"/>
                <a:t>(ECU, year t)</a:t>
              </a:r>
              <a:endParaRPr lang="en-US" dirty="0"/>
            </a:p>
          </p:txBody>
        </p:sp>
      </p:grpSp>
      <p:grpSp>
        <p:nvGrpSpPr>
          <p:cNvPr id="4" name="Group 67"/>
          <p:cNvGrpSpPr/>
          <p:nvPr/>
        </p:nvGrpSpPr>
        <p:grpSpPr>
          <a:xfrm>
            <a:off x="2656801" y="1304130"/>
            <a:ext cx="1224000" cy="1615612"/>
            <a:chOff x="4024306" y="4426946"/>
            <a:chExt cx="1224000" cy="1615612"/>
          </a:xfrm>
        </p:grpSpPr>
        <p:pic>
          <p:nvPicPr>
            <p:cNvPr id="1030" name="Picture 6"/>
            <p:cNvPicPr>
              <a:picLocks noChangeAspect="1" noChangeArrowheads="1"/>
            </p:cNvPicPr>
            <p:nvPr/>
          </p:nvPicPr>
          <p:blipFill>
            <a:blip r:embed="rId5" cstate="print"/>
            <a:srcRect/>
            <a:stretch>
              <a:fillRect/>
            </a:stretch>
          </p:blipFill>
          <p:spPr bwMode="auto">
            <a:xfrm>
              <a:off x="4024306" y="4426946"/>
              <a:ext cx="1224000" cy="1086842"/>
            </a:xfrm>
            <a:prstGeom prst="rect">
              <a:avLst/>
            </a:prstGeom>
            <a:noFill/>
            <a:ln w="9525">
              <a:noFill/>
              <a:miter lim="800000"/>
              <a:headEnd/>
              <a:tailEnd/>
            </a:ln>
            <a:effectLst/>
          </p:spPr>
        </p:pic>
        <p:sp>
          <p:nvSpPr>
            <p:cNvPr id="63" name="Rectangle 62"/>
            <p:cNvSpPr/>
            <p:nvPr/>
          </p:nvSpPr>
          <p:spPr>
            <a:xfrm>
              <a:off x="4062724" y="5488560"/>
              <a:ext cx="1176028" cy="553998"/>
            </a:xfrm>
            <a:prstGeom prst="rect">
              <a:avLst/>
            </a:prstGeom>
          </p:spPr>
          <p:txBody>
            <a:bodyPr wrap="square">
              <a:spAutoFit/>
            </a:bodyPr>
            <a:lstStyle/>
            <a:p>
              <a:pPr algn="ctr"/>
              <a:r>
                <a:rPr lang="en-US" sz="1600" b="1" dirty="0" smtClean="0"/>
                <a:t>ECU-Prices </a:t>
              </a:r>
              <a:r>
                <a:rPr lang="en-US" sz="1400" dirty="0" smtClean="0"/>
                <a:t>year t</a:t>
              </a:r>
              <a:endParaRPr lang="en-US" sz="1600" dirty="0"/>
            </a:p>
          </p:txBody>
        </p:sp>
      </p:grpSp>
      <p:grpSp>
        <p:nvGrpSpPr>
          <p:cNvPr id="5" name="Group 71"/>
          <p:cNvGrpSpPr/>
          <p:nvPr/>
        </p:nvGrpSpPr>
        <p:grpSpPr>
          <a:xfrm>
            <a:off x="738158" y="1310555"/>
            <a:ext cx="1500198" cy="2069346"/>
            <a:chOff x="1238224" y="4433371"/>
            <a:chExt cx="1500198" cy="2069346"/>
          </a:xfrm>
        </p:grpSpPr>
        <p:pic>
          <p:nvPicPr>
            <p:cNvPr id="1031" name="Picture 7"/>
            <p:cNvPicPr>
              <a:picLocks noChangeAspect="1" noChangeArrowheads="1"/>
            </p:cNvPicPr>
            <p:nvPr/>
          </p:nvPicPr>
          <p:blipFill>
            <a:blip r:embed="rId6" cstate="print"/>
            <a:srcRect/>
            <a:stretch>
              <a:fillRect/>
            </a:stretch>
          </p:blipFill>
          <p:spPr bwMode="auto">
            <a:xfrm>
              <a:off x="1408743" y="4433371"/>
              <a:ext cx="1184482" cy="1062300"/>
            </a:xfrm>
            <a:prstGeom prst="rect">
              <a:avLst/>
            </a:prstGeom>
            <a:noFill/>
            <a:ln w="9525">
              <a:noFill/>
              <a:miter lim="800000"/>
              <a:headEnd/>
              <a:tailEnd/>
            </a:ln>
            <a:effectLst/>
          </p:spPr>
        </p:pic>
        <p:sp>
          <p:nvSpPr>
            <p:cNvPr id="67" name="Rectangle 66"/>
            <p:cNvSpPr/>
            <p:nvPr/>
          </p:nvSpPr>
          <p:spPr>
            <a:xfrm>
              <a:off x="1238224" y="5487054"/>
              <a:ext cx="1500198" cy="1015663"/>
            </a:xfrm>
            <a:prstGeom prst="rect">
              <a:avLst/>
            </a:prstGeom>
          </p:spPr>
          <p:txBody>
            <a:bodyPr wrap="square">
              <a:spAutoFit/>
            </a:bodyPr>
            <a:lstStyle/>
            <a:p>
              <a:pPr algn="ctr"/>
              <a:r>
                <a:rPr lang="en-US" sz="1600" b="1" dirty="0" smtClean="0"/>
                <a:t>Basic resource year t   </a:t>
              </a:r>
            </a:p>
            <a:p>
              <a:pPr algn="ctr"/>
              <a:r>
                <a:rPr lang="en-US" sz="1400" dirty="0" smtClean="0"/>
                <a:t>(e.g. tons of Carbon/ Biomass)</a:t>
              </a:r>
              <a:endParaRPr lang="en-US" sz="1400" dirty="0"/>
            </a:p>
          </p:txBody>
        </p:sp>
      </p:grpSp>
      <p:sp>
        <p:nvSpPr>
          <p:cNvPr id="77" name="TextBox 76"/>
          <p:cNvSpPr txBox="1"/>
          <p:nvPr/>
        </p:nvSpPr>
        <p:spPr>
          <a:xfrm>
            <a:off x="2166918" y="1520630"/>
            <a:ext cx="357190" cy="584775"/>
          </a:xfrm>
          <a:prstGeom prst="rect">
            <a:avLst/>
          </a:prstGeom>
          <a:noFill/>
        </p:spPr>
        <p:txBody>
          <a:bodyPr wrap="square" rtlCol="0">
            <a:spAutoFit/>
          </a:bodyPr>
          <a:lstStyle/>
          <a:p>
            <a:r>
              <a:rPr lang="en-US" sz="3200" b="1" dirty="0" smtClean="0"/>
              <a:t>X</a:t>
            </a:r>
            <a:endParaRPr lang="en-US" sz="3200" b="1" dirty="0"/>
          </a:p>
        </p:txBody>
      </p:sp>
      <p:sp>
        <p:nvSpPr>
          <p:cNvPr id="78" name="TextBox 77"/>
          <p:cNvSpPr txBox="1"/>
          <p:nvPr/>
        </p:nvSpPr>
        <p:spPr>
          <a:xfrm>
            <a:off x="4095744" y="1493334"/>
            <a:ext cx="357190" cy="707886"/>
          </a:xfrm>
          <a:prstGeom prst="rect">
            <a:avLst/>
          </a:prstGeom>
          <a:noFill/>
        </p:spPr>
        <p:txBody>
          <a:bodyPr wrap="square" rtlCol="0">
            <a:spAutoFit/>
          </a:bodyPr>
          <a:lstStyle/>
          <a:p>
            <a:pPr algn="ctr"/>
            <a:r>
              <a:rPr lang="en-US" sz="4000" b="1" dirty="0" smtClean="0"/>
              <a:t>=</a:t>
            </a:r>
            <a:endParaRPr lang="en-US" sz="4000" b="1" dirty="0"/>
          </a:p>
        </p:txBody>
      </p:sp>
      <p:grpSp>
        <p:nvGrpSpPr>
          <p:cNvPr id="6" name="Group 79"/>
          <p:cNvGrpSpPr/>
          <p:nvPr/>
        </p:nvGrpSpPr>
        <p:grpSpPr>
          <a:xfrm>
            <a:off x="4669817" y="1285050"/>
            <a:ext cx="1285884" cy="1879123"/>
            <a:chOff x="6398606" y="4407866"/>
            <a:chExt cx="1285884" cy="1879123"/>
          </a:xfrm>
        </p:grpSpPr>
        <p:pic>
          <p:nvPicPr>
            <p:cNvPr id="1032" name="Picture 8"/>
            <p:cNvPicPr>
              <a:picLocks noChangeAspect="1" noChangeArrowheads="1"/>
            </p:cNvPicPr>
            <p:nvPr/>
          </p:nvPicPr>
          <p:blipFill>
            <a:blip r:embed="rId7" cstate="print"/>
            <a:srcRect/>
            <a:stretch>
              <a:fillRect/>
            </a:stretch>
          </p:blipFill>
          <p:spPr bwMode="auto">
            <a:xfrm>
              <a:off x="6443644" y="4407866"/>
              <a:ext cx="1236566" cy="1098000"/>
            </a:xfrm>
            <a:prstGeom prst="rect">
              <a:avLst/>
            </a:prstGeom>
            <a:noFill/>
            <a:ln w="9525">
              <a:noFill/>
              <a:miter lim="800000"/>
              <a:headEnd/>
              <a:tailEnd/>
            </a:ln>
            <a:effectLst/>
          </p:spPr>
        </p:pic>
        <p:sp>
          <p:nvSpPr>
            <p:cNvPr id="79" name="Rectangle 78"/>
            <p:cNvSpPr/>
            <p:nvPr/>
          </p:nvSpPr>
          <p:spPr>
            <a:xfrm>
              <a:off x="6398606" y="5517548"/>
              <a:ext cx="1285884" cy="769441"/>
            </a:xfrm>
            <a:prstGeom prst="rect">
              <a:avLst/>
            </a:prstGeom>
          </p:spPr>
          <p:txBody>
            <a:bodyPr wrap="square">
              <a:spAutoFit/>
            </a:bodyPr>
            <a:lstStyle/>
            <a:p>
              <a:pPr algn="ctr"/>
              <a:r>
                <a:rPr lang="en-US" sz="1600" b="1" dirty="0" smtClean="0"/>
                <a:t>ECU values </a:t>
              </a:r>
              <a:r>
                <a:rPr lang="en-US" sz="1400" dirty="0" smtClean="0"/>
                <a:t>per 1 km2 grid-cells, year t</a:t>
              </a:r>
              <a:endParaRPr lang="en-US" dirty="0"/>
            </a:p>
          </p:txBody>
        </p:sp>
      </p:grpSp>
      <p:pic>
        <p:nvPicPr>
          <p:cNvPr id="2050" name="Picture 2"/>
          <p:cNvPicPr preferRelativeResize="0">
            <a:picLocks noChangeArrowheads="1"/>
          </p:cNvPicPr>
          <p:nvPr/>
        </p:nvPicPr>
        <p:blipFill>
          <a:blip r:embed="rId8" cstate="print"/>
          <a:srcRect/>
          <a:stretch>
            <a:fillRect/>
          </a:stretch>
        </p:blipFill>
        <p:spPr bwMode="auto">
          <a:xfrm>
            <a:off x="876257" y="3645023"/>
            <a:ext cx="1196423" cy="10681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9" cstate="print"/>
          <a:srcRect/>
          <a:stretch>
            <a:fillRect/>
          </a:stretch>
        </p:blipFill>
        <p:spPr bwMode="auto">
          <a:xfrm>
            <a:off x="2595546" y="3633171"/>
            <a:ext cx="1216293" cy="1080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10" cstate="print"/>
          <a:srcRect/>
          <a:stretch>
            <a:fillRect/>
          </a:stretch>
        </p:blipFill>
        <p:spPr bwMode="auto">
          <a:xfrm>
            <a:off x="4667248" y="3633171"/>
            <a:ext cx="1216293" cy="1080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6310321" y="3633171"/>
            <a:ext cx="1216293" cy="1080000"/>
          </a:xfrm>
          <a:prstGeom prst="rect">
            <a:avLst/>
          </a:prstGeom>
          <a:noFill/>
          <a:ln w="9525">
            <a:noFill/>
            <a:miter lim="800000"/>
            <a:headEnd/>
            <a:tailEnd/>
          </a:ln>
          <a:effectLst/>
        </p:spPr>
      </p:pic>
      <p:sp>
        <p:nvSpPr>
          <p:cNvPr id="52" name="TextBox 51"/>
          <p:cNvSpPr txBox="1"/>
          <p:nvPr/>
        </p:nvSpPr>
        <p:spPr>
          <a:xfrm>
            <a:off x="2144688" y="3880784"/>
            <a:ext cx="357190" cy="584775"/>
          </a:xfrm>
          <a:prstGeom prst="rect">
            <a:avLst/>
          </a:prstGeom>
          <a:noFill/>
        </p:spPr>
        <p:txBody>
          <a:bodyPr wrap="square" rtlCol="0">
            <a:spAutoFit/>
          </a:bodyPr>
          <a:lstStyle/>
          <a:p>
            <a:r>
              <a:rPr lang="en-US" sz="3200" b="1" dirty="0" smtClean="0"/>
              <a:t>X</a:t>
            </a:r>
            <a:endParaRPr lang="en-US" sz="3200" b="1" dirty="0"/>
          </a:p>
        </p:txBody>
      </p:sp>
      <p:sp>
        <p:nvSpPr>
          <p:cNvPr id="53" name="TextBox 52"/>
          <p:cNvSpPr txBox="1"/>
          <p:nvPr/>
        </p:nvSpPr>
        <p:spPr>
          <a:xfrm>
            <a:off x="4024306" y="3819228"/>
            <a:ext cx="357190" cy="707886"/>
          </a:xfrm>
          <a:prstGeom prst="rect">
            <a:avLst/>
          </a:prstGeom>
          <a:noFill/>
        </p:spPr>
        <p:txBody>
          <a:bodyPr wrap="square" rtlCol="0">
            <a:spAutoFit/>
          </a:bodyPr>
          <a:lstStyle/>
          <a:p>
            <a:pPr algn="ctr"/>
            <a:r>
              <a:rPr lang="en-US" sz="4000" b="1" dirty="0" smtClean="0"/>
              <a:t>=</a:t>
            </a:r>
            <a:endParaRPr lang="en-US" sz="4000" b="1" dirty="0"/>
          </a:p>
        </p:txBody>
      </p:sp>
      <p:grpSp>
        <p:nvGrpSpPr>
          <p:cNvPr id="7" name="Group 81"/>
          <p:cNvGrpSpPr/>
          <p:nvPr/>
        </p:nvGrpSpPr>
        <p:grpSpPr>
          <a:xfrm rot="16200000">
            <a:off x="4969313" y="3221569"/>
            <a:ext cx="1163410" cy="1843740"/>
            <a:chOff x="178878" y="-178878"/>
            <a:chExt cx="1192818" cy="1584176"/>
          </a:xfrm>
        </p:grpSpPr>
        <p:sp>
          <p:nvSpPr>
            <p:cNvPr id="57" name="Pentagon 56"/>
            <p:cNvSpPr/>
            <p:nvPr/>
          </p:nvSpPr>
          <p:spPr>
            <a:xfrm rot="5400000">
              <a:off x="-37146" y="37146"/>
              <a:ext cx="1584176" cy="1152128"/>
            </a:xfrm>
            <a:prstGeom prst="homePlate">
              <a:avLst>
                <a:gd name="adj" fmla="val 3357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58" name="TextBox 5"/>
            <p:cNvSpPr txBox="1"/>
            <p:nvPr/>
          </p:nvSpPr>
          <p:spPr>
            <a:xfrm>
              <a:off x="235120" y="901242"/>
              <a:ext cx="113657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b="1"/>
                <a:t>   SUM</a:t>
              </a:r>
            </a:p>
          </p:txBody>
        </p:sp>
      </p:grpSp>
      <p:grpSp>
        <p:nvGrpSpPr>
          <p:cNvPr id="8" name="Group 81"/>
          <p:cNvGrpSpPr/>
          <p:nvPr/>
        </p:nvGrpSpPr>
        <p:grpSpPr>
          <a:xfrm rot="16200000">
            <a:off x="5012912" y="873326"/>
            <a:ext cx="1188000" cy="1860528"/>
            <a:chOff x="178878" y="-178878"/>
            <a:chExt cx="1192818" cy="1584176"/>
          </a:xfrm>
        </p:grpSpPr>
        <p:sp>
          <p:nvSpPr>
            <p:cNvPr id="33" name="Pentagon 32"/>
            <p:cNvSpPr/>
            <p:nvPr/>
          </p:nvSpPr>
          <p:spPr>
            <a:xfrm rot="5400000">
              <a:off x="-37146" y="37146"/>
              <a:ext cx="1584176" cy="1152128"/>
            </a:xfrm>
            <a:prstGeom prst="homePlate">
              <a:avLst>
                <a:gd name="adj" fmla="val 3357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4" name="TextBox 5"/>
            <p:cNvSpPr txBox="1"/>
            <p:nvPr/>
          </p:nvSpPr>
          <p:spPr>
            <a:xfrm>
              <a:off x="235120" y="901242"/>
              <a:ext cx="113657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b="1" dirty="0"/>
                <a:t>   SUM</a:t>
              </a:r>
            </a:p>
          </p:txBody>
        </p:sp>
      </p:grpSp>
      <p:sp>
        <p:nvSpPr>
          <p:cNvPr id="35" name="TextBox 34"/>
          <p:cNvSpPr txBox="1"/>
          <p:nvPr/>
        </p:nvSpPr>
        <p:spPr>
          <a:xfrm>
            <a:off x="200472" y="3861048"/>
            <a:ext cx="848544" cy="584775"/>
          </a:xfrm>
          <a:prstGeom prst="rect">
            <a:avLst/>
          </a:prstGeom>
          <a:noFill/>
        </p:spPr>
        <p:txBody>
          <a:bodyPr wrap="square" rtlCol="0">
            <a:spAutoFit/>
          </a:bodyPr>
          <a:lstStyle/>
          <a:p>
            <a:r>
              <a:rPr lang="en-US" sz="3200" b="1" dirty="0" smtClean="0"/>
              <a:t>t+1</a:t>
            </a:r>
            <a:endParaRPr lang="en-US" sz="3200" b="1" dirty="0"/>
          </a:p>
        </p:txBody>
      </p:sp>
      <p:sp>
        <p:nvSpPr>
          <p:cNvPr id="36" name="TextBox 35"/>
          <p:cNvSpPr txBox="1"/>
          <p:nvPr/>
        </p:nvSpPr>
        <p:spPr>
          <a:xfrm>
            <a:off x="344488" y="1556792"/>
            <a:ext cx="357190" cy="584775"/>
          </a:xfrm>
          <a:prstGeom prst="rect">
            <a:avLst/>
          </a:prstGeom>
          <a:noFill/>
        </p:spPr>
        <p:txBody>
          <a:bodyPr wrap="square" rtlCol="0">
            <a:spAutoFit/>
          </a:bodyPr>
          <a:lstStyle/>
          <a:p>
            <a:r>
              <a:rPr lang="en-US" sz="3200" b="1" dirty="0" smtClean="0"/>
              <a:t>t</a:t>
            </a:r>
            <a:endParaRPr lang="en-US" sz="3200" b="1" dirty="0"/>
          </a:p>
        </p:txBody>
      </p:sp>
      <p:grpSp>
        <p:nvGrpSpPr>
          <p:cNvPr id="9" name="Group 7"/>
          <p:cNvGrpSpPr/>
          <p:nvPr/>
        </p:nvGrpSpPr>
        <p:grpSpPr>
          <a:xfrm rot="16200000">
            <a:off x="5552814" y="2000715"/>
            <a:ext cx="3456384" cy="2016224"/>
            <a:chOff x="-694136" y="694136"/>
            <a:chExt cx="1152128" cy="1584176"/>
          </a:xfrm>
        </p:grpSpPr>
        <p:sp>
          <p:nvSpPr>
            <p:cNvPr id="38" name="Pentagon 37"/>
            <p:cNvSpPr/>
            <p:nvPr/>
          </p:nvSpPr>
          <p:spPr>
            <a:xfrm rot="5400000">
              <a:off x="-910160" y="910160"/>
              <a:ext cx="1584176" cy="1152128"/>
            </a:xfrm>
            <a:prstGeom prst="homePlate">
              <a:avLst>
                <a:gd name="adj" fmla="val 3357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9" name="TextBox 5"/>
            <p:cNvSpPr txBox="1"/>
            <p:nvPr/>
          </p:nvSpPr>
          <p:spPr>
            <a:xfrm>
              <a:off x="-688252" y="1770663"/>
              <a:ext cx="1136576" cy="3431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a:t>TEC</a:t>
              </a:r>
              <a:r>
                <a:rPr lang="en-GB" sz="2000" b="1" baseline="0"/>
                <a:t> c</a:t>
              </a:r>
              <a:r>
                <a:rPr lang="en-GB" sz="2000" b="1"/>
                <a:t>hange</a:t>
              </a:r>
            </a:p>
          </p:txBody>
        </p:sp>
      </p:grpSp>
      <p:sp>
        <p:nvSpPr>
          <p:cNvPr id="40" name="Rectangle 39"/>
          <p:cNvSpPr/>
          <p:nvPr/>
        </p:nvSpPr>
        <p:spPr>
          <a:xfrm>
            <a:off x="6177136" y="4728046"/>
            <a:ext cx="1440160" cy="1077218"/>
          </a:xfrm>
          <a:prstGeom prst="rect">
            <a:avLst/>
          </a:prstGeom>
        </p:spPr>
        <p:txBody>
          <a:bodyPr wrap="square">
            <a:spAutoFit/>
          </a:bodyPr>
          <a:lstStyle/>
          <a:p>
            <a:pPr algn="ctr"/>
            <a:r>
              <a:rPr lang="en-US" sz="1600" b="1" dirty="0" smtClean="0"/>
              <a:t>TEC: Total Ecosystem Capability </a:t>
            </a:r>
            <a:r>
              <a:rPr lang="en-US" sz="1600" dirty="0" smtClean="0"/>
              <a:t>(ECU, year t+1)</a:t>
            </a:r>
            <a:endParaRPr lang="en-US" dirty="0"/>
          </a:p>
        </p:txBody>
      </p:sp>
      <p:sp>
        <p:nvSpPr>
          <p:cNvPr id="41" name="Rectangle 40"/>
          <p:cNvSpPr/>
          <p:nvPr/>
        </p:nvSpPr>
        <p:spPr>
          <a:xfrm>
            <a:off x="4603220" y="4725144"/>
            <a:ext cx="1285884" cy="769441"/>
          </a:xfrm>
          <a:prstGeom prst="rect">
            <a:avLst/>
          </a:prstGeom>
        </p:spPr>
        <p:txBody>
          <a:bodyPr wrap="square">
            <a:spAutoFit/>
          </a:bodyPr>
          <a:lstStyle/>
          <a:p>
            <a:pPr algn="ctr"/>
            <a:r>
              <a:rPr lang="en-US" sz="1600" b="1" dirty="0" smtClean="0"/>
              <a:t>ECU values </a:t>
            </a:r>
            <a:r>
              <a:rPr lang="en-US" sz="1400" dirty="0" smtClean="0"/>
              <a:t>per 1 km2 grid-cells, year t+1</a:t>
            </a:r>
            <a:endParaRPr lang="en-US" dirty="0"/>
          </a:p>
        </p:txBody>
      </p:sp>
      <p:sp>
        <p:nvSpPr>
          <p:cNvPr id="42" name="Rectangle 41"/>
          <p:cNvSpPr/>
          <p:nvPr/>
        </p:nvSpPr>
        <p:spPr>
          <a:xfrm>
            <a:off x="2612969" y="4675202"/>
            <a:ext cx="1176028" cy="553998"/>
          </a:xfrm>
          <a:prstGeom prst="rect">
            <a:avLst/>
          </a:prstGeom>
        </p:spPr>
        <p:txBody>
          <a:bodyPr wrap="square">
            <a:spAutoFit/>
          </a:bodyPr>
          <a:lstStyle/>
          <a:p>
            <a:pPr algn="ctr"/>
            <a:r>
              <a:rPr lang="en-US" sz="1600" b="1" dirty="0" smtClean="0"/>
              <a:t>ECU-Prices </a:t>
            </a:r>
            <a:r>
              <a:rPr lang="en-US" sz="1400" dirty="0" smtClean="0"/>
              <a:t>year t+1</a:t>
            </a:r>
            <a:endParaRPr lang="en-US" sz="1600" dirty="0"/>
          </a:p>
        </p:txBody>
      </p:sp>
      <p:sp>
        <p:nvSpPr>
          <p:cNvPr id="43" name="Rectangle 42"/>
          <p:cNvSpPr/>
          <p:nvPr/>
        </p:nvSpPr>
        <p:spPr>
          <a:xfrm>
            <a:off x="704528" y="4675783"/>
            <a:ext cx="1500198" cy="1015663"/>
          </a:xfrm>
          <a:prstGeom prst="rect">
            <a:avLst/>
          </a:prstGeom>
        </p:spPr>
        <p:txBody>
          <a:bodyPr wrap="square">
            <a:spAutoFit/>
          </a:bodyPr>
          <a:lstStyle/>
          <a:p>
            <a:pPr algn="ctr"/>
            <a:r>
              <a:rPr lang="en-US" sz="1600" b="1" dirty="0" smtClean="0"/>
              <a:t>Basic </a:t>
            </a:r>
            <a:r>
              <a:rPr lang="en-US" sz="1600" b="1" dirty="0" err="1" smtClean="0"/>
              <a:t>rerource</a:t>
            </a:r>
            <a:r>
              <a:rPr lang="en-US" sz="1600" b="1" dirty="0" smtClean="0"/>
              <a:t> year t+1 </a:t>
            </a:r>
          </a:p>
          <a:p>
            <a:pPr algn="ctr"/>
            <a:r>
              <a:rPr lang="en-US" sz="1400" dirty="0" smtClean="0"/>
              <a:t>(e.g. tons of Carbon/ Biomass)</a:t>
            </a:r>
            <a:endParaRPr lang="en-US" sz="1400" dirty="0"/>
          </a:p>
        </p:txBody>
      </p:sp>
      <p:sp>
        <p:nvSpPr>
          <p:cNvPr id="46" name="Title 19"/>
          <p:cNvSpPr txBox="1">
            <a:spLocks/>
          </p:cNvSpPr>
          <p:nvPr/>
        </p:nvSpPr>
        <p:spPr>
          <a:xfrm>
            <a:off x="166654" y="116632"/>
            <a:ext cx="94298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i="0" u="none" strike="noStrike" kern="1200" cap="none" spc="0" normalizeH="0" baseline="0" noProof="0" dirty="0" smtClean="0">
                <a:ln>
                  <a:noFill/>
                </a:ln>
                <a:solidFill>
                  <a:schemeClr val="accent2"/>
                </a:solidFill>
                <a:effectLst/>
                <a:uLnTx/>
                <a:uFillTx/>
                <a:latin typeface="Calibri" pitchFamily="34" charset="0"/>
                <a:ea typeface="+mn-ea"/>
                <a:cs typeface="+mn-cs"/>
              </a:rPr>
              <a:t>Change in Total Ecosystem Potential (TEC):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800" i="0" u="none" strike="noStrike" kern="1200" cap="none" spc="0" normalizeH="0" baseline="0" noProof="0" dirty="0" smtClean="0">
                <a:ln>
                  <a:noFill/>
                </a:ln>
                <a:solidFill>
                  <a:schemeClr val="accent2"/>
                </a:solidFill>
                <a:effectLst/>
                <a:uLnTx/>
                <a:uFillTx/>
                <a:latin typeface="Calibri" pitchFamily="34" charset="0"/>
                <a:ea typeface="+mn-ea"/>
                <a:cs typeface="+mn-cs"/>
              </a:rPr>
              <a:t>ecosystem capital degradation or enhancement</a:t>
            </a:r>
          </a:p>
        </p:txBody>
      </p:sp>
      <p:grpSp>
        <p:nvGrpSpPr>
          <p:cNvPr id="10" name="Group 50"/>
          <p:cNvGrpSpPr/>
          <p:nvPr/>
        </p:nvGrpSpPr>
        <p:grpSpPr>
          <a:xfrm>
            <a:off x="4667248" y="2276872"/>
            <a:ext cx="4966272" cy="4270529"/>
            <a:chOff x="4667248" y="2276872"/>
            <a:chExt cx="4966272" cy="4270529"/>
          </a:xfrm>
        </p:grpSpPr>
        <p:sp>
          <p:nvSpPr>
            <p:cNvPr id="49" name="TextBox 48"/>
            <p:cNvSpPr txBox="1"/>
            <p:nvPr/>
          </p:nvSpPr>
          <p:spPr>
            <a:xfrm>
              <a:off x="4667248" y="6178069"/>
              <a:ext cx="4595810" cy="369332"/>
            </a:xfrm>
            <a:prstGeom prst="rect">
              <a:avLst/>
            </a:prstGeom>
            <a:noFill/>
          </p:spPr>
          <p:txBody>
            <a:bodyPr wrap="square" rtlCol="0">
              <a:spAutoFit/>
            </a:bodyPr>
            <a:lstStyle/>
            <a:p>
              <a:pPr algn="ctr"/>
              <a:r>
                <a:rPr lang="en-US" dirty="0" smtClean="0">
                  <a:solidFill>
                    <a:schemeClr val="accent1">
                      <a:lumMod val="75000"/>
                    </a:schemeClr>
                  </a:solidFill>
                  <a:latin typeface="Lucida Handwriting" pitchFamily="66" charset="0"/>
                </a:rPr>
                <a:t>In this case, there is degradation</a:t>
              </a:r>
              <a:endParaRPr lang="en-US" dirty="0">
                <a:solidFill>
                  <a:schemeClr val="accent1">
                    <a:lumMod val="75000"/>
                  </a:schemeClr>
                </a:solidFill>
                <a:latin typeface="Lucida Handwriting" pitchFamily="66" charset="0"/>
              </a:endParaRPr>
            </a:p>
          </p:txBody>
        </p:sp>
        <p:sp>
          <p:nvSpPr>
            <p:cNvPr id="45" name="Cloud Callout 44"/>
            <p:cNvSpPr/>
            <p:nvPr/>
          </p:nvSpPr>
          <p:spPr>
            <a:xfrm>
              <a:off x="7905328" y="2276872"/>
              <a:ext cx="1728192" cy="1512168"/>
            </a:xfrm>
            <a:prstGeom prst="cloudCallout">
              <a:avLst>
                <a:gd name="adj1" fmla="val -54647"/>
                <a:gd name="adj2" fmla="val 202250"/>
              </a:avLst>
            </a:prstGeom>
            <a:solidFill>
              <a:srgbClr val="DCE6F2">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Rectangle 46"/>
          <p:cNvSpPr/>
          <p:nvPr/>
        </p:nvSpPr>
        <p:spPr>
          <a:xfrm>
            <a:off x="0" y="6639163"/>
            <a:ext cx="1787669" cy="246221"/>
          </a:xfrm>
          <a:prstGeom prst="rect">
            <a:avLst/>
          </a:prstGeom>
        </p:spPr>
        <p:txBody>
          <a:bodyPr wrap="none">
            <a:spAutoFit/>
          </a:bodyPr>
          <a:lstStyle/>
          <a:p>
            <a:r>
              <a:rPr lang="en-US" sz="1000" dirty="0" smtClean="0"/>
              <a:t>Jean-Louis Weber, 20July 2013</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left)">
                                      <p:cBhvr>
                                        <p:cTn id="10" dur="500"/>
                                        <p:tgtEl>
                                          <p:spTgt spid="205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par>
                                <p:cTn id="17" presetID="22" presetClass="entr" presetSubtype="8"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left)">
                                      <p:cBhvr>
                                        <p:cTn id="19" dur="500"/>
                                        <p:tgtEl>
                                          <p:spTgt spid="205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par>
                                <p:cTn id="26" presetID="22" presetClass="entr" presetSubtype="8"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ipe(left)">
                                      <p:cBhvr>
                                        <p:cTn id="28" dur="500"/>
                                        <p:tgtEl>
                                          <p:spTgt spid="2052"/>
                                        </p:tgtEl>
                                      </p:cBhvr>
                                    </p:animEffec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22" presetClass="entr" presetSubtype="8" fill="hold" nodeType="with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wipe(left)">
                                      <p:cBhvr>
                                        <p:cTn id="40" dur="500"/>
                                        <p:tgtEl>
                                          <p:spTgt spid="205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dissolv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35"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129536" y="476672"/>
            <a:ext cx="9648000" cy="626469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238092" y="1357298"/>
            <a:ext cx="9504000" cy="5328592"/>
          </a:xfrm>
          <a:prstGeom prst="roundRect">
            <a:avLst/>
          </a:prstGeom>
          <a:solidFill>
            <a:srgbClr val="FFFFCC"/>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a:spLocks noChangeAspect="1"/>
          </p:cNvSpPr>
          <p:nvPr/>
        </p:nvSpPr>
        <p:spPr>
          <a:xfrm>
            <a:off x="2210370" y="5723122"/>
            <a:ext cx="5243512" cy="428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a:solidFill>
                  <a:schemeClr val="accent2">
                    <a:lumMod val="75000"/>
                  </a:schemeClr>
                </a:solidFill>
              </a:rPr>
              <a:t>Land cover change accounts</a:t>
            </a:r>
            <a:endParaRPr lang="en-GB" sz="2400" b="1" i="1" dirty="0">
              <a:solidFill>
                <a:schemeClr val="accent2">
                  <a:lumMod val="75000"/>
                </a:schemeClr>
              </a:solidFill>
            </a:endParaRPr>
          </a:p>
        </p:txBody>
      </p:sp>
      <p:grpSp>
        <p:nvGrpSpPr>
          <p:cNvPr id="2" name="Group 10"/>
          <p:cNvGrpSpPr>
            <a:grpSpLocks noChangeAspect="1"/>
          </p:cNvGrpSpPr>
          <p:nvPr/>
        </p:nvGrpSpPr>
        <p:grpSpPr bwMode="auto">
          <a:xfrm>
            <a:off x="2224657" y="4018455"/>
            <a:ext cx="1652588" cy="1649413"/>
            <a:chOff x="1712640" y="3504008"/>
            <a:chExt cx="1944216" cy="1941216"/>
          </a:xfrm>
        </p:grpSpPr>
        <p:sp>
          <p:nvSpPr>
            <p:cNvPr id="5" name="Rectangle 4"/>
            <p:cNvSpPr/>
            <p:nvPr/>
          </p:nvSpPr>
          <p:spPr>
            <a:xfrm>
              <a:off x="1712640" y="4796906"/>
              <a:ext cx="1944216" cy="6483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Systemic services/ biodiversity</a:t>
              </a:r>
              <a:endParaRPr lang="en-GB" sz="1400" b="1" dirty="0"/>
            </a:p>
          </p:txBody>
        </p:sp>
        <p:sp>
          <p:nvSpPr>
            <p:cNvPr id="8" name="Rectangle 7"/>
            <p:cNvSpPr/>
            <p:nvPr/>
          </p:nvSpPr>
          <p:spPr>
            <a:xfrm>
              <a:off x="1712640" y="3504008"/>
              <a:ext cx="1944216" cy="6483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Biomass</a:t>
              </a:r>
              <a:endParaRPr lang="en-GB" sz="1400" b="1" dirty="0"/>
            </a:p>
          </p:txBody>
        </p:sp>
        <p:sp>
          <p:nvSpPr>
            <p:cNvPr id="9" name="Rectangle 8"/>
            <p:cNvSpPr/>
            <p:nvPr/>
          </p:nvSpPr>
          <p:spPr>
            <a:xfrm>
              <a:off x="1712640" y="4152326"/>
              <a:ext cx="1944216" cy="6483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Water</a:t>
              </a:r>
              <a:endParaRPr lang="en-GB" sz="1400" b="1" dirty="0"/>
            </a:p>
          </p:txBody>
        </p:sp>
      </p:grpSp>
      <p:sp>
        <p:nvSpPr>
          <p:cNvPr id="12" name="Rectangle 11"/>
          <p:cNvSpPr>
            <a:spLocks noChangeAspect="1"/>
          </p:cNvSpPr>
          <p:nvPr/>
        </p:nvSpPr>
        <p:spPr>
          <a:xfrm>
            <a:off x="1136576" y="6214938"/>
            <a:ext cx="7632848" cy="427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Geographical &amp; statistical </a:t>
            </a:r>
            <a:r>
              <a:rPr lang="en-US" sz="2000" b="1" dirty="0" smtClean="0">
                <a:solidFill>
                  <a:schemeClr val="tx1"/>
                </a:solidFill>
              </a:rPr>
              <a:t>data infrastructure</a:t>
            </a:r>
            <a:endParaRPr lang="en-GB" sz="2000" b="1" dirty="0">
              <a:solidFill>
                <a:schemeClr val="tx1"/>
              </a:solidFill>
            </a:endParaRPr>
          </a:p>
        </p:txBody>
      </p:sp>
      <p:grpSp>
        <p:nvGrpSpPr>
          <p:cNvPr id="3" name="Group 12"/>
          <p:cNvGrpSpPr>
            <a:grpSpLocks noChangeAspect="1"/>
          </p:cNvGrpSpPr>
          <p:nvPr/>
        </p:nvGrpSpPr>
        <p:grpSpPr bwMode="auto">
          <a:xfrm>
            <a:off x="4016945" y="4018455"/>
            <a:ext cx="1652587" cy="1649413"/>
            <a:chOff x="1712640" y="3504008"/>
            <a:chExt cx="1944216" cy="1941216"/>
          </a:xfrm>
        </p:grpSpPr>
        <p:sp>
          <p:nvSpPr>
            <p:cNvPr id="14" name="Rectangle 13"/>
            <p:cNvSpPr/>
            <p:nvPr/>
          </p:nvSpPr>
          <p:spPr>
            <a:xfrm>
              <a:off x="1712640" y="4796906"/>
              <a:ext cx="1944216" cy="6483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Systemic services/ biodiversity</a:t>
              </a:r>
              <a:endParaRPr lang="en-GB" sz="1400" b="1" dirty="0"/>
            </a:p>
          </p:txBody>
        </p:sp>
        <p:sp>
          <p:nvSpPr>
            <p:cNvPr id="15" name="Rectangle 14"/>
            <p:cNvSpPr/>
            <p:nvPr/>
          </p:nvSpPr>
          <p:spPr>
            <a:xfrm>
              <a:off x="1712640" y="3504008"/>
              <a:ext cx="1944216" cy="6483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Biomass</a:t>
              </a:r>
              <a:endParaRPr lang="en-GB" sz="1400" b="1" dirty="0"/>
            </a:p>
          </p:txBody>
        </p:sp>
        <p:sp>
          <p:nvSpPr>
            <p:cNvPr id="16" name="Rectangle 15"/>
            <p:cNvSpPr/>
            <p:nvPr/>
          </p:nvSpPr>
          <p:spPr>
            <a:xfrm>
              <a:off x="1712640" y="4152326"/>
              <a:ext cx="1944216" cy="6483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Water</a:t>
              </a:r>
              <a:endParaRPr lang="en-GB" sz="1400" b="1" dirty="0"/>
            </a:p>
          </p:txBody>
        </p:sp>
      </p:grpSp>
      <p:grpSp>
        <p:nvGrpSpPr>
          <p:cNvPr id="6" name="Group 16"/>
          <p:cNvGrpSpPr>
            <a:grpSpLocks noChangeAspect="1"/>
          </p:cNvGrpSpPr>
          <p:nvPr/>
        </p:nvGrpSpPr>
        <p:grpSpPr bwMode="auto">
          <a:xfrm>
            <a:off x="5804470" y="4018455"/>
            <a:ext cx="1652587" cy="1649413"/>
            <a:chOff x="1712640" y="3504008"/>
            <a:chExt cx="1944216" cy="1941216"/>
          </a:xfrm>
        </p:grpSpPr>
        <p:sp>
          <p:nvSpPr>
            <p:cNvPr id="18" name="Rectangle 17"/>
            <p:cNvSpPr/>
            <p:nvPr/>
          </p:nvSpPr>
          <p:spPr>
            <a:xfrm>
              <a:off x="1712640" y="4796906"/>
              <a:ext cx="1944216" cy="6483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Systemic services/ biodiversity</a:t>
              </a:r>
              <a:endParaRPr lang="en-GB" sz="1400" b="1" dirty="0"/>
            </a:p>
          </p:txBody>
        </p:sp>
        <p:sp>
          <p:nvSpPr>
            <p:cNvPr id="19" name="Rectangle 18"/>
            <p:cNvSpPr/>
            <p:nvPr/>
          </p:nvSpPr>
          <p:spPr>
            <a:xfrm>
              <a:off x="1712640" y="3504008"/>
              <a:ext cx="1944216" cy="6483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Biomass</a:t>
              </a:r>
              <a:endParaRPr lang="en-GB" sz="1400" b="1" dirty="0"/>
            </a:p>
          </p:txBody>
        </p:sp>
        <p:sp>
          <p:nvSpPr>
            <p:cNvPr id="20" name="Rectangle 19"/>
            <p:cNvSpPr/>
            <p:nvPr/>
          </p:nvSpPr>
          <p:spPr>
            <a:xfrm>
              <a:off x="1712640" y="4152326"/>
              <a:ext cx="1944216" cy="6483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Water</a:t>
              </a:r>
              <a:endParaRPr lang="en-GB" sz="1400" b="1" dirty="0"/>
            </a:p>
          </p:txBody>
        </p:sp>
      </p:grpSp>
      <p:sp>
        <p:nvSpPr>
          <p:cNvPr id="21" name="Rectangle 20"/>
          <p:cNvSpPr>
            <a:spLocks noChangeAspect="1"/>
          </p:cNvSpPr>
          <p:nvPr/>
        </p:nvSpPr>
        <p:spPr>
          <a:xfrm>
            <a:off x="2218307" y="2348880"/>
            <a:ext cx="5230813" cy="360040"/>
          </a:xfrm>
          <a:prstGeom prst="rect">
            <a:avLst/>
          </a:prstGeom>
          <a:solidFill>
            <a:srgbClr val="FEF368"/>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sz="2000" b="1" dirty="0">
                <a:solidFill>
                  <a:schemeClr val="tx1"/>
                </a:solidFill>
              </a:rPr>
              <a:t>Ecological Balance Sheet </a:t>
            </a:r>
            <a:r>
              <a:rPr lang="en-US" sz="2000" b="1" dirty="0" smtClean="0">
                <a:solidFill>
                  <a:schemeClr val="tx1"/>
                </a:solidFill>
              </a:rPr>
              <a:t>(assets &amp; debts) in ECU</a:t>
            </a:r>
            <a:endParaRPr lang="en-GB" sz="2000" b="1" dirty="0">
              <a:solidFill>
                <a:schemeClr val="tx1"/>
              </a:solidFill>
            </a:endParaRPr>
          </a:p>
        </p:txBody>
      </p:sp>
      <p:grpSp>
        <p:nvGrpSpPr>
          <p:cNvPr id="7" name="Group 1"/>
          <p:cNvGrpSpPr>
            <a:grpSpLocks/>
          </p:cNvGrpSpPr>
          <p:nvPr/>
        </p:nvGrpSpPr>
        <p:grpSpPr bwMode="auto">
          <a:xfrm>
            <a:off x="7596206" y="2643182"/>
            <a:ext cx="2064060" cy="3384376"/>
            <a:chOff x="7491413" y="3051175"/>
            <a:chExt cx="2064060" cy="2465388"/>
          </a:xfrm>
          <a:solidFill>
            <a:schemeClr val="accent5">
              <a:lumMod val="20000"/>
              <a:lumOff val="80000"/>
            </a:schemeClr>
          </a:solidFill>
        </p:grpSpPr>
        <p:sp>
          <p:nvSpPr>
            <p:cNvPr id="23" name="Isosceles Triangle 22"/>
            <p:cNvSpPr>
              <a:spLocks noChangeAspect="1"/>
            </p:cNvSpPr>
            <p:nvPr/>
          </p:nvSpPr>
          <p:spPr>
            <a:xfrm rot="5400000">
              <a:off x="6447632" y="4094956"/>
              <a:ext cx="2465388" cy="377825"/>
            </a:xfrm>
            <a:prstGeom prst="triangle">
              <a:avLst>
                <a:gd name="adj" fmla="val 514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68" name="TextBox 24"/>
            <p:cNvSpPr txBox="1">
              <a:spLocks noChangeArrowheads="1"/>
            </p:cNvSpPr>
            <p:nvPr/>
          </p:nvSpPr>
          <p:spPr bwMode="auto">
            <a:xfrm>
              <a:off x="7899711" y="3939760"/>
              <a:ext cx="1655762" cy="672610"/>
            </a:xfrm>
            <a:prstGeom prst="rect">
              <a:avLst/>
            </a:prstGeom>
            <a:noFill/>
            <a:ln w="9525">
              <a:noFill/>
              <a:miter lim="800000"/>
              <a:headEnd/>
              <a:tailEnd/>
            </a:ln>
          </p:spPr>
          <p:txBody>
            <a:bodyPr wrap="square">
              <a:spAutoFit/>
            </a:bodyPr>
            <a:lstStyle/>
            <a:p>
              <a:pPr algn="ctr"/>
              <a:r>
                <a:rPr lang="en-US" b="1" dirty="0"/>
                <a:t>Valuation </a:t>
              </a:r>
            </a:p>
            <a:p>
              <a:pPr algn="ctr"/>
              <a:r>
                <a:rPr lang="en-US" b="1" dirty="0"/>
                <a:t>of Ecosystem Services </a:t>
              </a:r>
              <a:r>
                <a:rPr lang="en-US" dirty="0" smtClean="0"/>
                <a:t>(€)</a:t>
              </a:r>
              <a:endParaRPr lang="en-GB" dirty="0"/>
            </a:p>
          </p:txBody>
        </p:sp>
      </p:grpSp>
      <p:sp>
        <p:nvSpPr>
          <p:cNvPr id="53266" name="TextBox 25"/>
          <p:cNvSpPr txBox="1">
            <a:spLocks noChangeArrowheads="1"/>
          </p:cNvSpPr>
          <p:nvPr/>
        </p:nvSpPr>
        <p:spPr bwMode="auto">
          <a:xfrm>
            <a:off x="200472" y="3097991"/>
            <a:ext cx="1656000" cy="3139321"/>
          </a:xfrm>
          <a:prstGeom prst="rect">
            <a:avLst/>
          </a:prstGeom>
          <a:noFill/>
          <a:ln w="9525">
            <a:noFill/>
            <a:miter lim="800000"/>
            <a:headEnd/>
            <a:tailEnd/>
          </a:ln>
        </p:spPr>
        <p:txBody>
          <a:bodyPr wrap="square">
            <a:spAutoFit/>
          </a:bodyPr>
          <a:lstStyle/>
          <a:p>
            <a:pPr algn="ctr"/>
            <a:endParaRPr lang="en-US" b="1" dirty="0" smtClean="0"/>
          </a:p>
          <a:p>
            <a:pPr algn="ctr"/>
            <a:r>
              <a:rPr lang="en-US" b="1" dirty="0" smtClean="0"/>
              <a:t>Estimation</a:t>
            </a:r>
            <a:endParaRPr lang="en-US" b="1" dirty="0"/>
          </a:p>
          <a:p>
            <a:pPr algn="ctr"/>
            <a:r>
              <a:rPr lang="en-US" b="1" dirty="0"/>
              <a:t>of Restoration Costs </a:t>
            </a:r>
            <a:r>
              <a:rPr lang="en-US" dirty="0" smtClean="0"/>
              <a:t>(€)</a:t>
            </a:r>
          </a:p>
          <a:p>
            <a:pPr algn="ctr"/>
            <a:r>
              <a:rPr lang="en-GB" b="1" dirty="0" smtClean="0"/>
              <a:t>============</a:t>
            </a:r>
          </a:p>
          <a:p>
            <a:pPr algn="ctr"/>
            <a:r>
              <a:rPr lang="en-GB" b="1" dirty="0" smtClean="0"/>
              <a:t>Use of natural resource </a:t>
            </a:r>
            <a:r>
              <a:rPr lang="en-GB" dirty="0" smtClean="0"/>
              <a:t>by SNA economic sectors </a:t>
            </a:r>
          </a:p>
          <a:p>
            <a:pPr algn="ctr"/>
            <a:r>
              <a:rPr lang="en-GB" dirty="0" smtClean="0"/>
              <a:t>(physical units)</a:t>
            </a:r>
          </a:p>
          <a:p>
            <a:pPr algn="ctr"/>
            <a:endParaRPr lang="en-US" dirty="0" smtClean="0"/>
          </a:p>
        </p:txBody>
      </p:sp>
      <p:sp>
        <p:nvSpPr>
          <p:cNvPr id="24" name="Isosceles Triangle 23"/>
          <p:cNvSpPr>
            <a:spLocks noChangeAspect="1"/>
          </p:cNvSpPr>
          <p:nvPr/>
        </p:nvSpPr>
        <p:spPr bwMode="auto">
          <a:xfrm rot="16200000" flipH="1">
            <a:off x="250142" y="4207061"/>
            <a:ext cx="3374108" cy="377825"/>
          </a:xfrm>
          <a:prstGeom prst="triangle">
            <a:avLst>
              <a:gd name="adj" fmla="val 51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0" name="Group 6"/>
          <p:cNvGrpSpPr>
            <a:grpSpLocks/>
          </p:cNvGrpSpPr>
          <p:nvPr/>
        </p:nvGrpSpPr>
        <p:grpSpPr bwMode="auto">
          <a:xfrm>
            <a:off x="452406" y="1428736"/>
            <a:ext cx="3935412" cy="1971600"/>
            <a:chOff x="369517" y="1230189"/>
            <a:chExt cx="3935412" cy="1971600"/>
          </a:xfrm>
        </p:grpSpPr>
        <p:sp>
          <p:nvSpPr>
            <p:cNvPr id="27" name="Striped Right Arrow 26"/>
            <p:cNvSpPr/>
            <p:nvPr/>
          </p:nvSpPr>
          <p:spPr>
            <a:xfrm rot="16200000">
              <a:off x="475239" y="2180009"/>
              <a:ext cx="1035496" cy="1008063"/>
            </a:xfrm>
            <a:prstGeom prst="stripedRightArrow">
              <a:avLst>
                <a:gd name="adj1" fmla="val 50000"/>
                <a:gd name="adj2" fmla="val 3586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64" name="TextBox 27"/>
            <p:cNvSpPr txBox="1">
              <a:spLocks noChangeArrowheads="1"/>
            </p:cNvSpPr>
            <p:nvPr/>
          </p:nvSpPr>
          <p:spPr bwMode="auto">
            <a:xfrm>
              <a:off x="369517" y="1230189"/>
              <a:ext cx="3935412" cy="1200329"/>
            </a:xfrm>
            <a:prstGeom prst="rect">
              <a:avLst/>
            </a:prstGeom>
            <a:noFill/>
            <a:ln w="9525">
              <a:noFill/>
              <a:miter lim="800000"/>
              <a:headEnd/>
              <a:tailEnd/>
            </a:ln>
          </p:spPr>
          <p:txBody>
            <a:bodyPr>
              <a:spAutoFit/>
            </a:bodyPr>
            <a:lstStyle/>
            <a:p>
              <a:r>
                <a:rPr lang="en-US" b="1" dirty="0" smtClean="0"/>
                <a:t>Ecological Balance Sheet in €</a:t>
              </a:r>
            </a:p>
            <a:p>
              <a:r>
                <a:rPr lang="en-US" b="1" dirty="0" smtClean="0"/>
                <a:t>Adjustment </a:t>
              </a:r>
              <a:r>
                <a:rPr lang="en-US" b="1" dirty="0"/>
                <a:t>of Final Demand (Full Cost)</a:t>
              </a:r>
            </a:p>
            <a:p>
              <a:r>
                <a:rPr lang="en-US" b="1" dirty="0" smtClean="0"/>
                <a:t>Consumption of Ecosystem Capital </a:t>
              </a:r>
            </a:p>
            <a:p>
              <a:endParaRPr lang="en-GB" b="1" dirty="0"/>
            </a:p>
          </p:txBody>
        </p:sp>
      </p:grpSp>
      <p:grpSp>
        <p:nvGrpSpPr>
          <p:cNvPr id="11" name="Group 2"/>
          <p:cNvGrpSpPr>
            <a:grpSpLocks/>
          </p:cNvGrpSpPr>
          <p:nvPr/>
        </p:nvGrpSpPr>
        <p:grpSpPr bwMode="auto">
          <a:xfrm>
            <a:off x="6393160" y="1556792"/>
            <a:ext cx="3098800" cy="2304256"/>
            <a:chOff x="6321153" y="1322660"/>
            <a:chExt cx="3098800" cy="2304256"/>
          </a:xfrm>
        </p:grpSpPr>
        <p:sp>
          <p:nvSpPr>
            <p:cNvPr id="53261" name="TextBox 28"/>
            <p:cNvSpPr txBox="1">
              <a:spLocks noChangeArrowheads="1"/>
            </p:cNvSpPr>
            <p:nvPr/>
          </p:nvSpPr>
          <p:spPr bwMode="auto">
            <a:xfrm>
              <a:off x="6321153" y="1322660"/>
              <a:ext cx="3098800" cy="1200329"/>
            </a:xfrm>
            <a:prstGeom prst="rect">
              <a:avLst/>
            </a:prstGeom>
            <a:noFill/>
            <a:ln w="9525">
              <a:noFill/>
              <a:miter lim="800000"/>
              <a:headEnd/>
              <a:tailEnd/>
            </a:ln>
          </p:spPr>
          <p:txBody>
            <a:bodyPr>
              <a:spAutoFit/>
            </a:bodyPr>
            <a:lstStyle/>
            <a:p>
              <a:pPr algn="r"/>
              <a:r>
                <a:rPr lang="en-US" b="1" dirty="0" smtClean="0"/>
                <a:t>Ecosystem economic </a:t>
              </a:r>
              <a:r>
                <a:rPr lang="en-US" b="1" dirty="0"/>
                <a:t>benefits of projects, policies and </a:t>
              </a:r>
              <a:r>
                <a:rPr lang="en-US" b="1" dirty="0" smtClean="0"/>
                <a:t>plans</a:t>
              </a:r>
            </a:p>
            <a:p>
              <a:pPr algn="r"/>
              <a:endParaRPr lang="en-US" b="1" dirty="0" smtClean="0"/>
            </a:p>
            <a:p>
              <a:pPr algn="r"/>
              <a:endParaRPr lang="en-GB" b="1" dirty="0"/>
            </a:p>
          </p:txBody>
        </p:sp>
        <p:sp>
          <p:nvSpPr>
            <p:cNvPr id="30" name="Striped Right Arrow 29"/>
            <p:cNvSpPr/>
            <p:nvPr/>
          </p:nvSpPr>
          <p:spPr>
            <a:xfrm rot="16200000">
              <a:off x="7927616" y="2353109"/>
              <a:ext cx="1539552" cy="1008062"/>
            </a:xfrm>
            <a:prstGeom prst="stripedRightArrow">
              <a:avLst>
                <a:gd name="adj1" fmla="val 50000"/>
                <a:gd name="adj2" fmla="val 358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1" name="Rectangle 30"/>
          <p:cNvSpPr>
            <a:spLocks/>
          </p:cNvSpPr>
          <p:nvPr/>
        </p:nvSpPr>
        <p:spPr>
          <a:xfrm>
            <a:off x="2216695" y="3116380"/>
            <a:ext cx="5230813" cy="324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i="1" dirty="0" smtClean="0">
                <a:solidFill>
                  <a:schemeClr val="tx1"/>
                </a:solidFill>
              </a:rPr>
              <a:t>Social demand for ecosystem services</a:t>
            </a:r>
            <a:endParaRPr lang="en-GB" sz="2000" i="1" dirty="0">
              <a:solidFill>
                <a:schemeClr val="tx1"/>
              </a:solidFill>
            </a:endParaRPr>
          </a:p>
        </p:txBody>
      </p:sp>
      <p:sp>
        <p:nvSpPr>
          <p:cNvPr id="32" name="Rectangle 31"/>
          <p:cNvSpPr>
            <a:spLocks/>
          </p:cNvSpPr>
          <p:nvPr/>
        </p:nvSpPr>
        <p:spPr>
          <a:xfrm>
            <a:off x="2216695" y="2746528"/>
            <a:ext cx="5230813" cy="32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i="1" dirty="0" smtClean="0">
                <a:solidFill>
                  <a:schemeClr val="tx1"/>
                </a:solidFill>
              </a:rPr>
              <a:t>Sectors’ liability to ecosystem degradation</a:t>
            </a:r>
            <a:endParaRPr lang="en-GB" sz="2000" i="1" dirty="0">
              <a:solidFill>
                <a:schemeClr val="tx1"/>
              </a:solidFill>
            </a:endParaRPr>
          </a:p>
        </p:txBody>
      </p:sp>
      <p:sp>
        <p:nvSpPr>
          <p:cNvPr id="34" name="Up-Down Arrow 33"/>
          <p:cNvSpPr/>
          <p:nvPr/>
        </p:nvSpPr>
        <p:spPr>
          <a:xfrm>
            <a:off x="4448944" y="733406"/>
            <a:ext cx="936104" cy="12241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32520" y="447055"/>
            <a:ext cx="3312368" cy="461665"/>
          </a:xfrm>
          <a:prstGeom prst="rect">
            <a:avLst/>
          </a:prstGeom>
          <a:noFill/>
        </p:spPr>
        <p:txBody>
          <a:bodyPr wrap="square" rtlCol="0">
            <a:spAutoFit/>
          </a:bodyPr>
          <a:lstStyle/>
          <a:p>
            <a:pPr algn="ctr"/>
            <a:r>
              <a:rPr lang="en-GB" sz="2400" dirty="0" smtClean="0">
                <a:effectLst>
                  <a:outerShdw blurRad="38100" dist="38100" dir="2700000" algn="tl">
                    <a:srgbClr val="000000">
                      <a:alpha val="43137"/>
                    </a:srgbClr>
                  </a:outerShdw>
                </a:effectLst>
              </a:rPr>
              <a:t>REST OF THE WORLD</a:t>
            </a:r>
            <a:endParaRPr lang="en-GB" sz="2400" dirty="0">
              <a:effectLst>
                <a:outerShdw blurRad="38100" dist="38100" dir="2700000" algn="tl">
                  <a:srgbClr val="000000">
                    <a:alpha val="43137"/>
                  </a:srgbClr>
                </a:outerShdw>
              </a:effectLst>
            </a:endParaRPr>
          </a:p>
        </p:txBody>
      </p:sp>
      <p:sp>
        <p:nvSpPr>
          <p:cNvPr id="37" name="TextBox 36"/>
          <p:cNvSpPr txBox="1"/>
          <p:nvPr/>
        </p:nvSpPr>
        <p:spPr>
          <a:xfrm>
            <a:off x="1568624" y="755412"/>
            <a:ext cx="2808312" cy="369332"/>
          </a:xfrm>
          <a:prstGeom prst="rect">
            <a:avLst/>
          </a:prstGeom>
          <a:noFill/>
        </p:spPr>
        <p:txBody>
          <a:bodyPr wrap="square" rtlCol="0">
            <a:spAutoFit/>
          </a:bodyPr>
          <a:lstStyle/>
          <a:p>
            <a:r>
              <a:rPr lang="en-GB" dirty="0" smtClean="0"/>
              <a:t>Flows embedded into trade</a:t>
            </a:r>
            <a:endParaRPr lang="en-GB" dirty="0"/>
          </a:p>
        </p:txBody>
      </p:sp>
      <p:sp>
        <p:nvSpPr>
          <p:cNvPr id="38" name="TextBox 37"/>
          <p:cNvSpPr txBox="1"/>
          <p:nvPr/>
        </p:nvSpPr>
        <p:spPr>
          <a:xfrm>
            <a:off x="5313040" y="755412"/>
            <a:ext cx="3744416" cy="369332"/>
          </a:xfrm>
          <a:prstGeom prst="rect">
            <a:avLst/>
          </a:prstGeom>
          <a:noFill/>
        </p:spPr>
        <p:txBody>
          <a:bodyPr wrap="square" rtlCol="0">
            <a:spAutoFit/>
          </a:bodyPr>
          <a:lstStyle/>
          <a:p>
            <a:r>
              <a:rPr lang="en-GB" dirty="0" smtClean="0"/>
              <a:t>Domestic economy’s </a:t>
            </a:r>
            <a:r>
              <a:rPr lang="en-GB" dirty="0"/>
              <a:t>g</a:t>
            </a:r>
            <a:r>
              <a:rPr lang="en-GB" dirty="0" smtClean="0"/>
              <a:t>lobal impacts</a:t>
            </a:r>
            <a:endParaRPr lang="en-GB" dirty="0"/>
          </a:p>
        </p:txBody>
      </p:sp>
      <p:sp>
        <p:nvSpPr>
          <p:cNvPr id="39" name="Rectangle 38"/>
          <p:cNvSpPr>
            <a:spLocks/>
          </p:cNvSpPr>
          <p:nvPr/>
        </p:nvSpPr>
        <p:spPr>
          <a:xfrm>
            <a:off x="2216696" y="3473712"/>
            <a:ext cx="5220000" cy="486000"/>
          </a:xfrm>
          <a:prstGeom prst="rect">
            <a:avLst/>
          </a:prstGeom>
          <a:solidFill>
            <a:srgbClr val="FEF368"/>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180000" anchor="ctr"/>
          <a:lstStyle/>
          <a:p>
            <a:pPr algn="ctr">
              <a:defRPr/>
            </a:pPr>
            <a:r>
              <a:rPr lang="en-US" sz="2000" b="1" dirty="0" smtClean="0">
                <a:solidFill>
                  <a:schemeClr val="tx1"/>
                </a:solidFill>
              </a:rPr>
              <a:t>Total Ecosystem Capital Capability in ECU</a:t>
            </a:r>
            <a:endParaRPr lang="en-GB" sz="2000" b="1" dirty="0">
              <a:solidFill>
                <a:schemeClr val="tx1"/>
              </a:solidFill>
            </a:endParaRPr>
          </a:p>
        </p:txBody>
      </p:sp>
      <p:sp>
        <p:nvSpPr>
          <p:cNvPr id="45" name="Pentagon 44"/>
          <p:cNvSpPr/>
          <p:nvPr/>
        </p:nvSpPr>
        <p:spPr>
          <a:xfrm rot="16200000">
            <a:off x="2108684" y="3897052"/>
            <a:ext cx="1872208" cy="1656184"/>
          </a:xfrm>
          <a:prstGeom prst="homePlate">
            <a:avLst>
              <a:gd name="adj" fmla="val 14866"/>
            </a:avLst>
          </a:prstGeom>
          <a:noFill/>
          <a:ln w="4572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entagon 45"/>
          <p:cNvSpPr/>
          <p:nvPr/>
        </p:nvSpPr>
        <p:spPr>
          <a:xfrm rot="16200000">
            <a:off x="3908884" y="3897052"/>
            <a:ext cx="1872208" cy="1656184"/>
          </a:xfrm>
          <a:prstGeom prst="homePlate">
            <a:avLst>
              <a:gd name="adj" fmla="val 14866"/>
            </a:avLst>
          </a:prstGeom>
          <a:noFill/>
          <a:ln w="4572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entagon 46"/>
          <p:cNvSpPr/>
          <p:nvPr/>
        </p:nvSpPr>
        <p:spPr>
          <a:xfrm rot="16200000">
            <a:off x="5709084" y="3897052"/>
            <a:ext cx="1872208" cy="1656184"/>
          </a:xfrm>
          <a:prstGeom prst="homePlate">
            <a:avLst>
              <a:gd name="adj" fmla="val 14866"/>
            </a:avLst>
          </a:prstGeom>
          <a:noFill/>
          <a:ln w="4572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28464" y="-88"/>
            <a:ext cx="9777536" cy="461665"/>
          </a:xfrm>
          <a:prstGeom prst="rect">
            <a:avLst/>
          </a:prstGeom>
          <a:noFill/>
        </p:spPr>
        <p:txBody>
          <a:bodyPr wrap="square" rtlCol="0">
            <a:spAutoFit/>
          </a:bodyPr>
          <a:lstStyle/>
          <a:p>
            <a:r>
              <a:rPr lang="en-GB" sz="2400" dirty="0" smtClean="0">
                <a:solidFill>
                  <a:schemeClr val="accent2">
                    <a:lumMod val="75000"/>
                  </a:schemeClr>
                </a:solidFill>
              </a:rPr>
              <a:t>Sketch of Ecosystem Capital Accounts for a country with 3 ecosystems</a:t>
            </a:r>
            <a:endParaRPr lang="en-GB" sz="2400" dirty="0">
              <a:solidFill>
                <a:schemeClr val="accent2">
                  <a:lumMod val="75000"/>
                </a:schemeClr>
              </a:solidFill>
            </a:endParaRPr>
          </a:p>
        </p:txBody>
      </p:sp>
      <p:sp>
        <p:nvSpPr>
          <p:cNvPr id="42" name="Rectangle 41"/>
          <p:cNvSpPr/>
          <p:nvPr/>
        </p:nvSpPr>
        <p:spPr>
          <a:xfrm>
            <a:off x="0" y="6639163"/>
            <a:ext cx="1787669" cy="246221"/>
          </a:xfrm>
          <a:prstGeom prst="rect">
            <a:avLst/>
          </a:prstGeom>
        </p:spPr>
        <p:txBody>
          <a:bodyPr wrap="none">
            <a:spAutoFit/>
          </a:bodyPr>
          <a:lstStyle/>
          <a:p>
            <a:r>
              <a:rPr lang="en-US" sz="1000" dirty="0" smtClean="0"/>
              <a:t>Jean-Louis Weber, 20July 2013</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500"/>
                                        <p:tgtEl>
                                          <p:spTgt spid="24"/>
                                        </p:tgtEl>
                                      </p:cBhvr>
                                    </p:animEffect>
                                  </p:childTnLst>
                                </p:cTn>
                              </p:par>
                            </p:childTnLst>
                          </p:cTn>
                        </p:par>
                        <p:par>
                          <p:cTn id="36" fill="hold">
                            <p:stCondLst>
                              <p:cond delay="500"/>
                            </p:stCondLst>
                            <p:childTnLst>
                              <p:par>
                                <p:cTn id="37" presetID="16" presetClass="entr" presetSubtype="42" fill="hold" grpId="0" nodeType="afterEffect">
                                  <p:stCondLst>
                                    <p:cond delay="0"/>
                                  </p:stCondLst>
                                  <p:childTnLst>
                                    <p:set>
                                      <p:cBhvr>
                                        <p:cTn id="38" dur="1" fill="hold">
                                          <p:stCondLst>
                                            <p:cond delay="0"/>
                                          </p:stCondLst>
                                        </p:cTn>
                                        <p:tgtEl>
                                          <p:spTgt spid="53266"/>
                                        </p:tgtEl>
                                        <p:attrNameLst>
                                          <p:attrName>style.visibility</p:attrName>
                                        </p:attrNameLst>
                                      </p:cBhvr>
                                      <p:to>
                                        <p:strVal val="visible"/>
                                      </p:to>
                                    </p:set>
                                    <p:animEffect transition="in" filter="barn(outHorizontal)">
                                      <p:cBhvr>
                                        <p:cTn id="39" dur="2000"/>
                                        <p:tgtEl>
                                          <p:spTgt spid="5326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edge">
                                      <p:cBhvr>
                                        <p:cTn id="49" dur="1000"/>
                                        <p:tgtEl>
                                          <p:spTgt spid="34"/>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par>
                          <p:cTn id="54" fill="hold">
                            <p:stCondLst>
                              <p:cond delay="1500"/>
                            </p:stCondLst>
                            <p:childTnLst>
                              <p:par>
                                <p:cTn id="55" presetID="9"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dissolve">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3266" grpId="0"/>
      <p:bldP spid="24" grpId="0" animBg="1"/>
      <p:bldP spid="31" grpId="0" animBg="1"/>
      <p:bldP spid="32" grpId="0" animBg="1"/>
      <p:bldP spid="34" grpId="0" animBg="1"/>
      <p:bldP spid="37" grpId="0"/>
      <p:bldP spid="38" grpId="0"/>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2524108" y="5929330"/>
            <a:ext cx="6840538" cy="504825"/>
          </a:xfrm>
          <a:prstGeom prst="rect">
            <a:avLst/>
          </a:prstGeom>
          <a:noFill/>
          <a:ln w="9525">
            <a:noFill/>
            <a:miter lim="800000"/>
            <a:headEnd/>
            <a:tailEnd/>
          </a:ln>
        </p:spPr>
        <p:txBody>
          <a:bodyPr anchor="ctr"/>
          <a:lstStyle/>
          <a:p>
            <a:r>
              <a:rPr lang="en-GB" sz="1600">
                <a:solidFill>
                  <a:srgbClr val="0070C0"/>
                </a:solidFill>
                <a:latin typeface="Calibri" pitchFamily="34" charset="0"/>
              </a:rPr>
              <a:t>Landscape Ecological Potential change 1990-2006, by ecosystem landscape units</a:t>
            </a:r>
          </a:p>
        </p:txBody>
      </p:sp>
      <p:pic>
        <p:nvPicPr>
          <p:cNvPr id="58371" name="Picture Placeholder 4" descr="ZOOMBP_SELU_nLEP_90_06.png"/>
          <p:cNvPicPr>
            <a:picLocks noChangeAspect="1"/>
          </p:cNvPicPr>
          <p:nvPr/>
        </p:nvPicPr>
        <p:blipFill>
          <a:blip r:embed="rId3" cstate="print"/>
          <a:srcRect t="1968" b="1968"/>
          <a:stretch>
            <a:fillRect/>
          </a:stretch>
        </p:blipFill>
        <p:spPr bwMode="auto">
          <a:xfrm>
            <a:off x="2505075" y="2686080"/>
            <a:ext cx="6551613" cy="3284537"/>
          </a:xfrm>
          <a:prstGeom prst="rect">
            <a:avLst/>
          </a:prstGeom>
          <a:noFill/>
          <a:ln w="9525">
            <a:noFill/>
            <a:miter lim="800000"/>
            <a:headEnd/>
            <a:tailEnd/>
          </a:ln>
        </p:spPr>
      </p:pic>
      <p:pic>
        <p:nvPicPr>
          <p:cNvPr id="58373" name="Picture 2"/>
          <p:cNvPicPr>
            <a:picLocks noChangeAspect="1" noChangeArrowheads="1"/>
          </p:cNvPicPr>
          <p:nvPr/>
        </p:nvPicPr>
        <p:blipFill>
          <a:blip r:embed="rId4" cstate="print"/>
          <a:srcRect/>
          <a:stretch>
            <a:fillRect/>
          </a:stretch>
        </p:blipFill>
        <p:spPr bwMode="auto">
          <a:xfrm>
            <a:off x="9071783" y="3143248"/>
            <a:ext cx="787400" cy="823912"/>
          </a:xfrm>
          <a:prstGeom prst="rect">
            <a:avLst/>
          </a:prstGeom>
          <a:noFill/>
          <a:ln w="9525">
            <a:noFill/>
            <a:miter lim="800000"/>
            <a:headEnd/>
            <a:tailEnd/>
          </a:ln>
        </p:spPr>
      </p:pic>
      <p:pic>
        <p:nvPicPr>
          <p:cNvPr id="58374" name="Picture 2"/>
          <p:cNvPicPr>
            <a:picLocks noChangeAspect="1" noChangeArrowheads="1"/>
          </p:cNvPicPr>
          <p:nvPr/>
        </p:nvPicPr>
        <p:blipFill>
          <a:blip r:embed="rId5" cstate="print"/>
          <a:srcRect/>
          <a:stretch>
            <a:fillRect/>
          </a:stretch>
        </p:blipFill>
        <p:spPr bwMode="auto">
          <a:xfrm>
            <a:off x="9071783" y="5119705"/>
            <a:ext cx="644525" cy="738187"/>
          </a:xfrm>
          <a:prstGeom prst="rect">
            <a:avLst/>
          </a:prstGeom>
          <a:noFill/>
          <a:ln w="9525">
            <a:noFill/>
            <a:miter lim="800000"/>
            <a:headEnd/>
            <a:tailEnd/>
          </a:ln>
        </p:spPr>
      </p:pic>
      <p:grpSp>
        <p:nvGrpSpPr>
          <p:cNvPr id="2" name="Group 1"/>
          <p:cNvGrpSpPr>
            <a:grpSpLocks/>
          </p:cNvGrpSpPr>
          <p:nvPr/>
        </p:nvGrpSpPr>
        <p:grpSpPr bwMode="auto">
          <a:xfrm>
            <a:off x="4735513" y="1395442"/>
            <a:ext cx="2089150" cy="504825"/>
            <a:chOff x="4735513" y="1196975"/>
            <a:chExt cx="2089150" cy="504825"/>
          </a:xfrm>
        </p:grpSpPr>
        <p:sp>
          <p:nvSpPr>
            <p:cNvPr id="22" name="Down Arrow 21"/>
            <p:cNvSpPr/>
            <p:nvPr/>
          </p:nvSpPr>
          <p:spPr>
            <a:xfrm>
              <a:off x="4735513" y="1196975"/>
              <a:ext cx="288925" cy="504825"/>
            </a:xfrm>
            <a:prstGeom prst="downArrow">
              <a:avLst/>
            </a:prstGeom>
            <a:gradFill flip="none" rotWithShape="1">
              <a:gsLst>
                <a:gs pos="0">
                  <a:srgbClr val="FFF200"/>
                </a:gs>
                <a:gs pos="45000">
                  <a:srgbClr val="FF7A00"/>
                </a:gs>
                <a:gs pos="70000">
                  <a:srgbClr val="FF0300"/>
                </a:gs>
                <a:gs pos="100000">
                  <a:srgbClr val="4D0808"/>
                </a:gs>
              </a:gsLst>
              <a:lin ang="54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58401" name="AutoShape 9"/>
            <p:cNvSpPr>
              <a:spLocks/>
            </p:cNvSpPr>
            <p:nvPr/>
          </p:nvSpPr>
          <p:spPr bwMode="auto">
            <a:xfrm>
              <a:off x="5100638" y="1196975"/>
              <a:ext cx="1724025" cy="431800"/>
            </a:xfrm>
            <a:prstGeom prst="accentBorderCallout1">
              <a:avLst>
                <a:gd name="adj1" fmla="val 100616"/>
                <a:gd name="adj2" fmla="val -4421"/>
                <a:gd name="adj3" fmla="val 722903"/>
                <a:gd name="adj4" fmla="val 76111"/>
              </a:avLst>
            </a:prstGeom>
            <a:solidFill>
              <a:srgbClr val="FFEF00"/>
            </a:solidFill>
            <a:ln w="57150">
              <a:solidFill>
                <a:srgbClr val="FF9900"/>
              </a:solidFill>
              <a:miter lim="800000"/>
              <a:headEnd/>
              <a:tailEnd type="triangle" w="med" len="med"/>
            </a:ln>
          </p:spPr>
          <p:txBody>
            <a:bodyPr/>
            <a:lstStyle/>
            <a:p>
              <a:pPr algn="ctr"/>
              <a:r>
                <a:rPr lang="en-GB" sz="2000" b="1">
                  <a:latin typeface="Calibri" pitchFamily="34" charset="0"/>
                </a:rPr>
                <a:t>Degradation</a:t>
              </a:r>
            </a:p>
          </p:txBody>
        </p:sp>
      </p:grpSp>
      <p:sp>
        <p:nvSpPr>
          <p:cNvPr id="40971" name="Rectangle 2"/>
          <p:cNvSpPr>
            <a:spLocks noGrp="1" noChangeArrowheads="1"/>
          </p:cNvSpPr>
          <p:nvPr>
            <p:ph type="title"/>
          </p:nvPr>
        </p:nvSpPr>
        <p:spPr>
          <a:xfrm>
            <a:off x="123856" y="138093"/>
            <a:ext cx="9329738" cy="504825"/>
          </a:xfrm>
        </p:spPr>
        <p:txBody>
          <a:bodyPr>
            <a:noAutofit/>
          </a:bodyPr>
          <a:lstStyle/>
          <a:p>
            <a:pPr>
              <a:defRPr/>
            </a:pPr>
            <a:r>
              <a:rPr lang="en-GB" dirty="0" smtClean="0"/>
              <a:t>National </a:t>
            </a:r>
            <a:r>
              <a:rPr lang="en-GB" dirty="0"/>
              <a:t>Accounts </a:t>
            </a:r>
            <a:r>
              <a:rPr lang="en-GB" dirty="0" smtClean="0"/>
              <a:t>&amp; Ecosystem </a:t>
            </a:r>
            <a:r>
              <a:rPr lang="en-GB" dirty="0"/>
              <a:t>Capital Accounts  </a:t>
            </a:r>
            <a:endParaRPr lang="en-GB" dirty="0" smtClean="0"/>
          </a:p>
        </p:txBody>
      </p:sp>
      <p:sp>
        <p:nvSpPr>
          <p:cNvPr id="58377" name="Rectangle 3"/>
          <p:cNvSpPr>
            <a:spLocks noChangeArrowheads="1"/>
          </p:cNvSpPr>
          <p:nvPr/>
        </p:nvSpPr>
        <p:spPr bwMode="auto">
          <a:xfrm>
            <a:off x="-303213" y="-458758"/>
            <a:ext cx="9906001" cy="0"/>
          </a:xfrm>
          <a:prstGeom prst="rect">
            <a:avLst/>
          </a:prstGeom>
          <a:noFill/>
          <a:ln w="9525">
            <a:noFill/>
            <a:miter lim="800000"/>
            <a:headEnd/>
            <a:tailEnd/>
          </a:ln>
        </p:spPr>
        <p:txBody>
          <a:bodyPr wrap="none" anchor="ctr">
            <a:spAutoFit/>
          </a:bodyPr>
          <a:lstStyle/>
          <a:p>
            <a:endParaRPr lang="fr-FR"/>
          </a:p>
        </p:txBody>
      </p:sp>
      <p:sp>
        <p:nvSpPr>
          <p:cNvPr id="58378" name="Rectangle 4"/>
          <p:cNvSpPr>
            <a:spLocks noChangeArrowheads="1"/>
          </p:cNvSpPr>
          <p:nvPr/>
        </p:nvSpPr>
        <p:spPr bwMode="auto">
          <a:xfrm>
            <a:off x="-303213" y="3360767"/>
            <a:ext cx="9906001" cy="0"/>
          </a:xfrm>
          <a:prstGeom prst="rect">
            <a:avLst/>
          </a:prstGeom>
          <a:noFill/>
          <a:ln w="9525">
            <a:noFill/>
            <a:miter lim="800000"/>
            <a:headEnd/>
            <a:tailEnd/>
          </a:ln>
        </p:spPr>
        <p:txBody>
          <a:bodyPr wrap="none" anchor="ctr">
            <a:spAutoFit/>
          </a:bodyPr>
          <a:lstStyle/>
          <a:p>
            <a:endParaRPr lang="fr-FR"/>
          </a:p>
        </p:txBody>
      </p:sp>
      <p:sp>
        <p:nvSpPr>
          <p:cNvPr id="51219" name="AutoShape 14"/>
          <p:cNvSpPr>
            <a:spLocks noChangeArrowheads="1"/>
          </p:cNvSpPr>
          <p:nvPr/>
        </p:nvSpPr>
        <p:spPr bwMode="auto">
          <a:xfrm>
            <a:off x="112713" y="3340130"/>
            <a:ext cx="2160587" cy="1223962"/>
          </a:xfrm>
          <a:prstGeom prst="foldedCorner">
            <a:avLst>
              <a:gd name="adj" fmla="val 32454"/>
            </a:avLst>
          </a:prstGeom>
          <a:solidFill>
            <a:schemeClr val="bg1"/>
          </a:solidFill>
          <a:ln w="28575">
            <a:solidFill>
              <a:srgbClr val="C00000"/>
            </a:solidFill>
            <a:round/>
            <a:headEnd/>
            <a:tailEnd/>
          </a:ln>
        </p:spPr>
        <p:txBody>
          <a:bodyPr anchor="ctr"/>
          <a:lstStyle/>
          <a:p>
            <a:pPr algn="ctr">
              <a:defRPr/>
            </a:pPr>
            <a:endParaRPr lang="en-US" dirty="0">
              <a:latin typeface="+mn-lt"/>
              <a:cs typeface="Arial" pitchFamily="34" charset="0"/>
            </a:endParaRPr>
          </a:p>
          <a:p>
            <a:pPr algn="ctr">
              <a:defRPr/>
            </a:pPr>
            <a:r>
              <a:rPr lang="en-US" b="1" dirty="0" smtClean="0">
                <a:solidFill>
                  <a:srgbClr val="C00000"/>
                </a:solidFill>
                <a:latin typeface="+mn-lt"/>
                <a:cs typeface="Arial" pitchFamily="34" charset="0"/>
              </a:rPr>
              <a:t>National Accounts:</a:t>
            </a:r>
          </a:p>
          <a:p>
            <a:pPr algn="ctr">
              <a:defRPr/>
            </a:pPr>
            <a:r>
              <a:rPr lang="en-US" b="1" dirty="0" smtClean="0">
                <a:solidFill>
                  <a:srgbClr val="C00000"/>
                </a:solidFill>
                <a:cs typeface="Arial" pitchFamily="34" charset="0"/>
              </a:rPr>
              <a:t>GDP, Final Demand, Balance Sheet</a:t>
            </a:r>
            <a:endParaRPr lang="en-US" b="1" dirty="0">
              <a:solidFill>
                <a:srgbClr val="C00000"/>
              </a:solidFill>
              <a:latin typeface="+mn-lt"/>
              <a:cs typeface="Arial" pitchFamily="34" charset="0"/>
            </a:endParaRPr>
          </a:p>
        </p:txBody>
      </p:sp>
      <p:cxnSp>
        <p:nvCxnSpPr>
          <p:cNvPr id="33810" name="AutoShape 15"/>
          <p:cNvCxnSpPr>
            <a:cxnSpLocks noChangeShapeType="1"/>
            <a:stCxn id="51219" idx="3"/>
          </p:cNvCxnSpPr>
          <p:nvPr/>
        </p:nvCxnSpPr>
        <p:spPr bwMode="auto">
          <a:xfrm flipV="1">
            <a:off x="2273300" y="3192492"/>
            <a:ext cx="566738" cy="760413"/>
          </a:xfrm>
          <a:prstGeom prst="straightConnector1">
            <a:avLst/>
          </a:prstGeom>
          <a:noFill/>
          <a:ln w="57150">
            <a:solidFill>
              <a:schemeClr val="tx1"/>
            </a:solidFill>
            <a:round/>
            <a:headEnd/>
            <a:tailEnd type="triangle" w="med" len="med"/>
          </a:ln>
        </p:spPr>
      </p:cxnSp>
      <p:grpSp>
        <p:nvGrpSpPr>
          <p:cNvPr id="3" name="Group 5"/>
          <p:cNvGrpSpPr>
            <a:grpSpLocks/>
          </p:cNvGrpSpPr>
          <p:nvPr/>
        </p:nvGrpSpPr>
        <p:grpSpPr bwMode="auto">
          <a:xfrm>
            <a:off x="309530" y="1270013"/>
            <a:ext cx="4067208" cy="2090754"/>
            <a:chOff x="309530" y="1071546"/>
            <a:chExt cx="4067208" cy="2090754"/>
          </a:xfrm>
        </p:grpSpPr>
        <p:grpSp>
          <p:nvGrpSpPr>
            <p:cNvPr id="4" name="Group 4"/>
            <p:cNvGrpSpPr>
              <a:grpSpLocks/>
            </p:cNvGrpSpPr>
            <p:nvPr/>
          </p:nvGrpSpPr>
          <p:grpSpPr bwMode="auto">
            <a:xfrm>
              <a:off x="309530" y="1071546"/>
              <a:ext cx="4067208" cy="2090754"/>
              <a:chOff x="309530" y="1071546"/>
              <a:chExt cx="4067208" cy="2090754"/>
            </a:xfrm>
          </p:grpSpPr>
          <p:sp>
            <p:nvSpPr>
              <p:cNvPr id="58398" name="AutoShape 10"/>
              <p:cNvSpPr>
                <a:spLocks/>
              </p:cNvSpPr>
              <p:nvPr/>
            </p:nvSpPr>
            <p:spPr bwMode="auto">
              <a:xfrm>
                <a:off x="309530" y="1071546"/>
                <a:ext cx="1724025" cy="1636730"/>
              </a:xfrm>
              <a:prstGeom prst="accentBorderCallout1">
                <a:avLst>
                  <a:gd name="adj1" fmla="val 36991"/>
                  <a:gd name="adj2" fmla="val 105801"/>
                  <a:gd name="adj3" fmla="val 194069"/>
                  <a:gd name="adj4" fmla="val 349144"/>
                </a:avLst>
              </a:prstGeom>
              <a:solidFill>
                <a:schemeClr val="bg2"/>
              </a:solidFill>
              <a:ln w="57150">
                <a:solidFill>
                  <a:srgbClr val="F29000"/>
                </a:solidFill>
                <a:miter lim="800000"/>
                <a:headEnd type="triangle" w="med" len="med"/>
                <a:tailEnd/>
              </a:ln>
            </p:spPr>
            <p:txBody>
              <a:bodyPr anchor="ctr"/>
              <a:lstStyle/>
              <a:p>
                <a:pPr algn="ctr"/>
                <a:r>
                  <a:rPr lang="en-US" sz="1500" b="1" dirty="0"/>
                  <a:t>Consumption of ecosystem capital</a:t>
                </a:r>
              </a:p>
              <a:p>
                <a:pPr algn="ctr"/>
                <a:r>
                  <a:rPr lang="en-US" sz="1500" b="1" dirty="0"/>
                  <a:t>(unpaid costs) </a:t>
                </a:r>
                <a:r>
                  <a:rPr lang="en-US" sz="1500" b="1" dirty="0" smtClean="0"/>
                  <a:t>&amp; Adjustment of Final Demand (Full Price)</a:t>
                </a:r>
                <a:endParaRPr lang="en-US" sz="1500" b="1" dirty="0"/>
              </a:p>
            </p:txBody>
          </p:sp>
          <p:sp>
            <p:nvSpPr>
              <p:cNvPr id="58399" name="Oval 11"/>
              <p:cNvSpPr>
                <a:spLocks noChangeArrowheads="1"/>
              </p:cNvSpPr>
              <p:nvPr/>
            </p:nvSpPr>
            <p:spPr bwMode="auto">
              <a:xfrm>
                <a:off x="2576513" y="2009775"/>
                <a:ext cx="1800225" cy="1152525"/>
              </a:xfrm>
              <a:prstGeom prst="ellipse">
                <a:avLst/>
              </a:prstGeom>
              <a:solidFill>
                <a:schemeClr val="bg2"/>
              </a:solidFill>
              <a:ln w="57150">
                <a:solidFill>
                  <a:srgbClr val="F29000"/>
                </a:solidFill>
                <a:round/>
                <a:headEnd/>
                <a:tailEnd/>
              </a:ln>
            </p:spPr>
            <p:txBody>
              <a:bodyPr anchor="ctr"/>
              <a:lstStyle/>
              <a:p>
                <a:pPr algn="ctr"/>
                <a:r>
                  <a:rPr lang="en-US" dirty="0" smtClean="0">
                    <a:latin typeface="Calibri" pitchFamily="34" charset="0"/>
                  </a:rPr>
                  <a:t>Restoration </a:t>
                </a:r>
                <a:r>
                  <a:rPr lang="en-US" dirty="0">
                    <a:latin typeface="Calibri" pitchFamily="34" charset="0"/>
                  </a:rPr>
                  <a:t>costs</a:t>
                </a:r>
              </a:p>
            </p:txBody>
          </p:sp>
        </p:grpSp>
        <p:cxnSp>
          <p:nvCxnSpPr>
            <p:cNvPr id="58397" name="AutoShape 17"/>
            <p:cNvCxnSpPr>
              <a:cxnSpLocks noChangeShapeType="1"/>
              <a:stCxn id="58398" idx="1"/>
              <a:endCxn id="51219" idx="0"/>
            </p:cNvCxnSpPr>
            <p:nvPr/>
          </p:nvCxnSpPr>
          <p:spPr bwMode="auto">
            <a:xfrm rot="16200000" flipH="1">
              <a:off x="965582" y="2914237"/>
              <a:ext cx="433387" cy="21464"/>
            </a:xfrm>
            <a:prstGeom prst="straightConnector1">
              <a:avLst/>
            </a:prstGeom>
            <a:noFill/>
            <a:ln w="57150">
              <a:solidFill>
                <a:schemeClr val="tx1"/>
              </a:solidFill>
              <a:round/>
              <a:headEnd/>
              <a:tailEnd type="triangle" w="med" len="med"/>
            </a:ln>
          </p:spPr>
        </p:cxnSp>
      </p:grpSp>
      <p:grpSp>
        <p:nvGrpSpPr>
          <p:cNvPr id="6" name="Group 2"/>
          <p:cNvGrpSpPr>
            <a:grpSpLocks/>
          </p:cNvGrpSpPr>
          <p:nvPr/>
        </p:nvGrpSpPr>
        <p:grpSpPr bwMode="auto">
          <a:xfrm>
            <a:off x="5457825" y="1855817"/>
            <a:ext cx="2016125" cy="504825"/>
            <a:chOff x="5457825" y="1657350"/>
            <a:chExt cx="2016125" cy="504825"/>
          </a:xfrm>
        </p:grpSpPr>
        <p:sp>
          <p:nvSpPr>
            <p:cNvPr id="5" name="AutoShape 8"/>
            <p:cNvSpPr>
              <a:spLocks/>
            </p:cNvSpPr>
            <p:nvPr/>
          </p:nvSpPr>
          <p:spPr bwMode="auto">
            <a:xfrm>
              <a:off x="5457825" y="1719263"/>
              <a:ext cx="1655763" cy="431800"/>
            </a:xfrm>
            <a:prstGeom prst="accentBorderCallout1">
              <a:avLst>
                <a:gd name="adj1" fmla="val 104315"/>
                <a:gd name="adj2" fmla="val 102449"/>
                <a:gd name="adj3" fmla="val 682863"/>
                <a:gd name="adj4" fmla="val 150606"/>
              </a:avLst>
            </a:prstGeom>
            <a:solidFill>
              <a:srgbClr val="FFEF00"/>
            </a:solidFill>
            <a:ln w="57150">
              <a:solidFill>
                <a:schemeClr val="accent4">
                  <a:lumMod val="75000"/>
                </a:schemeClr>
              </a:solidFill>
              <a:miter lim="800000"/>
              <a:headEnd/>
              <a:tailEnd type="triangle" w="med" len="med"/>
            </a:ln>
            <a:extLst/>
          </p:spPr>
          <p:txBody>
            <a:bodyPr/>
            <a:lstStyle/>
            <a:p>
              <a:pPr algn="ctr">
                <a:defRPr/>
              </a:pPr>
              <a:r>
                <a:rPr lang="en-GB" sz="2000" b="1" dirty="0">
                  <a:latin typeface="Calibri" pitchFamily="34" charset="0"/>
                  <a:cs typeface="Arial" pitchFamily="34" charset="0"/>
                </a:rPr>
                <a:t>Enhancement</a:t>
              </a:r>
            </a:p>
          </p:txBody>
        </p:sp>
        <p:sp>
          <p:nvSpPr>
            <p:cNvPr id="21" name="Up Arrow 20"/>
            <p:cNvSpPr/>
            <p:nvPr/>
          </p:nvSpPr>
          <p:spPr>
            <a:xfrm>
              <a:off x="7185025" y="1657350"/>
              <a:ext cx="288925" cy="504825"/>
            </a:xfrm>
            <a:prstGeom prst="upArrow">
              <a:avLst/>
            </a:prstGeom>
            <a:gradFill>
              <a:gsLst>
                <a:gs pos="0">
                  <a:srgbClr val="8488C4"/>
                </a:gs>
                <a:gs pos="53000">
                  <a:srgbClr val="D4DEFF"/>
                </a:gs>
                <a:gs pos="83000">
                  <a:srgbClr val="D4DEFF"/>
                </a:gs>
                <a:gs pos="100000">
                  <a:srgbClr val="96AB94"/>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grpSp>
        <p:nvGrpSpPr>
          <p:cNvPr id="7" name="Group 3"/>
          <p:cNvGrpSpPr>
            <a:grpSpLocks/>
          </p:cNvGrpSpPr>
          <p:nvPr/>
        </p:nvGrpSpPr>
        <p:grpSpPr bwMode="auto">
          <a:xfrm>
            <a:off x="6824663" y="1263680"/>
            <a:ext cx="2925762" cy="1139825"/>
            <a:chOff x="6824663" y="1065213"/>
            <a:chExt cx="2925762" cy="1139825"/>
          </a:xfrm>
        </p:grpSpPr>
        <p:cxnSp>
          <p:nvCxnSpPr>
            <p:cNvPr id="58386" name="Straight Arrow Connector 12"/>
            <p:cNvCxnSpPr>
              <a:cxnSpLocks noChangeShapeType="1"/>
              <a:stCxn id="58401" idx="0"/>
            </p:cNvCxnSpPr>
            <p:nvPr/>
          </p:nvCxnSpPr>
          <p:spPr bwMode="auto">
            <a:xfrm>
              <a:off x="6824663" y="1611342"/>
              <a:ext cx="995362" cy="0"/>
            </a:xfrm>
            <a:prstGeom prst="straightConnector1">
              <a:avLst/>
            </a:prstGeom>
            <a:noFill/>
            <a:ln w="57150">
              <a:solidFill>
                <a:srgbClr val="FF9900"/>
              </a:solidFill>
              <a:miter lim="800000"/>
              <a:headEnd/>
              <a:tailEnd type="triangle" w="med" len="med"/>
            </a:ln>
          </p:spPr>
        </p:cxnSp>
        <p:cxnSp>
          <p:nvCxnSpPr>
            <p:cNvPr id="16" name="Straight Arrow Connector 15"/>
            <p:cNvCxnSpPr/>
            <p:nvPr/>
          </p:nvCxnSpPr>
          <p:spPr>
            <a:xfrm>
              <a:off x="7113588" y="1935163"/>
              <a:ext cx="706437" cy="0"/>
            </a:xfrm>
            <a:prstGeom prst="straightConnector1">
              <a:avLst/>
            </a:prstGeom>
            <a:noFill/>
            <a:ln w="57150">
              <a:solidFill>
                <a:schemeClr val="accent4">
                  <a:lumMod val="75000"/>
                </a:schemeClr>
              </a:solidFill>
              <a:miter lim="800000"/>
              <a:headEnd/>
              <a:tailEnd type="triangle" w="med" len="med"/>
            </a:ln>
            <a:extLst/>
          </p:spPr>
        </p:cxnSp>
        <p:sp>
          <p:nvSpPr>
            <p:cNvPr id="18" name="Folded Corner 17"/>
            <p:cNvSpPr/>
            <p:nvPr/>
          </p:nvSpPr>
          <p:spPr>
            <a:xfrm>
              <a:off x="7832725" y="1065213"/>
              <a:ext cx="1917700" cy="1139825"/>
            </a:xfrm>
            <a:prstGeom prst="foldedCorner">
              <a:avLst/>
            </a:prstGeom>
            <a:solidFill>
              <a:srgbClr val="FFEF00"/>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180000" anchor="ctr"/>
            <a:lstStyle/>
            <a:p>
              <a:pPr algn="ctr">
                <a:defRPr/>
              </a:pPr>
              <a:r>
                <a:rPr lang="en-US" b="1" dirty="0">
                  <a:solidFill>
                    <a:srgbClr val="006600"/>
                  </a:solidFill>
                </a:rPr>
                <a:t>Balance sheet of ecological debts &amp; credits </a:t>
              </a:r>
              <a:r>
                <a:rPr lang="en-US" b="1" dirty="0" smtClean="0">
                  <a:solidFill>
                    <a:srgbClr val="006600"/>
                  </a:solidFill>
                </a:rPr>
                <a:t>in ECU</a:t>
              </a:r>
              <a:endParaRPr lang="en-GB" b="1" dirty="0">
                <a:solidFill>
                  <a:srgbClr val="006600"/>
                </a:solidFill>
              </a:endParaRPr>
            </a:p>
          </p:txBody>
        </p:sp>
      </p:grpSp>
      <p:sp>
        <p:nvSpPr>
          <p:cNvPr id="34" name="Rectangle 33"/>
          <p:cNvSpPr/>
          <p:nvPr/>
        </p:nvSpPr>
        <p:spPr>
          <a:xfrm>
            <a:off x="4850964" y="785794"/>
            <a:ext cx="4959820" cy="430887"/>
          </a:xfrm>
          <a:prstGeom prst="rect">
            <a:avLst/>
          </a:prstGeom>
          <a:noFill/>
        </p:spPr>
        <p:txBody>
          <a:bodyPr wrap="none">
            <a:spAutoFit/>
          </a:bodyPr>
          <a:lstStyle/>
          <a:p>
            <a:pPr algn="ctr">
              <a:defRPr/>
            </a:pPr>
            <a:r>
              <a:rPr lang="en-US" sz="2200" b="1" dirty="0"/>
              <a:t>Total Ecosystem Capital Capability in ECU</a:t>
            </a:r>
            <a:endParaRPr lang="en-GB" sz="2200" b="1" dirty="0"/>
          </a:p>
        </p:txBody>
      </p:sp>
      <p:sp>
        <p:nvSpPr>
          <p:cNvPr id="47" name="TextBox 46"/>
          <p:cNvSpPr txBox="1"/>
          <p:nvPr/>
        </p:nvSpPr>
        <p:spPr>
          <a:xfrm>
            <a:off x="9108293" y="2643182"/>
            <a:ext cx="714380" cy="523220"/>
          </a:xfrm>
          <a:prstGeom prst="rect">
            <a:avLst/>
          </a:prstGeom>
          <a:noFill/>
        </p:spPr>
        <p:txBody>
          <a:bodyPr wrap="square" rtlCol="0">
            <a:spAutoFit/>
          </a:bodyPr>
          <a:lstStyle/>
          <a:p>
            <a:r>
              <a:rPr lang="en-US" sz="1400" dirty="0" smtClean="0"/>
              <a:t>Stocks 1990</a:t>
            </a:r>
            <a:endParaRPr lang="en-US" sz="1400" dirty="0"/>
          </a:p>
        </p:txBody>
      </p:sp>
      <p:sp>
        <p:nvSpPr>
          <p:cNvPr id="48" name="TextBox 47"/>
          <p:cNvSpPr txBox="1"/>
          <p:nvPr/>
        </p:nvSpPr>
        <p:spPr>
          <a:xfrm>
            <a:off x="8953528" y="4357694"/>
            <a:ext cx="881034" cy="738664"/>
          </a:xfrm>
          <a:prstGeom prst="rect">
            <a:avLst/>
          </a:prstGeom>
          <a:noFill/>
        </p:spPr>
        <p:txBody>
          <a:bodyPr wrap="square" rtlCol="0">
            <a:spAutoFit/>
          </a:bodyPr>
          <a:lstStyle/>
          <a:p>
            <a:pPr algn="ctr"/>
            <a:r>
              <a:rPr lang="en-US" sz="1400" dirty="0" smtClean="0"/>
              <a:t>Change 1990-2006</a:t>
            </a:r>
            <a:endParaRPr lang="en-US" sz="1400" dirty="0"/>
          </a:p>
        </p:txBody>
      </p:sp>
      <p:grpSp>
        <p:nvGrpSpPr>
          <p:cNvPr id="8" name="Group 39"/>
          <p:cNvGrpSpPr/>
          <p:nvPr/>
        </p:nvGrpSpPr>
        <p:grpSpPr>
          <a:xfrm>
            <a:off x="112713" y="4564093"/>
            <a:ext cx="7911971" cy="2001837"/>
            <a:chOff x="112713" y="4564093"/>
            <a:chExt cx="7911971" cy="2001837"/>
          </a:xfrm>
        </p:grpSpPr>
        <p:cxnSp>
          <p:nvCxnSpPr>
            <p:cNvPr id="58391" name="AutoShape 16"/>
            <p:cNvCxnSpPr>
              <a:cxnSpLocks noChangeShapeType="1"/>
              <a:stCxn id="58393" idx="3"/>
              <a:endCxn id="51219" idx="2"/>
            </p:cNvCxnSpPr>
            <p:nvPr/>
          </p:nvCxnSpPr>
          <p:spPr bwMode="auto">
            <a:xfrm rot="5400000" flipH="1" flipV="1">
              <a:off x="832247" y="4706571"/>
              <a:ext cx="503238" cy="218281"/>
            </a:xfrm>
            <a:prstGeom prst="straightConnector1">
              <a:avLst/>
            </a:prstGeom>
            <a:noFill/>
            <a:ln w="57150">
              <a:solidFill>
                <a:schemeClr val="tx1"/>
              </a:solidFill>
              <a:round/>
              <a:headEnd/>
              <a:tailEnd type="triangle" w="med" len="med"/>
            </a:ln>
          </p:spPr>
        </p:cxnSp>
        <p:grpSp>
          <p:nvGrpSpPr>
            <p:cNvPr id="10" name="Group 38"/>
            <p:cNvGrpSpPr/>
            <p:nvPr/>
          </p:nvGrpSpPr>
          <p:grpSpPr>
            <a:xfrm>
              <a:off x="112713" y="4653136"/>
              <a:ext cx="7911971" cy="1912794"/>
              <a:chOff x="112713" y="4653136"/>
              <a:chExt cx="7911971" cy="1912794"/>
            </a:xfrm>
          </p:grpSpPr>
          <p:cxnSp>
            <p:nvCxnSpPr>
              <p:cNvPr id="35" name="Straight Arrow Connector 34"/>
              <p:cNvCxnSpPr/>
              <p:nvPr/>
            </p:nvCxnSpPr>
            <p:spPr bwMode="auto">
              <a:xfrm flipH="1">
                <a:off x="1928666" y="4694080"/>
                <a:ext cx="5112566" cy="855561"/>
              </a:xfrm>
              <a:prstGeom prst="straightConnector1">
                <a:avLst/>
              </a:prstGeom>
              <a:solidFill>
                <a:schemeClr val="accent6">
                  <a:lumMod val="20000"/>
                  <a:lumOff val="80000"/>
                </a:schemeClr>
              </a:solidFill>
              <a:ln w="57150">
                <a:solidFill>
                  <a:schemeClr val="accent3">
                    <a:lumMod val="75000"/>
                  </a:schemeClr>
                </a:solidFill>
                <a:prstDash val="sysDash"/>
                <a:miter lim="800000"/>
                <a:headEnd type="none" w="med" len="med"/>
                <a:tailEnd type="triangle" w="med" len="med"/>
              </a:ln>
            </p:spPr>
          </p:cxnSp>
          <p:grpSp>
            <p:nvGrpSpPr>
              <p:cNvPr id="11" name="Group 37"/>
              <p:cNvGrpSpPr/>
              <p:nvPr/>
            </p:nvGrpSpPr>
            <p:grpSpPr>
              <a:xfrm>
                <a:off x="112713" y="4653136"/>
                <a:ext cx="7911971" cy="1912794"/>
                <a:chOff x="112713" y="4653136"/>
                <a:chExt cx="7911971" cy="1912794"/>
              </a:xfrm>
            </p:grpSpPr>
            <p:sp>
              <p:nvSpPr>
                <p:cNvPr id="58393" name="AutoShape 12"/>
                <p:cNvSpPr>
                  <a:spLocks/>
                </p:cNvSpPr>
                <p:nvPr/>
              </p:nvSpPr>
              <p:spPr bwMode="auto">
                <a:xfrm>
                  <a:off x="112713" y="5067330"/>
                  <a:ext cx="1724025" cy="1498600"/>
                </a:xfrm>
                <a:prstGeom prst="accentBorderCallout1">
                  <a:avLst>
                    <a:gd name="adj1" fmla="val 8815"/>
                    <a:gd name="adj2" fmla="val 104421"/>
                    <a:gd name="adj3" fmla="val -40023"/>
                    <a:gd name="adj4" fmla="val 361236"/>
                  </a:avLst>
                </a:prstGeom>
                <a:solidFill>
                  <a:srgbClr val="EBF1DE"/>
                </a:solidFill>
                <a:ln w="57150">
                  <a:gradFill>
                    <a:gsLst>
                      <a:gs pos="0">
                        <a:srgbClr val="FFC000"/>
                      </a:gs>
                      <a:gs pos="45000">
                        <a:srgbClr val="FF7A00"/>
                      </a:gs>
                      <a:gs pos="70000">
                        <a:srgbClr val="FF0300"/>
                      </a:gs>
                      <a:gs pos="100000">
                        <a:srgbClr val="4D0808"/>
                      </a:gs>
                    </a:gsLst>
                    <a:lin ang="5400000" scaled="0"/>
                  </a:gradFill>
                  <a:prstDash val="sysDash"/>
                  <a:miter lim="800000"/>
                  <a:headEnd type="triangle" w="med" len="med"/>
                  <a:tailEnd/>
                </a:ln>
              </p:spPr>
              <p:txBody>
                <a:bodyPr anchor="ctr"/>
                <a:lstStyle/>
                <a:p>
                  <a:pPr algn="ctr"/>
                  <a:r>
                    <a:rPr lang="en-US" sz="1500" dirty="0"/>
                    <a:t>Ecological sustainability of</a:t>
                  </a:r>
                </a:p>
                <a:p>
                  <a:pPr algn="ctr"/>
                  <a:r>
                    <a:rPr lang="en-US" sz="1500" b="1" dirty="0"/>
                    <a:t>Value Added supported by ecosystem services</a:t>
                  </a:r>
                </a:p>
              </p:txBody>
            </p:sp>
            <p:cxnSp>
              <p:nvCxnSpPr>
                <p:cNvPr id="9" name="Straight Arrow Connector 8"/>
                <p:cNvCxnSpPr/>
                <p:nvPr/>
              </p:nvCxnSpPr>
              <p:spPr bwMode="auto">
                <a:xfrm rot="10800000" flipV="1">
                  <a:off x="1928664" y="4869160"/>
                  <a:ext cx="6096020" cy="1071585"/>
                </a:xfrm>
                <a:prstGeom prst="straightConnector1">
                  <a:avLst/>
                </a:prstGeom>
                <a:solidFill>
                  <a:schemeClr val="accent6">
                    <a:lumMod val="20000"/>
                    <a:lumOff val="80000"/>
                  </a:schemeClr>
                </a:solidFill>
                <a:ln w="57150">
                  <a:solidFill>
                    <a:schemeClr val="accent4">
                      <a:lumMod val="75000"/>
                    </a:schemeClr>
                  </a:solidFill>
                  <a:prstDash val="sysDash"/>
                  <a:miter lim="800000"/>
                  <a:headEnd type="none" w="med" len="med"/>
                  <a:tailEnd type="triangle" w="med" len="med"/>
                </a:ln>
              </p:spPr>
            </p:cxnSp>
            <p:sp>
              <p:nvSpPr>
                <p:cNvPr id="58395" name="Oval 13"/>
                <p:cNvSpPr>
                  <a:spLocks noChangeArrowheads="1"/>
                </p:cNvSpPr>
                <p:nvPr/>
              </p:nvSpPr>
              <p:spPr bwMode="auto">
                <a:xfrm>
                  <a:off x="2412756" y="4653136"/>
                  <a:ext cx="2108196" cy="1152525"/>
                </a:xfrm>
                <a:prstGeom prst="ellipse">
                  <a:avLst/>
                </a:prstGeom>
                <a:solidFill>
                  <a:srgbClr val="EBF1DE"/>
                </a:solidFill>
                <a:ln w="57150">
                  <a:gradFill>
                    <a:gsLst>
                      <a:gs pos="0">
                        <a:srgbClr val="FFC000"/>
                      </a:gs>
                      <a:gs pos="45000">
                        <a:srgbClr val="FF7A00"/>
                      </a:gs>
                      <a:gs pos="70000">
                        <a:srgbClr val="FF0300"/>
                      </a:gs>
                      <a:gs pos="100000">
                        <a:srgbClr val="4D0808"/>
                      </a:gs>
                    </a:gsLst>
                    <a:lin ang="5400000" scaled="0"/>
                  </a:gradFill>
                  <a:prstDash val="sysDash"/>
                  <a:miter lim="800000"/>
                  <a:headEnd type="triangle" w="med" len="med"/>
                  <a:tailEnd/>
                </a:ln>
              </p:spPr>
              <p:txBody>
                <a:bodyPr anchor="ctr"/>
                <a:lstStyle/>
                <a:p>
                  <a:pPr algn="ctr"/>
                  <a:r>
                    <a:rPr lang="en-US" dirty="0" smtClean="0"/>
                    <a:t>Sustainability coefficients</a:t>
                  </a:r>
                  <a:endParaRPr lang="en-US" dirty="0"/>
                </a:p>
              </p:txBody>
            </p:sp>
          </p:grpSp>
        </p:grpSp>
      </p:grpSp>
      <p:sp>
        <p:nvSpPr>
          <p:cNvPr id="38" name="Rectangle 37"/>
          <p:cNvSpPr/>
          <p:nvPr/>
        </p:nvSpPr>
        <p:spPr>
          <a:xfrm>
            <a:off x="0" y="6639163"/>
            <a:ext cx="1787669" cy="246221"/>
          </a:xfrm>
          <a:prstGeom prst="rect">
            <a:avLst/>
          </a:prstGeom>
        </p:spPr>
        <p:txBody>
          <a:bodyPr wrap="none">
            <a:spAutoFit/>
          </a:bodyPr>
          <a:lstStyle/>
          <a:p>
            <a:r>
              <a:rPr lang="en-US" sz="1000" dirty="0" smtClean="0"/>
              <a:t>Jean-Louis Weber, 20July 2013</a:t>
            </a:r>
            <a:endParaRPr lang="en-US" sz="1000" dirty="0"/>
          </a:p>
        </p:txBody>
      </p:sp>
    </p:spTree>
    <p:extLst>
      <p:ext uri="{BB962C8B-B14F-4D97-AF65-F5344CB8AC3E}">
        <p14:creationId xmlns="" xmlns:p14="http://schemas.microsoft.com/office/powerpoint/2010/main" val="75961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810"/>
                                        </p:tgtEl>
                                        <p:attrNameLst>
                                          <p:attrName>style.visibility</p:attrName>
                                        </p:attrNameLst>
                                      </p:cBhvr>
                                      <p:to>
                                        <p:strVal val="visible"/>
                                      </p:to>
                                    </p:set>
                                    <p:animEffect transition="in" filter="wipe(down)">
                                      <p:cBhvr>
                                        <p:cTn id="36" dur="500"/>
                                        <p:tgtEl>
                                          <p:spTgt spid="338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3200" y="0"/>
            <a:ext cx="9399588" cy="850900"/>
          </a:xfrm>
        </p:spPr>
        <p:txBody>
          <a:bodyPr/>
          <a:lstStyle/>
          <a:p>
            <a:pPr eaLnBrk="1" hangingPunct="1"/>
            <a:r>
              <a:rPr lang="fr-FR" smtClean="0"/>
              <a:t>Spatial Integration of  Environmental &amp; Socio-Economic Data</a:t>
            </a:r>
            <a:endParaRPr lang="en-IE" smtClean="0"/>
          </a:p>
        </p:txBody>
      </p:sp>
      <p:grpSp>
        <p:nvGrpSpPr>
          <p:cNvPr id="2" name="Group 3"/>
          <p:cNvGrpSpPr>
            <a:grpSpLocks/>
          </p:cNvGrpSpPr>
          <p:nvPr/>
        </p:nvGrpSpPr>
        <p:grpSpPr bwMode="auto">
          <a:xfrm>
            <a:off x="2554288" y="765175"/>
            <a:ext cx="6526212" cy="5638800"/>
            <a:chOff x="1609" y="528"/>
            <a:chExt cx="4111" cy="3552"/>
          </a:xfrm>
        </p:grpSpPr>
        <p:grpSp>
          <p:nvGrpSpPr>
            <p:cNvPr id="3" name="Group 4"/>
            <p:cNvGrpSpPr>
              <a:grpSpLocks/>
            </p:cNvGrpSpPr>
            <p:nvPr/>
          </p:nvGrpSpPr>
          <p:grpSpPr bwMode="auto">
            <a:xfrm>
              <a:off x="1609" y="1620"/>
              <a:ext cx="4111" cy="2460"/>
              <a:chOff x="685" y="1016"/>
              <a:chExt cx="3795" cy="2460"/>
            </a:xfrm>
          </p:grpSpPr>
          <p:pic>
            <p:nvPicPr>
              <p:cNvPr id="61493" name="Picture 5"/>
              <p:cNvPicPr>
                <a:picLocks noChangeAspect="1" noChangeArrowheads="1"/>
              </p:cNvPicPr>
              <p:nvPr/>
            </p:nvPicPr>
            <p:blipFill>
              <a:blip r:embed="rId3" cstate="print"/>
              <a:srcRect/>
              <a:stretch>
                <a:fillRect/>
              </a:stretch>
            </p:blipFill>
            <p:spPr bwMode="auto">
              <a:xfrm>
                <a:off x="688" y="1020"/>
                <a:ext cx="3788" cy="2453"/>
              </a:xfrm>
              <a:prstGeom prst="rect">
                <a:avLst/>
              </a:prstGeom>
              <a:noFill/>
              <a:ln w="9525">
                <a:noFill/>
                <a:miter lim="800000"/>
                <a:headEnd/>
                <a:tailEnd/>
              </a:ln>
            </p:spPr>
          </p:pic>
          <p:sp>
            <p:nvSpPr>
              <p:cNvPr id="61494" name="Rectangle 6"/>
              <p:cNvSpPr>
                <a:spLocks noChangeArrowheads="1"/>
              </p:cNvSpPr>
              <p:nvPr/>
            </p:nvSpPr>
            <p:spPr bwMode="auto">
              <a:xfrm>
                <a:off x="685" y="1016"/>
                <a:ext cx="3795" cy="2460"/>
              </a:xfrm>
              <a:prstGeom prst="rect">
                <a:avLst/>
              </a:prstGeom>
              <a:noFill/>
              <a:ln w="7938">
                <a:solidFill>
                  <a:srgbClr val="000000"/>
                </a:solidFill>
                <a:miter lim="800000"/>
                <a:headEnd/>
                <a:tailEnd/>
              </a:ln>
            </p:spPr>
            <p:txBody>
              <a:bodyPr/>
              <a:lstStyle/>
              <a:p>
                <a:endParaRPr lang="fr-FR">
                  <a:latin typeface="Calibri" pitchFamily="34" charset="0"/>
                </a:endParaRPr>
              </a:p>
            </p:txBody>
          </p:sp>
        </p:grpSp>
        <p:grpSp>
          <p:nvGrpSpPr>
            <p:cNvPr id="4" name="Group 7"/>
            <p:cNvGrpSpPr>
              <a:grpSpLocks/>
            </p:cNvGrpSpPr>
            <p:nvPr/>
          </p:nvGrpSpPr>
          <p:grpSpPr bwMode="auto">
            <a:xfrm>
              <a:off x="4108" y="528"/>
              <a:ext cx="1040" cy="528"/>
              <a:chOff x="3792" y="528"/>
              <a:chExt cx="960" cy="528"/>
            </a:xfrm>
          </p:grpSpPr>
          <p:sp>
            <p:nvSpPr>
              <p:cNvPr id="61491" name="AutoShape 8"/>
              <p:cNvSpPr>
                <a:spLocks/>
              </p:cNvSpPr>
              <p:nvPr/>
            </p:nvSpPr>
            <p:spPr bwMode="auto">
              <a:xfrm>
                <a:off x="3792" y="528"/>
                <a:ext cx="960" cy="528"/>
              </a:xfrm>
              <a:prstGeom prst="borderCallout2">
                <a:avLst>
                  <a:gd name="adj1" fmla="val 13634"/>
                  <a:gd name="adj2" fmla="val 105000"/>
                  <a:gd name="adj3" fmla="val 13634"/>
                  <a:gd name="adj4" fmla="val 119690"/>
                  <a:gd name="adj5" fmla="val 209657"/>
                  <a:gd name="adj6" fmla="val 139065"/>
                </a:avLst>
              </a:prstGeom>
              <a:solidFill>
                <a:srgbClr val="CCECFF"/>
              </a:solidFill>
              <a:ln w="57150">
                <a:solidFill>
                  <a:srgbClr val="000080"/>
                </a:solidFill>
                <a:miter lim="800000"/>
                <a:headEnd/>
                <a:tailEnd type="triangle" w="med" len="med"/>
              </a:ln>
            </p:spPr>
            <p:txBody>
              <a:bodyPr/>
              <a:lstStyle/>
              <a:p>
                <a:endParaRPr lang="fr-FR" sz="2400">
                  <a:latin typeface="Times New Roman" pitchFamily="18" charset="0"/>
                </a:endParaRPr>
              </a:p>
            </p:txBody>
          </p:sp>
          <p:pic>
            <p:nvPicPr>
              <p:cNvPr id="61492" name="Picture 9"/>
              <p:cNvPicPr>
                <a:picLocks noChangeAspect="1" noChangeArrowheads="1"/>
              </p:cNvPicPr>
              <p:nvPr/>
            </p:nvPicPr>
            <p:blipFill>
              <a:blip r:embed="rId4" cstate="print"/>
              <a:srcRect/>
              <a:stretch>
                <a:fillRect/>
              </a:stretch>
            </p:blipFill>
            <p:spPr bwMode="auto">
              <a:xfrm>
                <a:off x="3934" y="584"/>
                <a:ext cx="674" cy="406"/>
              </a:xfrm>
              <a:prstGeom prst="rect">
                <a:avLst/>
              </a:prstGeom>
              <a:noFill/>
              <a:ln w="9525">
                <a:noFill/>
                <a:miter lim="800000"/>
                <a:headEnd/>
                <a:tailEnd/>
              </a:ln>
            </p:spPr>
          </p:pic>
        </p:grpSp>
      </p:grpSp>
      <p:grpSp>
        <p:nvGrpSpPr>
          <p:cNvPr id="5" name="Group 10"/>
          <p:cNvGrpSpPr>
            <a:grpSpLocks/>
          </p:cNvGrpSpPr>
          <p:nvPr/>
        </p:nvGrpSpPr>
        <p:grpSpPr bwMode="auto">
          <a:xfrm>
            <a:off x="134938" y="841375"/>
            <a:ext cx="7986712" cy="5089525"/>
            <a:chOff x="288" y="624"/>
            <a:chExt cx="4644" cy="3206"/>
          </a:xfrm>
        </p:grpSpPr>
        <p:pic>
          <p:nvPicPr>
            <p:cNvPr id="61487" name="Picture 11"/>
            <p:cNvPicPr>
              <a:picLocks noChangeAspect="1" noChangeArrowheads="1"/>
            </p:cNvPicPr>
            <p:nvPr/>
          </p:nvPicPr>
          <p:blipFill>
            <a:blip r:embed="rId5" cstate="print"/>
            <a:srcRect l="27539"/>
            <a:stretch>
              <a:fillRect/>
            </a:stretch>
          </p:blipFill>
          <p:spPr bwMode="auto">
            <a:xfrm>
              <a:off x="996" y="1238"/>
              <a:ext cx="3936" cy="2592"/>
            </a:xfrm>
            <a:prstGeom prst="rect">
              <a:avLst/>
            </a:prstGeom>
            <a:noFill/>
            <a:ln w="9525">
              <a:solidFill>
                <a:schemeClr val="tx1"/>
              </a:solidFill>
              <a:miter lim="800000"/>
              <a:headEnd/>
              <a:tailEnd/>
            </a:ln>
          </p:spPr>
        </p:pic>
        <p:sp>
          <p:nvSpPr>
            <p:cNvPr id="61488" name="AutoShape 12"/>
            <p:cNvSpPr>
              <a:spLocks/>
            </p:cNvSpPr>
            <p:nvPr/>
          </p:nvSpPr>
          <p:spPr bwMode="auto">
            <a:xfrm>
              <a:off x="288" y="624"/>
              <a:ext cx="1200" cy="336"/>
            </a:xfrm>
            <a:prstGeom prst="borderCallout2">
              <a:avLst>
                <a:gd name="adj1" fmla="val 21431"/>
                <a:gd name="adj2" fmla="val 104000"/>
                <a:gd name="adj3" fmla="val 21431"/>
                <a:gd name="adj4" fmla="val 119000"/>
                <a:gd name="adj5" fmla="val 222319"/>
                <a:gd name="adj6" fmla="val 139083"/>
              </a:avLst>
            </a:prstGeom>
            <a:solidFill>
              <a:srgbClr val="CCFFCC"/>
            </a:solidFill>
            <a:ln w="57150">
              <a:solidFill>
                <a:srgbClr val="008000"/>
              </a:solidFill>
              <a:miter lim="800000"/>
              <a:headEnd/>
              <a:tailEnd type="triangle" w="med" len="med"/>
            </a:ln>
          </p:spPr>
          <p:txBody>
            <a:bodyPr anchor="ctr"/>
            <a:lstStyle/>
            <a:p>
              <a:pPr algn="ctr"/>
              <a:r>
                <a:rPr lang="en-GB" sz="2000">
                  <a:latin typeface="Calibri" pitchFamily="34" charset="0"/>
                </a:rPr>
                <a:t>Mapping</a:t>
              </a:r>
            </a:p>
          </p:txBody>
        </p:sp>
      </p:grpSp>
      <p:grpSp>
        <p:nvGrpSpPr>
          <p:cNvPr id="6" name="Group 5"/>
          <p:cNvGrpSpPr>
            <a:grpSpLocks/>
          </p:cNvGrpSpPr>
          <p:nvPr/>
        </p:nvGrpSpPr>
        <p:grpSpPr bwMode="auto">
          <a:xfrm>
            <a:off x="2541588" y="1957388"/>
            <a:ext cx="5084762" cy="3884612"/>
            <a:chOff x="2541515" y="1957812"/>
            <a:chExt cx="5084646" cy="3883736"/>
          </a:xfrm>
        </p:grpSpPr>
        <p:sp>
          <p:nvSpPr>
            <p:cNvPr id="66" name="Isosceles Triangle 65"/>
            <p:cNvSpPr/>
            <p:nvPr/>
          </p:nvSpPr>
          <p:spPr>
            <a:xfrm>
              <a:off x="4925886" y="5401910"/>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Isosceles Triangle 66"/>
            <p:cNvSpPr/>
            <p:nvPr/>
          </p:nvSpPr>
          <p:spPr>
            <a:xfrm>
              <a:off x="4038493" y="3368781"/>
              <a:ext cx="247644" cy="246008"/>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Isosceles Triangle 68"/>
            <p:cNvSpPr/>
            <p:nvPr/>
          </p:nvSpPr>
          <p:spPr>
            <a:xfrm>
              <a:off x="3390808" y="1957812"/>
              <a:ext cx="247644" cy="246007"/>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Isosceles Triangle 69"/>
            <p:cNvSpPr/>
            <p:nvPr/>
          </p:nvSpPr>
          <p:spPr>
            <a:xfrm>
              <a:off x="3971819" y="2181599"/>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Isosceles Triangle 70"/>
            <p:cNvSpPr/>
            <p:nvPr/>
          </p:nvSpPr>
          <p:spPr>
            <a:xfrm>
              <a:off x="2541515" y="2702181"/>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Isosceles Triangle 71"/>
            <p:cNvSpPr/>
            <p:nvPr/>
          </p:nvSpPr>
          <p:spPr>
            <a:xfrm>
              <a:off x="2976480" y="3541780"/>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Isosceles Triangle 72"/>
            <p:cNvSpPr/>
            <p:nvPr/>
          </p:nvSpPr>
          <p:spPr>
            <a:xfrm>
              <a:off x="4849687" y="4406772"/>
              <a:ext cx="247644" cy="246008"/>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Isosceles Triangle 73"/>
            <p:cNvSpPr/>
            <p:nvPr/>
          </p:nvSpPr>
          <p:spPr>
            <a:xfrm>
              <a:off x="7378517" y="2535532"/>
              <a:ext cx="247644" cy="246007"/>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Isosceles Triangle 74"/>
            <p:cNvSpPr/>
            <p:nvPr/>
          </p:nvSpPr>
          <p:spPr>
            <a:xfrm>
              <a:off x="5365613" y="2692658"/>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Isosceles Triangle 75"/>
            <p:cNvSpPr/>
            <p:nvPr/>
          </p:nvSpPr>
          <p:spPr>
            <a:xfrm>
              <a:off x="5668819" y="3754457"/>
              <a:ext cx="247644" cy="246007"/>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Isosceles Triangle 76"/>
            <p:cNvSpPr/>
            <p:nvPr/>
          </p:nvSpPr>
          <p:spPr>
            <a:xfrm>
              <a:off x="6808618" y="3432266"/>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Isosceles Triangle 77"/>
            <p:cNvSpPr/>
            <p:nvPr/>
          </p:nvSpPr>
          <p:spPr>
            <a:xfrm>
              <a:off x="6689557" y="3908409"/>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Isosceles Triangle 78"/>
            <p:cNvSpPr/>
            <p:nvPr/>
          </p:nvSpPr>
          <p:spPr>
            <a:xfrm>
              <a:off x="7364230" y="3841749"/>
              <a:ext cx="247644" cy="247594"/>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Isosceles Triangle 79"/>
            <p:cNvSpPr/>
            <p:nvPr/>
          </p:nvSpPr>
          <p:spPr>
            <a:xfrm>
              <a:off x="2998705" y="4259168"/>
              <a:ext cx="247644" cy="246007"/>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Isosceles Triangle 81"/>
            <p:cNvSpPr/>
            <p:nvPr/>
          </p:nvSpPr>
          <p:spPr>
            <a:xfrm>
              <a:off x="6024411" y="5595541"/>
              <a:ext cx="247644" cy="246007"/>
            </a:xfrm>
            <a:prstGeom prst="triangl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7" name="Group 41"/>
          <p:cNvGrpSpPr>
            <a:grpSpLocks/>
          </p:cNvGrpSpPr>
          <p:nvPr/>
        </p:nvGrpSpPr>
        <p:grpSpPr bwMode="auto">
          <a:xfrm>
            <a:off x="273050" y="1844675"/>
            <a:ext cx="7739063" cy="4127500"/>
            <a:chOff x="322" y="1184"/>
            <a:chExt cx="4499" cy="2600"/>
          </a:xfrm>
        </p:grpSpPr>
        <p:grpSp>
          <p:nvGrpSpPr>
            <p:cNvPr id="8" name="Group 42"/>
            <p:cNvGrpSpPr>
              <a:grpSpLocks/>
            </p:cNvGrpSpPr>
            <p:nvPr/>
          </p:nvGrpSpPr>
          <p:grpSpPr bwMode="auto">
            <a:xfrm>
              <a:off x="1456" y="1184"/>
              <a:ext cx="3365" cy="2600"/>
              <a:chOff x="1464" y="1192"/>
              <a:chExt cx="3365" cy="2600"/>
            </a:xfrm>
          </p:grpSpPr>
          <p:grpSp>
            <p:nvGrpSpPr>
              <p:cNvPr id="9" name="Group 43"/>
              <p:cNvGrpSpPr>
                <a:grpSpLocks/>
              </p:cNvGrpSpPr>
              <p:nvPr/>
            </p:nvGrpSpPr>
            <p:grpSpPr bwMode="auto">
              <a:xfrm>
                <a:off x="1464" y="1192"/>
                <a:ext cx="3365" cy="2600"/>
                <a:chOff x="1464" y="1200"/>
                <a:chExt cx="3365" cy="2600"/>
              </a:xfrm>
            </p:grpSpPr>
            <p:grpSp>
              <p:nvGrpSpPr>
                <p:cNvPr id="10" name="Group 44"/>
                <p:cNvGrpSpPr>
                  <a:grpSpLocks/>
                </p:cNvGrpSpPr>
                <p:nvPr/>
              </p:nvGrpSpPr>
              <p:grpSpPr bwMode="auto">
                <a:xfrm>
                  <a:off x="1464" y="1200"/>
                  <a:ext cx="3365" cy="2600"/>
                  <a:chOff x="1464" y="1200"/>
                  <a:chExt cx="3365" cy="2600"/>
                </a:xfrm>
              </p:grpSpPr>
              <p:sp>
                <p:nvSpPr>
                  <p:cNvPr id="77869" name="Freeform 45"/>
                  <p:cNvSpPr>
                    <a:spLocks/>
                  </p:cNvSpPr>
                  <p:nvPr/>
                </p:nvSpPr>
                <p:spPr bwMode="auto">
                  <a:xfrm>
                    <a:off x="3282" y="1200"/>
                    <a:ext cx="1547" cy="1000"/>
                  </a:xfrm>
                  <a:custGeom>
                    <a:avLst/>
                    <a:gdLst>
                      <a:gd name="T0" fmla="*/ 62 w 1547"/>
                      <a:gd name="T1" fmla="*/ 0 h 1000"/>
                      <a:gd name="T2" fmla="*/ 206 w 1547"/>
                      <a:gd name="T3" fmla="*/ 416 h 1000"/>
                      <a:gd name="T4" fmla="*/ 222 w 1547"/>
                      <a:gd name="T5" fmla="*/ 696 h 1000"/>
                      <a:gd name="T6" fmla="*/ 246 w 1547"/>
                      <a:gd name="T7" fmla="*/ 720 h 1000"/>
                      <a:gd name="T8" fmla="*/ 286 w 1547"/>
                      <a:gd name="T9" fmla="*/ 776 h 1000"/>
                      <a:gd name="T10" fmla="*/ 422 w 1547"/>
                      <a:gd name="T11" fmla="*/ 816 h 1000"/>
                      <a:gd name="T12" fmla="*/ 542 w 1547"/>
                      <a:gd name="T13" fmla="*/ 856 h 1000"/>
                      <a:gd name="T14" fmla="*/ 926 w 1547"/>
                      <a:gd name="T15" fmla="*/ 936 h 1000"/>
                      <a:gd name="T16" fmla="*/ 1022 w 1547"/>
                      <a:gd name="T17" fmla="*/ 1000 h 1000"/>
                      <a:gd name="T18" fmla="*/ 1326 w 1547"/>
                      <a:gd name="T19" fmla="*/ 920 h 1000"/>
                      <a:gd name="T20" fmla="*/ 1366 w 1547"/>
                      <a:gd name="T21" fmla="*/ 856 h 1000"/>
                      <a:gd name="T22" fmla="*/ 1406 w 1547"/>
                      <a:gd name="T23" fmla="*/ 800 h 1000"/>
                      <a:gd name="T24" fmla="*/ 1486 w 1547"/>
                      <a:gd name="T25" fmla="*/ 720 h 1000"/>
                      <a:gd name="T26" fmla="*/ 1502 w 1547"/>
                      <a:gd name="T27" fmla="*/ 640 h 1000"/>
                      <a:gd name="T28" fmla="*/ 1526 w 1547"/>
                      <a:gd name="T29" fmla="*/ 616 h 1000"/>
                      <a:gd name="T30" fmla="*/ 1542 w 1547"/>
                      <a:gd name="T31" fmla="*/ 536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7" h="1000">
                        <a:moveTo>
                          <a:pt x="62" y="0"/>
                        </a:moveTo>
                        <a:cubicBezTo>
                          <a:pt x="84" y="336"/>
                          <a:pt x="0" y="334"/>
                          <a:pt x="206" y="416"/>
                        </a:cubicBezTo>
                        <a:cubicBezTo>
                          <a:pt x="211" y="509"/>
                          <a:pt x="210" y="603"/>
                          <a:pt x="222" y="696"/>
                        </a:cubicBezTo>
                        <a:cubicBezTo>
                          <a:pt x="223" y="707"/>
                          <a:pt x="240" y="710"/>
                          <a:pt x="246" y="720"/>
                        </a:cubicBezTo>
                        <a:cubicBezTo>
                          <a:pt x="266" y="752"/>
                          <a:pt x="250" y="763"/>
                          <a:pt x="286" y="776"/>
                        </a:cubicBezTo>
                        <a:cubicBezTo>
                          <a:pt x="331" y="792"/>
                          <a:pt x="377" y="803"/>
                          <a:pt x="422" y="816"/>
                        </a:cubicBezTo>
                        <a:cubicBezTo>
                          <a:pt x="512" y="843"/>
                          <a:pt x="478" y="830"/>
                          <a:pt x="542" y="856"/>
                        </a:cubicBezTo>
                        <a:cubicBezTo>
                          <a:pt x="651" y="965"/>
                          <a:pt x="739" y="926"/>
                          <a:pt x="926" y="936"/>
                        </a:cubicBezTo>
                        <a:cubicBezTo>
                          <a:pt x="962" y="957"/>
                          <a:pt x="999" y="965"/>
                          <a:pt x="1022" y="1000"/>
                        </a:cubicBezTo>
                        <a:cubicBezTo>
                          <a:pt x="1171" y="982"/>
                          <a:pt x="1220" y="991"/>
                          <a:pt x="1326" y="920"/>
                        </a:cubicBezTo>
                        <a:cubicBezTo>
                          <a:pt x="1375" y="797"/>
                          <a:pt x="1309" y="947"/>
                          <a:pt x="1366" y="856"/>
                        </a:cubicBezTo>
                        <a:cubicBezTo>
                          <a:pt x="1404" y="794"/>
                          <a:pt x="1357" y="832"/>
                          <a:pt x="1406" y="800"/>
                        </a:cubicBezTo>
                        <a:cubicBezTo>
                          <a:pt x="1423" y="774"/>
                          <a:pt x="1460" y="737"/>
                          <a:pt x="1486" y="720"/>
                        </a:cubicBezTo>
                        <a:cubicBezTo>
                          <a:pt x="1491" y="693"/>
                          <a:pt x="1492" y="665"/>
                          <a:pt x="1502" y="640"/>
                        </a:cubicBezTo>
                        <a:cubicBezTo>
                          <a:pt x="1506" y="629"/>
                          <a:pt x="1520" y="626"/>
                          <a:pt x="1526" y="616"/>
                        </a:cubicBezTo>
                        <a:cubicBezTo>
                          <a:pt x="1547" y="582"/>
                          <a:pt x="1542" y="573"/>
                          <a:pt x="1542" y="536"/>
                        </a:cubicBezTo>
                      </a:path>
                    </a:pathLst>
                  </a:custGeom>
                  <a:noFill/>
                  <a:ln w="38100" cap="flat" cmpd="sng">
                    <a:solidFill>
                      <a:srgbClr val="CCFFFF"/>
                    </a:solidFill>
                    <a:prstDash val="dash"/>
                    <a:round/>
                    <a:headEnd/>
                    <a:tailEnd/>
                  </a:ln>
                  <a:effectLst>
                    <a:outerShdw dist="35921" dir="2700000" algn="ctr" rotWithShape="0">
                      <a:schemeClr val="bg2"/>
                    </a:outerShdw>
                  </a:effectLst>
                  <a:extLst/>
                </p:spPr>
                <p:txBody>
                  <a:bodyPr lIns="92075" tIns="46038" rIns="92075" bIns="46038" anchor="ctr"/>
                  <a:lstStyle/>
                  <a:p>
                    <a:pPr fontAlgn="auto">
                      <a:spcBef>
                        <a:spcPts val="0"/>
                      </a:spcBef>
                      <a:spcAft>
                        <a:spcPts val="0"/>
                      </a:spcAft>
                      <a:defRPr/>
                    </a:pPr>
                    <a:endParaRPr lang="fr-FR">
                      <a:latin typeface="+mn-lt"/>
                      <a:cs typeface="Arial" pitchFamily="34" charset="0"/>
                    </a:endParaRPr>
                  </a:p>
                </p:txBody>
              </p:sp>
              <p:sp>
                <p:nvSpPr>
                  <p:cNvPr id="77870" name="Freeform 46"/>
                  <p:cNvSpPr>
                    <a:spLocks/>
                  </p:cNvSpPr>
                  <p:nvPr/>
                </p:nvSpPr>
                <p:spPr bwMode="auto">
                  <a:xfrm>
                    <a:off x="1539" y="1216"/>
                    <a:ext cx="1989" cy="1304"/>
                  </a:xfrm>
                  <a:custGeom>
                    <a:avLst/>
                    <a:gdLst>
                      <a:gd name="T0" fmla="*/ 1989 w 1989"/>
                      <a:gd name="T1" fmla="*/ 704 h 1304"/>
                      <a:gd name="T2" fmla="*/ 1925 w 1989"/>
                      <a:gd name="T3" fmla="*/ 800 h 1304"/>
                      <a:gd name="T4" fmla="*/ 1805 w 1989"/>
                      <a:gd name="T5" fmla="*/ 840 h 1304"/>
                      <a:gd name="T6" fmla="*/ 1725 w 1989"/>
                      <a:gd name="T7" fmla="*/ 880 h 1304"/>
                      <a:gd name="T8" fmla="*/ 1645 w 1989"/>
                      <a:gd name="T9" fmla="*/ 1000 h 1304"/>
                      <a:gd name="T10" fmla="*/ 1405 w 1989"/>
                      <a:gd name="T11" fmla="*/ 1080 h 1304"/>
                      <a:gd name="T12" fmla="*/ 1125 w 1989"/>
                      <a:gd name="T13" fmla="*/ 1160 h 1304"/>
                      <a:gd name="T14" fmla="*/ 1005 w 1989"/>
                      <a:gd name="T15" fmla="*/ 1200 h 1304"/>
                      <a:gd name="T16" fmla="*/ 789 w 1989"/>
                      <a:gd name="T17" fmla="*/ 1304 h 1304"/>
                      <a:gd name="T18" fmla="*/ 669 w 1989"/>
                      <a:gd name="T19" fmla="*/ 1280 h 1304"/>
                      <a:gd name="T20" fmla="*/ 565 w 1989"/>
                      <a:gd name="T21" fmla="*/ 1224 h 1304"/>
                      <a:gd name="T22" fmla="*/ 525 w 1989"/>
                      <a:gd name="T23" fmla="*/ 1080 h 1304"/>
                      <a:gd name="T24" fmla="*/ 509 w 1989"/>
                      <a:gd name="T25" fmla="*/ 904 h 1304"/>
                      <a:gd name="T26" fmla="*/ 469 w 1989"/>
                      <a:gd name="T27" fmla="*/ 880 h 1304"/>
                      <a:gd name="T28" fmla="*/ 429 w 1989"/>
                      <a:gd name="T29" fmla="*/ 840 h 1304"/>
                      <a:gd name="T30" fmla="*/ 365 w 1989"/>
                      <a:gd name="T31" fmla="*/ 800 h 1304"/>
                      <a:gd name="T32" fmla="*/ 269 w 1989"/>
                      <a:gd name="T33" fmla="*/ 600 h 1304"/>
                      <a:gd name="T34" fmla="*/ 205 w 1989"/>
                      <a:gd name="T35" fmla="*/ 504 h 1304"/>
                      <a:gd name="T36" fmla="*/ 165 w 1989"/>
                      <a:gd name="T37" fmla="*/ 440 h 1304"/>
                      <a:gd name="T38" fmla="*/ 85 w 1989"/>
                      <a:gd name="T39" fmla="*/ 384 h 1304"/>
                      <a:gd name="T40" fmla="*/ 69 w 1989"/>
                      <a:gd name="T41" fmla="*/ 320 h 1304"/>
                      <a:gd name="T42" fmla="*/ 45 w 1989"/>
                      <a:gd name="T43" fmla="*/ 304 h 1304"/>
                      <a:gd name="T44" fmla="*/ 29 w 1989"/>
                      <a:gd name="T45" fmla="*/ 64 h 1304"/>
                      <a:gd name="T46" fmla="*/ 5 w 1989"/>
                      <a:gd name="T47" fmla="*/ 40 h 1304"/>
                      <a:gd name="T48" fmla="*/ 5 w 1989"/>
                      <a:gd name="T4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9" h="1304">
                        <a:moveTo>
                          <a:pt x="1989" y="704"/>
                        </a:moveTo>
                        <a:cubicBezTo>
                          <a:pt x="1968" y="740"/>
                          <a:pt x="1960" y="777"/>
                          <a:pt x="1925" y="800"/>
                        </a:cubicBezTo>
                        <a:cubicBezTo>
                          <a:pt x="1887" y="857"/>
                          <a:pt x="1927" y="809"/>
                          <a:pt x="1805" y="840"/>
                        </a:cubicBezTo>
                        <a:cubicBezTo>
                          <a:pt x="1768" y="849"/>
                          <a:pt x="1753" y="862"/>
                          <a:pt x="1725" y="880"/>
                        </a:cubicBezTo>
                        <a:cubicBezTo>
                          <a:pt x="1709" y="962"/>
                          <a:pt x="1716" y="972"/>
                          <a:pt x="1645" y="1000"/>
                        </a:cubicBezTo>
                        <a:cubicBezTo>
                          <a:pt x="1598" y="1070"/>
                          <a:pt x="1477" y="1063"/>
                          <a:pt x="1405" y="1080"/>
                        </a:cubicBezTo>
                        <a:cubicBezTo>
                          <a:pt x="1308" y="1103"/>
                          <a:pt x="1222" y="1141"/>
                          <a:pt x="1125" y="1160"/>
                        </a:cubicBezTo>
                        <a:cubicBezTo>
                          <a:pt x="1039" y="1212"/>
                          <a:pt x="1140" y="1157"/>
                          <a:pt x="1005" y="1200"/>
                        </a:cubicBezTo>
                        <a:cubicBezTo>
                          <a:pt x="932" y="1223"/>
                          <a:pt x="854" y="1265"/>
                          <a:pt x="789" y="1304"/>
                        </a:cubicBezTo>
                        <a:cubicBezTo>
                          <a:pt x="749" y="1296"/>
                          <a:pt x="708" y="1293"/>
                          <a:pt x="669" y="1280"/>
                        </a:cubicBezTo>
                        <a:cubicBezTo>
                          <a:pt x="632" y="1267"/>
                          <a:pt x="602" y="1239"/>
                          <a:pt x="565" y="1224"/>
                        </a:cubicBezTo>
                        <a:cubicBezTo>
                          <a:pt x="553" y="1176"/>
                          <a:pt x="533" y="1129"/>
                          <a:pt x="525" y="1080"/>
                        </a:cubicBezTo>
                        <a:cubicBezTo>
                          <a:pt x="516" y="1022"/>
                          <a:pt x="525" y="961"/>
                          <a:pt x="509" y="904"/>
                        </a:cubicBezTo>
                        <a:cubicBezTo>
                          <a:pt x="505" y="889"/>
                          <a:pt x="481" y="890"/>
                          <a:pt x="469" y="880"/>
                        </a:cubicBezTo>
                        <a:cubicBezTo>
                          <a:pt x="454" y="868"/>
                          <a:pt x="444" y="851"/>
                          <a:pt x="429" y="840"/>
                        </a:cubicBezTo>
                        <a:cubicBezTo>
                          <a:pt x="409" y="825"/>
                          <a:pt x="365" y="800"/>
                          <a:pt x="365" y="800"/>
                        </a:cubicBezTo>
                        <a:cubicBezTo>
                          <a:pt x="337" y="731"/>
                          <a:pt x="307" y="664"/>
                          <a:pt x="269" y="600"/>
                        </a:cubicBezTo>
                        <a:cubicBezTo>
                          <a:pt x="248" y="564"/>
                          <a:pt x="240" y="527"/>
                          <a:pt x="205" y="504"/>
                        </a:cubicBezTo>
                        <a:cubicBezTo>
                          <a:pt x="191" y="483"/>
                          <a:pt x="183" y="457"/>
                          <a:pt x="165" y="440"/>
                        </a:cubicBezTo>
                        <a:cubicBezTo>
                          <a:pt x="141" y="418"/>
                          <a:pt x="85" y="384"/>
                          <a:pt x="85" y="384"/>
                        </a:cubicBezTo>
                        <a:cubicBezTo>
                          <a:pt x="80" y="363"/>
                          <a:pt x="79" y="340"/>
                          <a:pt x="69" y="320"/>
                        </a:cubicBezTo>
                        <a:cubicBezTo>
                          <a:pt x="65" y="311"/>
                          <a:pt x="46" y="313"/>
                          <a:pt x="45" y="304"/>
                        </a:cubicBezTo>
                        <a:cubicBezTo>
                          <a:pt x="33" y="225"/>
                          <a:pt x="41" y="143"/>
                          <a:pt x="29" y="64"/>
                        </a:cubicBezTo>
                        <a:cubicBezTo>
                          <a:pt x="27" y="53"/>
                          <a:pt x="9" y="51"/>
                          <a:pt x="5" y="40"/>
                        </a:cubicBezTo>
                        <a:cubicBezTo>
                          <a:pt x="0" y="28"/>
                          <a:pt x="5" y="13"/>
                          <a:pt x="5" y="0"/>
                        </a:cubicBezTo>
                      </a:path>
                    </a:pathLst>
                  </a:custGeom>
                  <a:noFill/>
                  <a:ln w="38100" cap="flat" cmpd="sng">
                    <a:solidFill>
                      <a:srgbClr val="CCFFFF"/>
                    </a:solidFill>
                    <a:prstDash val="dash"/>
                    <a:round/>
                    <a:headEnd/>
                    <a:tailEnd/>
                  </a:ln>
                  <a:effectLst>
                    <a:outerShdw dist="35921" dir="2700000" algn="ctr" rotWithShape="0">
                      <a:schemeClr val="bg2"/>
                    </a:outerShdw>
                  </a:effectLst>
                  <a:extLst/>
                </p:spPr>
                <p:txBody>
                  <a:bodyPr lIns="92075" tIns="46038" rIns="92075" bIns="46038" anchor="ctr"/>
                  <a:lstStyle/>
                  <a:p>
                    <a:pPr fontAlgn="auto">
                      <a:spcBef>
                        <a:spcPts val="0"/>
                      </a:spcBef>
                      <a:spcAft>
                        <a:spcPts val="0"/>
                      </a:spcAft>
                      <a:defRPr/>
                    </a:pPr>
                    <a:endParaRPr lang="fr-FR">
                      <a:latin typeface="+mn-lt"/>
                      <a:cs typeface="Arial" pitchFamily="34" charset="0"/>
                    </a:endParaRPr>
                  </a:p>
                </p:txBody>
              </p:sp>
              <p:sp>
                <p:nvSpPr>
                  <p:cNvPr id="77871" name="Freeform 47"/>
                  <p:cNvSpPr>
                    <a:spLocks/>
                  </p:cNvSpPr>
                  <p:nvPr/>
                </p:nvSpPr>
                <p:spPr bwMode="auto">
                  <a:xfrm>
                    <a:off x="1464" y="2520"/>
                    <a:ext cx="864" cy="1280"/>
                  </a:xfrm>
                  <a:custGeom>
                    <a:avLst/>
                    <a:gdLst>
                      <a:gd name="T0" fmla="*/ 864 w 864"/>
                      <a:gd name="T1" fmla="*/ 0 h 1280"/>
                      <a:gd name="T2" fmla="*/ 640 w 864"/>
                      <a:gd name="T3" fmla="*/ 376 h 1280"/>
                      <a:gd name="T4" fmla="*/ 624 w 864"/>
                      <a:gd name="T5" fmla="*/ 400 h 1280"/>
                      <a:gd name="T6" fmla="*/ 600 w 864"/>
                      <a:gd name="T7" fmla="*/ 416 h 1280"/>
                      <a:gd name="T8" fmla="*/ 584 w 864"/>
                      <a:gd name="T9" fmla="*/ 456 h 1280"/>
                      <a:gd name="T10" fmla="*/ 520 w 864"/>
                      <a:gd name="T11" fmla="*/ 520 h 1280"/>
                      <a:gd name="T12" fmla="*/ 400 w 864"/>
                      <a:gd name="T13" fmla="*/ 816 h 1280"/>
                      <a:gd name="T14" fmla="*/ 320 w 864"/>
                      <a:gd name="T15" fmla="*/ 936 h 1280"/>
                      <a:gd name="T16" fmla="*/ 304 w 864"/>
                      <a:gd name="T17" fmla="*/ 960 h 1280"/>
                      <a:gd name="T18" fmla="*/ 280 w 864"/>
                      <a:gd name="T19" fmla="*/ 976 h 1280"/>
                      <a:gd name="T20" fmla="*/ 264 w 864"/>
                      <a:gd name="T21" fmla="*/ 1016 h 1280"/>
                      <a:gd name="T22" fmla="*/ 200 w 864"/>
                      <a:gd name="T23" fmla="*/ 1056 h 1280"/>
                      <a:gd name="T24" fmla="*/ 160 w 864"/>
                      <a:gd name="T25" fmla="*/ 1120 h 1280"/>
                      <a:gd name="T26" fmla="*/ 144 w 864"/>
                      <a:gd name="T27" fmla="*/ 1160 h 1280"/>
                      <a:gd name="T28" fmla="*/ 104 w 864"/>
                      <a:gd name="T29" fmla="*/ 1176 h 1280"/>
                      <a:gd name="T30" fmla="*/ 80 w 864"/>
                      <a:gd name="T31" fmla="*/ 1200 h 1280"/>
                      <a:gd name="T32" fmla="*/ 40 w 864"/>
                      <a:gd name="T33" fmla="*/ 1216 h 1280"/>
                      <a:gd name="T34" fmla="*/ 24 w 864"/>
                      <a:gd name="T35" fmla="*/ 1256 h 1280"/>
                      <a:gd name="T36" fmla="*/ 0 w 864"/>
                      <a:gd name="T37" fmla="*/ 128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1280">
                        <a:moveTo>
                          <a:pt x="864" y="0"/>
                        </a:moveTo>
                        <a:cubicBezTo>
                          <a:pt x="837" y="152"/>
                          <a:pt x="797" y="313"/>
                          <a:pt x="640" y="376"/>
                        </a:cubicBezTo>
                        <a:cubicBezTo>
                          <a:pt x="635" y="384"/>
                          <a:pt x="631" y="393"/>
                          <a:pt x="624" y="400"/>
                        </a:cubicBezTo>
                        <a:cubicBezTo>
                          <a:pt x="617" y="407"/>
                          <a:pt x="606" y="408"/>
                          <a:pt x="600" y="416"/>
                        </a:cubicBezTo>
                        <a:cubicBezTo>
                          <a:pt x="592" y="428"/>
                          <a:pt x="593" y="445"/>
                          <a:pt x="584" y="456"/>
                        </a:cubicBezTo>
                        <a:cubicBezTo>
                          <a:pt x="566" y="480"/>
                          <a:pt x="520" y="520"/>
                          <a:pt x="520" y="520"/>
                        </a:cubicBezTo>
                        <a:cubicBezTo>
                          <a:pt x="489" y="599"/>
                          <a:pt x="479" y="763"/>
                          <a:pt x="400" y="816"/>
                        </a:cubicBezTo>
                        <a:cubicBezTo>
                          <a:pt x="373" y="856"/>
                          <a:pt x="359" y="910"/>
                          <a:pt x="320" y="936"/>
                        </a:cubicBezTo>
                        <a:cubicBezTo>
                          <a:pt x="315" y="944"/>
                          <a:pt x="311" y="953"/>
                          <a:pt x="304" y="960"/>
                        </a:cubicBezTo>
                        <a:cubicBezTo>
                          <a:pt x="297" y="967"/>
                          <a:pt x="286" y="968"/>
                          <a:pt x="280" y="976"/>
                        </a:cubicBezTo>
                        <a:cubicBezTo>
                          <a:pt x="272" y="988"/>
                          <a:pt x="272" y="1004"/>
                          <a:pt x="264" y="1016"/>
                        </a:cubicBezTo>
                        <a:cubicBezTo>
                          <a:pt x="247" y="1043"/>
                          <a:pt x="229" y="1044"/>
                          <a:pt x="200" y="1056"/>
                        </a:cubicBezTo>
                        <a:cubicBezTo>
                          <a:pt x="187" y="1075"/>
                          <a:pt x="170" y="1101"/>
                          <a:pt x="160" y="1120"/>
                        </a:cubicBezTo>
                        <a:cubicBezTo>
                          <a:pt x="154" y="1133"/>
                          <a:pt x="154" y="1150"/>
                          <a:pt x="144" y="1160"/>
                        </a:cubicBezTo>
                        <a:cubicBezTo>
                          <a:pt x="134" y="1170"/>
                          <a:pt x="117" y="1171"/>
                          <a:pt x="104" y="1176"/>
                        </a:cubicBezTo>
                        <a:cubicBezTo>
                          <a:pt x="96" y="1184"/>
                          <a:pt x="90" y="1194"/>
                          <a:pt x="80" y="1200"/>
                        </a:cubicBezTo>
                        <a:cubicBezTo>
                          <a:pt x="68" y="1208"/>
                          <a:pt x="50" y="1206"/>
                          <a:pt x="40" y="1216"/>
                        </a:cubicBezTo>
                        <a:cubicBezTo>
                          <a:pt x="30" y="1226"/>
                          <a:pt x="32" y="1244"/>
                          <a:pt x="24" y="1256"/>
                        </a:cubicBezTo>
                        <a:cubicBezTo>
                          <a:pt x="18" y="1266"/>
                          <a:pt x="0" y="1280"/>
                          <a:pt x="0" y="1280"/>
                        </a:cubicBezTo>
                      </a:path>
                    </a:pathLst>
                  </a:custGeom>
                  <a:noFill/>
                  <a:ln w="38100" cap="flat" cmpd="sng">
                    <a:solidFill>
                      <a:srgbClr val="CCFFFF"/>
                    </a:solidFill>
                    <a:prstDash val="dash"/>
                    <a:round/>
                    <a:headEnd/>
                    <a:tailEnd/>
                  </a:ln>
                  <a:effectLst>
                    <a:outerShdw dist="35921" dir="2700000" algn="ctr" rotWithShape="0">
                      <a:schemeClr val="bg2"/>
                    </a:outerShdw>
                  </a:effectLst>
                  <a:extLst/>
                </p:spPr>
                <p:txBody>
                  <a:bodyPr lIns="92075" tIns="46038" rIns="92075" bIns="46038" anchor="ctr"/>
                  <a:lstStyle/>
                  <a:p>
                    <a:pPr fontAlgn="auto">
                      <a:spcBef>
                        <a:spcPts val="0"/>
                      </a:spcBef>
                      <a:spcAft>
                        <a:spcPts val="0"/>
                      </a:spcAft>
                      <a:defRPr/>
                    </a:pPr>
                    <a:endParaRPr lang="fr-FR">
                      <a:latin typeface="+mn-lt"/>
                      <a:cs typeface="Arial" pitchFamily="34" charset="0"/>
                    </a:endParaRPr>
                  </a:p>
                </p:txBody>
              </p:sp>
            </p:grpSp>
            <p:sp>
              <p:nvSpPr>
                <p:cNvPr id="77872" name="Freeform 48"/>
                <p:cNvSpPr>
                  <a:spLocks/>
                </p:cNvSpPr>
                <p:nvPr/>
              </p:nvSpPr>
              <p:spPr bwMode="auto">
                <a:xfrm>
                  <a:off x="3120" y="2256"/>
                  <a:ext cx="1149" cy="1520"/>
                </a:xfrm>
                <a:custGeom>
                  <a:avLst/>
                  <a:gdLst>
                    <a:gd name="T0" fmla="*/ 0 w 1149"/>
                    <a:gd name="T1" fmla="*/ 0 h 1520"/>
                    <a:gd name="T2" fmla="*/ 104 w 1149"/>
                    <a:gd name="T3" fmla="*/ 224 h 1520"/>
                    <a:gd name="T4" fmla="*/ 184 w 1149"/>
                    <a:gd name="T5" fmla="*/ 320 h 1520"/>
                    <a:gd name="T6" fmla="*/ 264 w 1149"/>
                    <a:gd name="T7" fmla="*/ 400 h 1520"/>
                    <a:gd name="T8" fmla="*/ 280 w 1149"/>
                    <a:gd name="T9" fmla="*/ 440 h 1520"/>
                    <a:gd name="T10" fmla="*/ 320 w 1149"/>
                    <a:gd name="T11" fmla="*/ 504 h 1520"/>
                    <a:gd name="T12" fmla="*/ 384 w 1149"/>
                    <a:gd name="T13" fmla="*/ 600 h 1520"/>
                    <a:gd name="T14" fmla="*/ 400 w 1149"/>
                    <a:gd name="T15" fmla="*/ 624 h 1520"/>
                    <a:gd name="T16" fmla="*/ 424 w 1149"/>
                    <a:gd name="T17" fmla="*/ 640 h 1520"/>
                    <a:gd name="T18" fmla="*/ 440 w 1149"/>
                    <a:gd name="T19" fmla="*/ 680 h 1520"/>
                    <a:gd name="T20" fmla="*/ 560 w 1149"/>
                    <a:gd name="T21" fmla="*/ 800 h 1520"/>
                    <a:gd name="T22" fmla="*/ 624 w 1149"/>
                    <a:gd name="T23" fmla="*/ 880 h 1520"/>
                    <a:gd name="T24" fmla="*/ 704 w 1149"/>
                    <a:gd name="T25" fmla="*/ 1160 h 1520"/>
                    <a:gd name="T26" fmla="*/ 744 w 1149"/>
                    <a:gd name="T27" fmla="*/ 1224 h 1520"/>
                    <a:gd name="T28" fmla="*/ 760 w 1149"/>
                    <a:gd name="T29" fmla="*/ 1264 h 1520"/>
                    <a:gd name="T30" fmla="*/ 864 w 1149"/>
                    <a:gd name="T31" fmla="*/ 1320 h 1520"/>
                    <a:gd name="T32" fmla="*/ 944 w 1149"/>
                    <a:gd name="T33" fmla="*/ 1400 h 1520"/>
                    <a:gd name="T34" fmla="*/ 1104 w 1149"/>
                    <a:gd name="T35" fmla="*/ 1464 h 1520"/>
                    <a:gd name="T36" fmla="*/ 1144 w 1149"/>
                    <a:gd name="T37" fmla="*/ 1520 h 1520"/>
                    <a:gd name="T38" fmla="*/ 1144 w 1149"/>
                    <a:gd name="T39" fmla="*/ 1504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9" h="1520">
                      <a:moveTo>
                        <a:pt x="0" y="0"/>
                      </a:moveTo>
                      <a:cubicBezTo>
                        <a:pt x="28" y="75"/>
                        <a:pt x="46" y="166"/>
                        <a:pt x="104" y="224"/>
                      </a:cubicBezTo>
                      <a:cubicBezTo>
                        <a:pt x="120" y="265"/>
                        <a:pt x="147" y="296"/>
                        <a:pt x="184" y="320"/>
                      </a:cubicBezTo>
                      <a:cubicBezTo>
                        <a:pt x="201" y="346"/>
                        <a:pt x="238" y="383"/>
                        <a:pt x="264" y="400"/>
                      </a:cubicBezTo>
                      <a:cubicBezTo>
                        <a:pt x="269" y="413"/>
                        <a:pt x="273" y="427"/>
                        <a:pt x="280" y="440"/>
                      </a:cubicBezTo>
                      <a:cubicBezTo>
                        <a:pt x="292" y="462"/>
                        <a:pt x="310" y="481"/>
                        <a:pt x="320" y="504"/>
                      </a:cubicBezTo>
                      <a:cubicBezTo>
                        <a:pt x="340" y="550"/>
                        <a:pt x="344" y="574"/>
                        <a:pt x="384" y="600"/>
                      </a:cubicBezTo>
                      <a:cubicBezTo>
                        <a:pt x="389" y="608"/>
                        <a:pt x="393" y="617"/>
                        <a:pt x="400" y="624"/>
                      </a:cubicBezTo>
                      <a:cubicBezTo>
                        <a:pt x="407" y="631"/>
                        <a:pt x="418" y="632"/>
                        <a:pt x="424" y="640"/>
                      </a:cubicBezTo>
                      <a:cubicBezTo>
                        <a:pt x="432" y="652"/>
                        <a:pt x="434" y="667"/>
                        <a:pt x="440" y="680"/>
                      </a:cubicBezTo>
                      <a:cubicBezTo>
                        <a:pt x="466" y="732"/>
                        <a:pt x="508" y="779"/>
                        <a:pt x="560" y="800"/>
                      </a:cubicBezTo>
                      <a:cubicBezTo>
                        <a:pt x="588" y="828"/>
                        <a:pt x="591" y="858"/>
                        <a:pt x="624" y="880"/>
                      </a:cubicBezTo>
                      <a:cubicBezTo>
                        <a:pt x="680" y="964"/>
                        <a:pt x="659" y="1093"/>
                        <a:pt x="704" y="1160"/>
                      </a:cubicBezTo>
                      <a:cubicBezTo>
                        <a:pt x="717" y="1179"/>
                        <a:pt x="734" y="1205"/>
                        <a:pt x="744" y="1224"/>
                      </a:cubicBezTo>
                      <a:cubicBezTo>
                        <a:pt x="750" y="1237"/>
                        <a:pt x="750" y="1254"/>
                        <a:pt x="760" y="1264"/>
                      </a:cubicBezTo>
                      <a:cubicBezTo>
                        <a:pt x="789" y="1293"/>
                        <a:pt x="828" y="1306"/>
                        <a:pt x="864" y="1320"/>
                      </a:cubicBezTo>
                      <a:cubicBezTo>
                        <a:pt x="881" y="1346"/>
                        <a:pt x="918" y="1383"/>
                        <a:pt x="944" y="1400"/>
                      </a:cubicBezTo>
                      <a:cubicBezTo>
                        <a:pt x="978" y="1452"/>
                        <a:pt x="1047" y="1451"/>
                        <a:pt x="1104" y="1464"/>
                      </a:cubicBezTo>
                      <a:cubicBezTo>
                        <a:pt x="1109" y="1477"/>
                        <a:pt x="1118" y="1520"/>
                        <a:pt x="1144" y="1520"/>
                      </a:cubicBezTo>
                      <a:cubicBezTo>
                        <a:pt x="1149" y="1520"/>
                        <a:pt x="1144" y="1509"/>
                        <a:pt x="1144" y="1504"/>
                      </a:cubicBezTo>
                    </a:path>
                  </a:pathLst>
                </a:custGeom>
                <a:noFill/>
                <a:ln w="38100" cap="flat" cmpd="sng">
                  <a:solidFill>
                    <a:srgbClr val="CCFFFF"/>
                  </a:solidFill>
                  <a:prstDash val="dash"/>
                  <a:round/>
                  <a:headEnd/>
                  <a:tailEnd/>
                </a:ln>
                <a:effectLst>
                  <a:outerShdw dist="35921" dir="2700000" algn="ctr" rotWithShape="0">
                    <a:schemeClr val="bg2"/>
                  </a:outerShdw>
                </a:effectLst>
                <a:extLst/>
              </p:spPr>
              <p:txBody>
                <a:bodyPr lIns="92075" tIns="46038" rIns="92075" bIns="46038" anchor="ctr"/>
                <a:lstStyle/>
                <a:p>
                  <a:pPr fontAlgn="auto">
                    <a:spcBef>
                      <a:spcPts val="0"/>
                    </a:spcBef>
                    <a:spcAft>
                      <a:spcPts val="0"/>
                    </a:spcAft>
                    <a:defRPr/>
                  </a:pPr>
                  <a:endParaRPr lang="fr-FR">
                    <a:latin typeface="+mn-lt"/>
                    <a:cs typeface="Arial" pitchFamily="34" charset="0"/>
                  </a:endParaRPr>
                </a:p>
              </p:txBody>
            </p:sp>
          </p:grpSp>
          <p:sp>
            <p:nvSpPr>
              <p:cNvPr id="77873" name="Freeform 49"/>
              <p:cNvSpPr>
                <a:spLocks/>
              </p:cNvSpPr>
              <p:nvPr/>
            </p:nvSpPr>
            <p:spPr bwMode="auto">
              <a:xfrm>
                <a:off x="2000" y="2928"/>
                <a:ext cx="1560" cy="481"/>
              </a:xfrm>
              <a:custGeom>
                <a:avLst/>
                <a:gdLst>
                  <a:gd name="T0" fmla="*/ 0 w 1560"/>
                  <a:gd name="T1" fmla="*/ 176 h 481"/>
                  <a:gd name="T2" fmla="*/ 280 w 1560"/>
                  <a:gd name="T3" fmla="*/ 280 h 481"/>
                  <a:gd name="T4" fmla="*/ 480 w 1560"/>
                  <a:gd name="T5" fmla="*/ 336 h 481"/>
                  <a:gd name="T6" fmla="*/ 880 w 1560"/>
                  <a:gd name="T7" fmla="*/ 416 h 481"/>
                  <a:gd name="T8" fmla="*/ 1240 w 1560"/>
                  <a:gd name="T9" fmla="*/ 440 h 481"/>
                  <a:gd name="T10" fmla="*/ 1400 w 1560"/>
                  <a:gd name="T11" fmla="*/ 320 h 481"/>
                  <a:gd name="T12" fmla="*/ 1480 w 1560"/>
                  <a:gd name="T13" fmla="*/ 200 h 481"/>
                  <a:gd name="T14" fmla="*/ 1496 w 1560"/>
                  <a:gd name="T15" fmla="*/ 160 h 481"/>
                  <a:gd name="T16" fmla="*/ 1520 w 1560"/>
                  <a:gd name="T17" fmla="*/ 136 h 481"/>
                  <a:gd name="T18" fmla="*/ 1536 w 1560"/>
                  <a:gd name="T19" fmla="*/ 16 h 481"/>
                  <a:gd name="T20" fmla="*/ 1560 w 1560"/>
                  <a:gd name="T2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0" h="481">
                    <a:moveTo>
                      <a:pt x="0" y="176"/>
                    </a:moveTo>
                    <a:cubicBezTo>
                      <a:pt x="68" y="277"/>
                      <a:pt x="154" y="264"/>
                      <a:pt x="280" y="280"/>
                    </a:cubicBezTo>
                    <a:cubicBezTo>
                      <a:pt x="408" y="333"/>
                      <a:pt x="342" y="315"/>
                      <a:pt x="480" y="336"/>
                    </a:cubicBezTo>
                    <a:cubicBezTo>
                      <a:pt x="593" y="404"/>
                      <a:pt x="751" y="399"/>
                      <a:pt x="880" y="416"/>
                    </a:cubicBezTo>
                    <a:cubicBezTo>
                      <a:pt x="989" y="481"/>
                      <a:pt x="1121" y="450"/>
                      <a:pt x="1240" y="440"/>
                    </a:cubicBezTo>
                    <a:cubicBezTo>
                      <a:pt x="1278" y="383"/>
                      <a:pt x="1336" y="346"/>
                      <a:pt x="1400" y="320"/>
                    </a:cubicBezTo>
                    <a:cubicBezTo>
                      <a:pt x="1427" y="280"/>
                      <a:pt x="1441" y="226"/>
                      <a:pt x="1480" y="200"/>
                    </a:cubicBezTo>
                    <a:cubicBezTo>
                      <a:pt x="1485" y="187"/>
                      <a:pt x="1488" y="172"/>
                      <a:pt x="1496" y="160"/>
                    </a:cubicBezTo>
                    <a:cubicBezTo>
                      <a:pt x="1502" y="150"/>
                      <a:pt x="1517" y="147"/>
                      <a:pt x="1520" y="136"/>
                    </a:cubicBezTo>
                    <a:cubicBezTo>
                      <a:pt x="1531" y="97"/>
                      <a:pt x="1525" y="55"/>
                      <a:pt x="1536" y="16"/>
                    </a:cubicBezTo>
                    <a:cubicBezTo>
                      <a:pt x="1539" y="7"/>
                      <a:pt x="1560" y="0"/>
                      <a:pt x="1560" y="0"/>
                    </a:cubicBezTo>
                  </a:path>
                </a:pathLst>
              </a:custGeom>
              <a:noFill/>
              <a:ln w="38100" cap="flat" cmpd="sng">
                <a:solidFill>
                  <a:srgbClr val="CCFFFF"/>
                </a:solidFill>
                <a:prstDash val="dash"/>
                <a:round/>
                <a:headEnd/>
                <a:tailEnd/>
              </a:ln>
              <a:effectLst>
                <a:outerShdw dist="35921" dir="2700000" algn="ctr" rotWithShape="0">
                  <a:schemeClr val="bg2"/>
                </a:outerShdw>
              </a:effectLst>
              <a:extLst/>
            </p:spPr>
            <p:txBody>
              <a:bodyPr lIns="92075" tIns="46038" rIns="92075" bIns="46038" anchor="ctr"/>
              <a:lstStyle/>
              <a:p>
                <a:pPr fontAlgn="auto">
                  <a:spcBef>
                    <a:spcPts val="0"/>
                  </a:spcBef>
                  <a:spcAft>
                    <a:spcPts val="0"/>
                  </a:spcAft>
                  <a:defRPr/>
                </a:pPr>
                <a:endParaRPr lang="fr-FR">
                  <a:latin typeface="+mn-lt"/>
                  <a:cs typeface="Arial" pitchFamily="34" charset="0"/>
                </a:endParaRPr>
              </a:p>
            </p:txBody>
          </p:sp>
        </p:grpSp>
        <p:grpSp>
          <p:nvGrpSpPr>
            <p:cNvPr id="11" name="Group 50"/>
            <p:cNvGrpSpPr>
              <a:grpSpLocks/>
            </p:cNvGrpSpPr>
            <p:nvPr/>
          </p:nvGrpSpPr>
          <p:grpSpPr bwMode="auto">
            <a:xfrm>
              <a:off x="322" y="1523"/>
              <a:ext cx="2326" cy="1169"/>
              <a:chOff x="322" y="1523"/>
              <a:chExt cx="2326" cy="1169"/>
            </a:xfrm>
          </p:grpSpPr>
          <p:sp>
            <p:nvSpPr>
              <p:cNvPr id="61461" name="AutoShape 51"/>
              <p:cNvSpPr>
                <a:spLocks/>
              </p:cNvSpPr>
              <p:nvPr/>
            </p:nvSpPr>
            <p:spPr bwMode="auto">
              <a:xfrm>
                <a:off x="322" y="1523"/>
                <a:ext cx="1216" cy="653"/>
              </a:xfrm>
              <a:prstGeom prst="borderCallout2">
                <a:avLst>
                  <a:gd name="adj1" fmla="val 11028"/>
                  <a:gd name="adj2" fmla="val 103949"/>
                  <a:gd name="adj3" fmla="val 11028"/>
                  <a:gd name="adj4" fmla="val 188074"/>
                  <a:gd name="adj5" fmla="val 24500"/>
                  <a:gd name="adj6" fmla="val 292023"/>
                </a:avLst>
              </a:prstGeom>
              <a:solidFill>
                <a:srgbClr val="F3FFFF"/>
              </a:solidFill>
              <a:ln w="57150">
                <a:solidFill>
                  <a:srgbClr val="CCFFFF"/>
                </a:solidFill>
                <a:miter lim="800000"/>
                <a:headEnd/>
                <a:tailEnd type="triangle" w="med" len="med"/>
              </a:ln>
            </p:spPr>
            <p:txBody>
              <a:bodyPr anchor="ctr"/>
              <a:lstStyle/>
              <a:p>
                <a:pPr algn="ctr"/>
                <a:r>
                  <a:rPr lang="fr-FR" sz="2000">
                    <a:latin typeface="Calibri" pitchFamily="34" charset="0"/>
                  </a:rPr>
                  <a:t>Socio-Economic</a:t>
                </a:r>
              </a:p>
              <a:p>
                <a:pPr algn="ctr"/>
                <a:r>
                  <a:rPr lang="fr-FR" sz="2000">
                    <a:latin typeface="Calibri" pitchFamily="34" charset="0"/>
                  </a:rPr>
                  <a:t>Statistics</a:t>
                </a:r>
                <a:endParaRPr lang="en-GB" sz="2000">
                  <a:latin typeface="Calibri" pitchFamily="34" charset="0"/>
                </a:endParaRPr>
              </a:p>
            </p:txBody>
          </p:sp>
          <p:grpSp>
            <p:nvGrpSpPr>
              <p:cNvPr id="12" name="Group 52"/>
              <p:cNvGrpSpPr>
                <a:grpSpLocks/>
              </p:cNvGrpSpPr>
              <p:nvPr/>
            </p:nvGrpSpPr>
            <p:grpSpPr bwMode="auto">
              <a:xfrm>
                <a:off x="1538" y="1850"/>
                <a:ext cx="1110" cy="842"/>
                <a:chOff x="1538" y="1850"/>
                <a:chExt cx="1110" cy="842"/>
              </a:xfrm>
            </p:grpSpPr>
            <p:sp>
              <p:nvSpPr>
                <p:cNvPr id="77877" name="Rectangle 53"/>
                <p:cNvSpPr>
                  <a:spLocks noChangeArrowheads="1"/>
                </p:cNvSpPr>
                <p:nvPr/>
              </p:nvSpPr>
              <p:spPr bwMode="auto">
                <a:xfrm>
                  <a:off x="2601" y="2538"/>
                  <a:ext cx="42" cy="154"/>
                </a:xfrm>
                <a:prstGeom prst="rect">
                  <a:avLst/>
                </a:prstGeom>
                <a:noFill/>
                <a:ln>
                  <a:noFill/>
                </a:ln>
                <a:effectLst>
                  <a:outerShdw dist="35921" dir="2700000" algn="ctr" rotWithShape="0">
                    <a:schemeClr val="bg2"/>
                  </a:outerShdw>
                </a:effectLst>
                <a:extLst/>
              </p:spPr>
              <p:txBody>
                <a:bodyPr wrap="none" lIns="92075" tIns="46038" rIns="92075" bIns="46038" anchor="ctr"/>
                <a:lstStyle/>
                <a:p>
                  <a:pPr fontAlgn="auto">
                    <a:spcBef>
                      <a:spcPts val="0"/>
                    </a:spcBef>
                    <a:spcAft>
                      <a:spcPts val="0"/>
                    </a:spcAft>
                    <a:defRPr/>
                  </a:pPr>
                  <a:endParaRPr lang="fr-FR">
                    <a:latin typeface="+mn-lt"/>
                    <a:cs typeface="Arial" pitchFamily="34" charset="0"/>
                  </a:endParaRPr>
                </a:p>
              </p:txBody>
            </p:sp>
            <p:cxnSp>
              <p:nvCxnSpPr>
                <p:cNvPr id="61464" name="AutoShape 54"/>
                <p:cNvCxnSpPr>
                  <a:cxnSpLocks noChangeShapeType="1"/>
                  <a:stCxn id="61461" idx="0"/>
                  <a:endCxn id="77877" idx="1"/>
                </p:cNvCxnSpPr>
                <p:nvPr/>
              </p:nvCxnSpPr>
              <p:spPr bwMode="auto">
                <a:xfrm>
                  <a:off x="1538" y="1850"/>
                  <a:ext cx="1068" cy="766"/>
                </a:xfrm>
                <a:prstGeom prst="straightConnector1">
                  <a:avLst/>
                </a:prstGeom>
                <a:noFill/>
                <a:ln w="57150">
                  <a:solidFill>
                    <a:srgbClr val="CCFFFF"/>
                  </a:solidFill>
                  <a:round/>
                  <a:headEnd/>
                  <a:tailEnd type="triangle" w="med" len="med"/>
                </a:ln>
                <a:effectLst>
                  <a:outerShdw dist="35921" dir="2700000" algn="ctr" rotWithShape="0">
                    <a:schemeClr val="bg2"/>
                  </a:outerShdw>
                </a:effectLst>
              </p:spPr>
            </p:cxnSp>
          </p:grpSp>
        </p:grpSp>
      </p:grpSp>
      <p:grpSp>
        <p:nvGrpSpPr>
          <p:cNvPr id="13" name="Group 65"/>
          <p:cNvGrpSpPr>
            <a:grpSpLocks/>
          </p:cNvGrpSpPr>
          <p:nvPr/>
        </p:nvGrpSpPr>
        <p:grpSpPr bwMode="auto">
          <a:xfrm>
            <a:off x="300038" y="4365625"/>
            <a:ext cx="7750175" cy="1501775"/>
            <a:chOff x="174" y="2750"/>
            <a:chExt cx="4507" cy="946"/>
          </a:xfrm>
        </p:grpSpPr>
        <p:grpSp>
          <p:nvGrpSpPr>
            <p:cNvPr id="14" name="Group 64"/>
            <p:cNvGrpSpPr>
              <a:grpSpLocks/>
            </p:cNvGrpSpPr>
            <p:nvPr/>
          </p:nvGrpSpPr>
          <p:grpSpPr bwMode="auto">
            <a:xfrm>
              <a:off x="174" y="2750"/>
              <a:ext cx="4507" cy="946"/>
              <a:chOff x="174" y="2750"/>
              <a:chExt cx="4507" cy="946"/>
            </a:xfrm>
          </p:grpSpPr>
          <p:grpSp>
            <p:nvGrpSpPr>
              <p:cNvPr id="15" name="Group 56"/>
              <p:cNvGrpSpPr>
                <a:grpSpLocks/>
              </p:cNvGrpSpPr>
              <p:nvPr/>
            </p:nvGrpSpPr>
            <p:grpSpPr bwMode="auto">
              <a:xfrm>
                <a:off x="174" y="2750"/>
                <a:ext cx="4507" cy="946"/>
                <a:chOff x="174" y="2750"/>
                <a:chExt cx="4507" cy="946"/>
              </a:xfrm>
            </p:grpSpPr>
            <p:grpSp>
              <p:nvGrpSpPr>
                <p:cNvPr id="16" name="Group 57"/>
                <p:cNvGrpSpPr>
                  <a:grpSpLocks/>
                </p:cNvGrpSpPr>
                <p:nvPr/>
              </p:nvGrpSpPr>
              <p:grpSpPr bwMode="auto">
                <a:xfrm>
                  <a:off x="1374" y="2750"/>
                  <a:ext cx="3307" cy="706"/>
                  <a:chOff x="1440" y="2592"/>
                  <a:chExt cx="3306" cy="706"/>
                </a:xfrm>
              </p:grpSpPr>
              <p:sp>
                <p:nvSpPr>
                  <p:cNvPr id="61457" name="Freeform 58"/>
                  <p:cNvSpPr>
                    <a:spLocks/>
                  </p:cNvSpPr>
                  <p:nvPr/>
                </p:nvSpPr>
                <p:spPr bwMode="auto">
                  <a:xfrm>
                    <a:off x="4084" y="2704"/>
                    <a:ext cx="662" cy="594"/>
                  </a:xfrm>
                  <a:custGeom>
                    <a:avLst/>
                    <a:gdLst>
                      <a:gd name="T0" fmla="*/ 39641241 w 375"/>
                      <a:gd name="T1" fmla="*/ 1 h 837"/>
                      <a:gd name="T2" fmla="*/ 2417760 w 375"/>
                      <a:gd name="T3" fmla="*/ 1 h 837"/>
                      <a:gd name="T4" fmla="*/ 24280057 w 375"/>
                      <a:gd name="T5" fmla="*/ 1 h 837"/>
                      <a:gd name="T6" fmla="*/ 39641241 w 375"/>
                      <a:gd name="T7" fmla="*/ 1 h 837"/>
                      <a:gd name="T8" fmla="*/ 166414882 w 375"/>
                      <a:gd name="T9" fmla="*/ 1 h 837"/>
                      <a:gd name="T10" fmla="*/ 218085809 w 375"/>
                      <a:gd name="T11" fmla="*/ 1 h 837"/>
                      <a:gd name="T12" fmla="*/ 314852032 w 375"/>
                      <a:gd name="T13" fmla="*/ 1 h 837"/>
                      <a:gd name="T14" fmla="*/ 218085809 w 375"/>
                      <a:gd name="T15" fmla="*/ 1 h 837"/>
                      <a:gd name="T16" fmla="*/ 166414882 w 375"/>
                      <a:gd name="T17" fmla="*/ 1 h 837"/>
                      <a:gd name="T18" fmla="*/ 113004577 w 375"/>
                      <a:gd name="T19" fmla="*/ 1 h 837"/>
                      <a:gd name="T20" fmla="*/ 91253296 w 375"/>
                      <a:gd name="T21" fmla="*/ 1 h 837"/>
                      <a:gd name="T22" fmla="*/ 39641241 w 375"/>
                      <a:gd name="T23" fmla="*/ 1 h 8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5"/>
                      <a:gd name="T37" fmla="*/ 0 h 837"/>
                      <a:gd name="T38" fmla="*/ 375 w 375"/>
                      <a:gd name="T39" fmla="*/ 837 h 8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5" h="837">
                        <a:moveTo>
                          <a:pt x="47" y="42"/>
                        </a:moveTo>
                        <a:cubicBezTo>
                          <a:pt x="34" y="134"/>
                          <a:pt x="29" y="228"/>
                          <a:pt x="3" y="317"/>
                        </a:cubicBezTo>
                        <a:cubicBezTo>
                          <a:pt x="8" y="430"/>
                          <a:pt x="0" y="477"/>
                          <a:pt x="29" y="565"/>
                        </a:cubicBezTo>
                        <a:cubicBezTo>
                          <a:pt x="33" y="595"/>
                          <a:pt x="26" y="632"/>
                          <a:pt x="47" y="653"/>
                        </a:cubicBezTo>
                        <a:cubicBezTo>
                          <a:pt x="90" y="696"/>
                          <a:pt x="143" y="699"/>
                          <a:pt x="198" y="715"/>
                        </a:cubicBezTo>
                        <a:cubicBezTo>
                          <a:pt x="209" y="752"/>
                          <a:pt x="228" y="766"/>
                          <a:pt x="260" y="786"/>
                        </a:cubicBezTo>
                        <a:cubicBezTo>
                          <a:pt x="292" y="837"/>
                          <a:pt x="313" y="821"/>
                          <a:pt x="375" y="813"/>
                        </a:cubicBezTo>
                        <a:cubicBezTo>
                          <a:pt x="368" y="726"/>
                          <a:pt x="364" y="548"/>
                          <a:pt x="260" y="512"/>
                        </a:cubicBezTo>
                        <a:cubicBezTo>
                          <a:pt x="244" y="463"/>
                          <a:pt x="221" y="416"/>
                          <a:pt x="198" y="370"/>
                        </a:cubicBezTo>
                        <a:cubicBezTo>
                          <a:pt x="171" y="315"/>
                          <a:pt x="160" y="243"/>
                          <a:pt x="135" y="184"/>
                        </a:cubicBezTo>
                        <a:cubicBezTo>
                          <a:pt x="125" y="161"/>
                          <a:pt x="115" y="94"/>
                          <a:pt x="109" y="86"/>
                        </a:cubicBezTo>
                        <a:cubicBezTo>
                          <a:pt x="91" y="62"/>
                          <a:pt x="68" y="0"/>
                          <a:pt x="47" y="42"/>
                        </a:cubicBezTo>
                        <a:close/>
                      </a:path>
                    </a:pathLst>
                  </a:custGeom>
                  <a:solidFill>
                    <a:srgbClr val="CC99FF">
                      <a:alpha val="50195"/>
                    </a:srgbClr>
                  </a:solidFill>
                  <a:ln w="50800">
                    <a:solidFill>
                      <a:srgbClr val="800080"/>
                    </a:solidFill>
                    <a:round/>
                    <a:headEnd/>
                    <a:tailEnd/>
                  </a:ln>
                </p:spPr>
                <p:txBody>
                  <a:bodyPr/>
                  <a:lstStyle/>
                  <a:p>
                    <a:endParaRPr lang="fr-FR"/>
                  </a:p>
                </p:txBody>
              </p:sp>
              <p:sp>
                <p:nvSpPr>
                  <p:cNvPr id="61458" name="Freeform 59"/>
                  <p:cNvSpPr>
                    <a:spLocks/>
                  </p:cNvSpPr>
                  <p:nvPr/>
                </p:nvSpPr>
                <p:spPr bwMode="auto">
                  <a:xfrm>
                    <a:off x="1440" y="2592"/>
                    <a:ext cx="324" cy="390"/>
                  </a:xfrm>
                  <a:custGeom>
                    <a:avLst/>
                    <a:gdLst>
                      <a:gd name="T0" fmla="*/ 1 w 441"/>
                      <a:gd name="T1" fmla="*/ 0 h 550"/>
                      <a:gd name="T2" fmla="*/ 1 w 441"/>
                      <a:gd name="T3" fmla="*/ 1 h 550"/>
                      <a:gd name="T4" fmla="*/ 0 w 441"/>
                      <a:gd name="T5" fmla="*/ 1 h 550"/>
                      <a:gd name="T6" fmla="*/ 1 w 441"/>
                      <a:gd name="T7" fmla="*/ 1 h 550"/>
                      <a:gd name="T8" fmla="*/ 1 w 441"/>
                      <a:gd name="T9" fmla="*/ 1 h 550"/>
                      <a:gd name="T10" fmla="*/ 1 w 441"/>
                      <a:gd name="T11" fmla="*/ 1 h 550"/>
                      <a:gd name="T12" fmla="*/ 1 w 441"/>
                      <a:gd name="T13" fmla="*/ 1 h 550"/>
                      <a:gd name="T14" fmla="*/ 1 w 441"/>
                      <a:gd name="T15" fmla="*/ 1 h 550"/>
                      <a:gd name="T16" fmla="*/ 1 w 441"/>
                      <a:gd name="T17" fmla="*/ 1 h 550"/>
                      <a:gd name="T18" fmla="*/ 1 w 441"/>
                      <a:gd name="T19" fmla="*/ 1 h 550"/>
                      <a:gd name="T20" fmla="*/ 1 w 441"/>
                      <a:gd name="T21" fmla="*/ 1 h 550"/>
                      <a:gd name="T22" fmla="*/ 1 w 441"/>
                      <a:gd name="T23" fmla="*/ 1 h 550"/>
                      <a:gd name="T24" fmla="*/ 1 w 441"/>
                      <a:gd name="T25" fmla="*/ 1 h 550"/>
                      <a:gd name="T26" fmla="*/ 1 w 441"/>
                      <a:gd name="T27" fmla="*/ 1 h 550"/>
                      <a:gd name="T28" fmla="*/ 1 w 441"/>
                      <a:gd name="T29" fmla="*/ 1 h 550"/>
                      <a:gd name="T30" fmla="*/ 1 w 441"/>
                      <a:gd name="T31" fmla="*/ 0 h 5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550"/>
                      <a:gd name="T50" fmla="*/ 441 w 441"/>
                      <a:gd name="T51" fmla="*/ 550 h 5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550">
                        <a:moveTo>
                          <a:pt x="62" y="0"/>
                        </a:moveTo>
                        <a:cubicBezTo>
                          <a:pt x="52" y="21"/>
                          <a:pt x="35" y="40"/>
                          <a:pt x="27" y="62"/>
                        </a:cubicBezTo>
                        <a:cubicBezTo>
                          <a:pt x="15" y="94"/>
                          <a:pt x="11" y="128"/>
                          <a:pt x="0" y="160"/>
                        </a:cubicBezTo>
                        <a:cubicBezTo>
                          <a:pt x="11" y="248"/>
                          <a:pt x="35" y="324"/>
                          <a:pt x="80" y="399"/>
                        </a:cubicBezTo>
                        <a:cubicBezTo>
                          <a:pt x="85" y="408"/>
                          <a:pt x="122" y="470"/>
                          <a:pt x="142" y="479"/>
                        </a:cubicBezTo>
                        <a:cubicBezTo>
                          <a:pt x="158" y="486"/>
                          <a:pt x="177" y="485"/>
                          <a:pt x="195" y="488"/>
                        </a:cubicBezTo>
                        <a:cubicBezTo>
                          <a:pt x="278" y="471"/>
                          <a:pt x="285" y="478"/>
                          <a:pt x="319" y="550"/>
                        </a:cubicBezTo>
                        <a:cubicBezTo>
                          <a:pt x="358" y="531"/>
                          <a:pt x="386" y="509"/>
                          <a:pt x="417" y="479"/>
                        </a:cubicBezTo>
                        <a:cubicBezTo>
                          <a:pt x="441" y="408"/>
                          <a:pt x="441" y="403"/>
                          <a:pt x="399" y="337"/>
                        </a:cubicBezTo>
                        <a:cubicBezTo>
                          <a:pt x="363" y="281"/>
                          <a:pt x="379" y="264"/>
                          <a:pt x="310" y="231"/>
                        </a:cubicBezTo>
                        <a:cubicBezTo>
                          <a:pt x="307" y="222"/>
                          <a:pt x="309" y="211"/>
                          <a:pt x="302" y="204"/>
                        </a:cubicBezTo>
                        <a:cubicBezTo>
                          <a:pt x="287" y="189"/>
                          <a:pt x="248" y="169"/>
                          <a:pt x="248" y="169"/>
                        </a:cubicBezTo>
                        <a:cubicBezTo>
                          <a:pt x="242" y="157"/>
                          <a:pt x="239" y="143"/>
                          <a:pt x="231" y="133"/>
                        </a:cubicBezTo>
                        <a:cubicBezTo>
                          <a:pt x="224" y="125"/>
                          <a:pt x="210" y="124"/>
                          <a:pt x="204" y="115"/>
                        </a:cubicBezTo>
                        <a:cubicBezTo>
                          <a:pt x="161" y="51"/>
                          <a:pt x="239" y="103"/>
                          <a:pt x="160" y="62"/>
                        </a:cubicBezTo>
                        <a:cubicBezTo>
                          <a:pt x="143" y="12"/>
                          <a:pt x="113" y="0"/>
                          <a:pt x="62" y="0"/>
                        </a:cubicBezTo>
                        <a:close/>
                      </a:path>
                    </a:pathLst>
                  </a:custGeom>
                  <a:solidFill>
                    <a:srgbClr val="CC99FF">
                      <a:alpha val="50195"/>
                    </a:srgbClr>
                  </a:solidFill>
                  <a:ln w="50800" cap="flat" cmpd="sng">
                    <a:solidFill>
                      <a:srgbClr val="800080"/>
                    </a:solidFill>
                    <a:prstDash val="solid"/>
                    <a:round/>
                    <a:headEnd type="none" w="med" len="med"/>
                    <a:tailEnd type="none" w="med" len="med"/>
                  </a:ln>
                </p:spPr>
                <p:txBody>
                  <a:bodyPr/>
                  <a:lstStyle/>
                  <a:p>
                    <a:endParaRPr lang="fr-FR"/>
                  </a:p>
                </p:txBody>
              </p:sp>
            </p:grpSp>
            <p:sp>
              <p:nvSpPr>
                <p:cNvPr id="61456" name="AutoShape 60"/>
                <p:cNvSpPr>
                  <a:spLocks/>
                </p:cNvSpPr>
                <p:nvPr/>
              </p:nvSpPr>
              <p:spPr bwMode="auto">
                <a:xfrm>
                  <a:off x="174" y="3264"/>
                  <a:ext cx="1728" cy="432"/>
                </a:xfrm>
                <a:prstGeom prst="borderCallout2">
                  <a:avLst>
                    <a:gd name="adj1" fmla="val 16667"/>
                    <a:gd name="adj2" fmla="val 102778"/>
                    <a:gd name="adj3" fmla="val 16667"/>
                    <a:gd name="adj4" fmla="val 161056"/>
                    <a:gd name="adj5" fmla="val -21065"/>
                    <a:gd name="adj6" fmla="val 237037"/>
                  </a:avLst>
                </a:prstGeom>
                <a:solidFill>
                  <a:srgbClr val="CCCCFF"/>
                </a:solidFill>
                <a:ln w="50800">
                  <a:solidFill>
                    <a:srgbClr val="800080"/>
                  </a:solidFill>
                  <a:miter lim="800000"/>
                  <a:headEnd/>
                  <a:tailEnd type="triangle" w="med" len="med"/>
                </a:ln>
              </p:spPr>
              <p:txBody>
                <a:bodyPr anchor="ctr"/>
                <a:lstStyle/>
                <a:p>
                  <a:pPr algn="ctr"/>
                  <a:r>
                    <a:rPr lang="fr-FR" sz="2000">
                      <a:latin typeface="Calibri" pitchFamily="34" charset="0"/>
                    </a:rPr>
                    <a:t>Individual Sites Monitoring</a:t>
                  </a:r>
                  <a:endParaRPr lang="en-GB" sz="2000">
                    <a:latin typeface="Calibri" pitchFamily="34" charset="0"/>
                  </a:endParaRPr>
                </a:p>
              </p:txBody>
            </p:sp>
          </p:grpSp>
          <p:sp>
            <p:nvSpPr>
              <p:cNvPr id="61454" name="Line 61"/>
              <p:cNvSpPr>
                <a:spLocks noChangeShapeType="1"/>
              </p:cNvSpPr>
              <p:nvPr/>
            </p:nvSpPr>
            <p:spPr bwMode="auto">
              <a:xfrm rot="10800000" flipV="1">
                <a:off x="1248" y="2928"/>
                <a:ext cx="240" cy="288"/>
              </a:xfrm>
              <a:prstGeom prst="line">
                <a:avLst/>
              </a:prstGeom>
              <a:noFill/>
              <a:ln w="50800">
                <a:solidFill>
                  <a:srgbClr val="800080"/>
                </a:solidFill>
                <a:round/>
                <a:headEnd type="triangle" w="med" len="med"/>
                <a:tailEnd/>
              </a:ln>
            </p:spPr>
            <p:txBody>
              <a:bodyPr anchor="ctr"/>
              <a:lstStyle/>
              <a:p>
                <a:endParaRPr lang="fr-FR"/>
              </a:p>
            </p:txBody>
          </p:sp>
        </p:grpSp>
        <p:sp>
          <p:nvSpPr>
            <p:cNvPr id="61451" name="Oval 62"/>
            <p:cNvSpPr>
              <a:spLocks noChangeArrowheads="1"/>
            </p:cNvSpPr>
            <p:nvPr/>
          </p:nvSpPr>
          <p:spPr bwMode="auto">
            <a:xfrm>
              <a:off x="2426" y="3022"/>
              <a:ext cx="136" cy="136"/>
            </a:xfrm>
            <a:prstGeom prst="ellipse">
              <a:avLst/>
            </a:prstGeom>
            <a:solidFill>
              <a:srgbClr val="66CCFF">
                <a:alpha val="50195"/>
              </a:srgbClr>
            </a:solidFill>
            <a:ln w="38100">
              <a:solidFill>
                <a:srgbClr val="660066"/>
              </a:solidFill>
              <a:round/>
              <a:headEnd/>
              <a:tailEnd/>
            </a:ln>
          </p:spPr>
          <p:txBody>
            <a:bodyPr wrap="none" anchor="ctr"/>
            <a:lstStyle/>
            <a:p>
              <a:endParaRPr lang="fr-FR">
                <a:latin typeface="Calibri" pitchFamily="34" charset="0"/>
              </a:endParaRPr>
            </a:p>
          </p:txBody>
        </p:sp>
        <p:sp>
          <p:nvSpPr>
            <p:cNvPr id="61452" name="Line 63"/>
            <p:cNvSpPr>
              <a:spLocks noChangeShapeType="1"/>
            </p:cNvSpPr>
            <p:nvPr/>
          </p:nvSpPr>
          <p:spPr bwMode="auto">
            <a:xfrm rot="10800000" flipV="1">
              <a:off x="1927" y="3113"/>
              <a:ext cx="499" cy="136"/>
            </a:xfrm>
            <a:prstGeom prst="line">
              <a:avLst/>
            </a:prstGeom>
            <a:noFill/>
            <a:ln w="50800">
              <a:solidFill>
                <a:srgbClr val="800080"/>
              </a:solidFill>
              <a:round/>
              <a:headEnd type="triangle" w="med" len="med"/>
              <a:tailEnd/>
            </a:ln>
          </p:spPr>
          <p:txBody>
            <a:bodyPr anchor="ctr"/>
            <a:lstStyle/>
            <a:p>
              <a:endParaRPr lang="fr-FR"/>
            </a:p>
          </p:txBody>
        </p:sp>
      </p:grpSp>
      <p:sp>
        <p:nvSpPr>
          <p:cNvPr id="30753" name="AutoShape 39"/>
          <p:cNvSpPr>
            <a:spLocks/>
          </p:cNvSpPr>
          <p:nvPr/>
        </p:nvSpPr>
        <p:spPr bwMode="auto">
          <a:xfrm>
            <a:off x="368300" y="3924300"/>
            <a:ext cx="1816100" cy="533400"/>
          </a:xfrm>
          <a:prstGeom prst="borderCallout2">
            <a:avLst>
              <a:gd name="adj1" fmla="val 21431"/>
              <a:gd name="adj2" fmla="val 104546"/>
              <a:gd name="adj3" fmla="val 21431"/>
              <a:gd name="adj4" fmla="val 169319"/>
              <a:gd name="adj5" fmla="val 127977"/>
              <a:gd name="adj6" fmla="val 254546"/>
            </a:avLst>
          </a:prstGeom>
          <a:solidFill>
            <a:srgbClr val="FFFF99"/>
          </a:solidFill>
          <a:ln w="57150">
            <a:solidFill>
              <a:srgbClr val="FF9900"/>
            </a:solidFill>
            <a:miter lim="800000"/>
            <a:headEnd/>
            <a:tailEnd type="triangle" w="med" len="med"/>
          </a:ln>
        </p:spPr>
        <p:txBody>
          <a:bodyPr anchor="ctr"/>
          <a:lstStyle/>
          <a:p>
            <a:pPr algn="ctr"/>
            <a:r>
              <a:rPr lang="en-GB" sz="2000">
                <a:latin typeface="Calibri" pitchFamily="34" charset="0"/>
              </a:rPr>
              <a:t>Sampling</a:t>
            </a:r>
          </a:p>
        </p:txBody>
      </p:sp>
      <p:sp>
        <p:nvSpPr>
          <p:cNvPr id="30751" name="Line 40"/>
          <p:cNvSpPr>
            <a:spLocks noChangeShapeType="1"/>
          </p:cNvSpPr>
          <p:nvPr/>
        </p:nvSpPr>
        <p:spPr bwMode="auto">
          <a:xfrm rot="10533536" flipV="1">
            <a:off x="2228850" y="3733800"/>
            <a:ext cx="908050" cy="228600"/>
          </a:xfrm>
          <a:prstGeom prst="line">
            <a:avLst/>
          </a:prstGeom>
          <a:noFill/>
          <a:ln w="57150">
            <a:solidFill>
              <a:srgbClr val="FF9900"/>
            </a:solidFill>
            <a:round/>
            <a:headEnd type="triangle" w="med" len="med"/>
            <a:tailEnd/>
          </a:ln>
        </p:spPr>
        <p:txBody>
          <a:bodyPr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wipe(left)">
                                      <p:cBhvr>
                                        <p:cTn id="28" dur="500"/>
                                        <p:tgtEl>
                                          <p:spTgt spid="3075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751"/>
                                        </p:tgtEl>
                                        <p:attrNameLst>
                                          <p:attrName>style.visibility</p:attrName>
                                        </p:attrNameLst>
                                      </p:cBhvr>
                                      <p:to>
                                        <p:strVal val="visible"/>
                                      </p:to>
                                    </p:set>
                                    <p:animEffect transition="in" filter="wipe(left)">
                                      <p:cBhvr>
                                        <p:cTn id="31" dur="500"/>
                                        <p:tgtEl>
                                          <p:spTgt spid="30751"/>
                                        </p:tgtEl>
                                      </p:cBhvr>
                                    </p:animEffec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3" grpId="0" animBg="1"/>
      <p:bldP spid="30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495300" y="333375"/>
            <a:ext cx="8915400" cy="706438"/>
          </a:xfrm>
        </p:spPr>
        <p:txBody>
          <a:bodyPr/>
          <a:lstStyle/>
          <a:p>
            <a:r>
              <a:rPr lang="en-US" smtClean="0"/>
              <a:t>Main data flows to compile ecosystem capital accounts</a:t>
            </a:r>
            <a:endParaRPr lang="en-GB" smtClean="0"/>
          </a:p>
        </p:txBody>
      </p:sp>
      <p:sp>
        <p:nvSpPr>
          <p:cNvPr id="5" name="Rectangle 4"/>
          <p:cNvSpPr/>
          <p:nvPr/>
        </p:nvSpPr>
        <p:spPr>
          <a:xfrm>
            <a:off x="415925" y="3279775"/>
            <a:ext cx="1657350" cy="94456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Monitoring data. </a:t>
            </a:r>
            <a:r>
              <a:rPr lang="en-US" dirty="0" err="1">
                <a:solidFill>
                  <a:schemeClr val="tx1"/>
                </a:solidFill>
              </a:rPr>
              <a:t>rasters</a:t>
            </a:r>
            <a:endParaRPr lang="en-GB" dirty="0">
              <a:solidFill>
                <a:schemeClr val="tx1"/>
              </a:solidFill>
            </a:endParaRPr>
          </a:p>
        </p:txBody>
      </p:sp>
      <p:sp>
        <p:nvSpPr>
          <p:cNvPr id="6" name="Rounded Rectangle 5"/>
          <p:cNvSpPr/>
          <p:nvPr/>
        </p:nvSpPr>
        <p:spPr>
          <a:xfrm>
            <a:off x="465138" y="5373688"/>
            <a:ext cx="1657350" cy="863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Standard coefficients</a:t>
            </a:r>
            <a:endParaRPr lang="en-GB" dirty="0">
              <a:solidFill>
                <a:schemeClr val="tx1"/>
              </a:solidFill>
            </a:endParaRPr>
          </a:p>
        </p:txBody>
      </p:sp>
      <p:sp>
        <p:nvSpPr>
          <p:cNvPr id="10" name="Flowchart: Punched Tape 9"/>
          <p:cNvSpPr/>
          <p:nvPr/>
        </p:nvSpPr>
        <p:spPr>
          <a:xfrm>
            <a:off x="454025" y="4365625"/>
            <a:ext cx="1584325" cy="863600"/>
          </a:xfrm>
          <a:prstGeom prst="flowChartPunchedTap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Monitoring data, samples</a:t>
            </a:r>
            <a:endParaRPr lang="en-GB" dirty="0">
              <a:solidFill>
                <a:schemeClr val="tx1"/>
              </a:solidFill>
            </a:endParaRPr>
          </a:p>
        </p:txBody>
      </p:sp>
      <p:sp>
        <p:nvSpPr>
          <p:cNvPr id="11" name="Flowchart: Document 10"/>
          <p:cNvSpPr/>
          <p:nvPr/>
        </p:nvSpPr>
        <p:spPr>
          <a:xfrm>
            <a:off x="412750" y="1844675"/>
            <a:ext cx="1660525" cy="1282700"/>
          </a:xfrm>
          <a:prstGeom prst="flowChart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Socio-economic statistics by regions</a:t>
            </a:r>
            <a:endParaRPr lang="en-GB" dirty="0">
              <a:solidFill>
                <a:schemeClr val="tx1"/>
              </a:solidFill>
            </a:endParaRPr>
          </a:p>
        </p:txBody>
      </p:sp>
      <p:sp>
        <p:nvSpPr>
          <p:cNvPr id="314" name="Flowchart: Alternate Process 313"/>
          <p:cNvSpPr>
            <a:spLocks noChangeAspect="1"/>
          </p:cNvSpPr>
          <p:nvPr/>
        </p:nvSpPr>
        <p:spPr>
          <a:xfrm>
            <a:off x="2646363" y="2133600"/>
            <a:ext cx="1366837" cy="77628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Disaggregate&amp; map</a:t>
            </a:r>
            <a:endParaRPr lang="en-GB" sz="1600" dirty="0"/>
          </a:p>
        </p:txBody>
      </p:sp>
      <p:sp>
        <p:nvSpPr>
          <p:cNvPr id="315" name="Flowchart: Alternate Process 314"/>
          <p:cNvSpPr>
            <a:spLocks noChangeAspect="1"/>
          </p:cNvSpPr>
          <p:nvPr/>
        </p:nvSpPr>
        <p:spPr>
          <a:xfrm>
            <a:off x="2649538" y="3284538"/>
            <a:ext cx="1366837" cy="77787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Aggregate</a:t>
            </a:r>
          </a:p>
          <a:p>
            <a:pPr algn="ctr">
              <a:defRPr/>
            </a:pPr>
            <a:r>
              <a:rPr lang="en-US" sz="1600" dirty="0"/>
              <a:t>&amp; map</a:t>
            </a:r>
            <a:endParaRPr lang="en-GB" sz="1600" dirty="0"/>
          </a:p>
        </p:txBody>
      </p:sp>
      <p:sp>
        <p:nvSpPr>
          <p:cNvPr id="316" name="Flowchart: Alternate Process 315"/>
          <p:cNvSpPr>
            <a:spLocks noChangeAspect="1"/>
          </p:cNvSpPr>
          <p:nvPr/>
        </p:nvSpPr>
        <p:spPr>
          <a:xfrm>
            <a:off x="2649538" y="4402138"/>
            <a:ext cx="1366837" cy="776287"/>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Extrapolate</a:t>
            </a:r>
            <a:endParaRPr lang="en-GB" sz="1600" dirty="0"/>
          </a:p>
        </p:txBody>
      </p:sp>
      <p:sp>
        <p:nvSpPr>
          <p:cNvPr id="317" name="Flowchart: Alternate Process 316"/>
          <p:cNvSpPr>
            <a:spLocks noChangeAspect="1"/>
          </p:cNvSpPr>
          <p:nvPr/>
        </p:nvSpPr>
        <p:spPr>
          <a:xfrm>
            <a:off x="2649538" y="5432425"/>
            <a:ext cx="1366837" cy="77787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Multiply</a:t>
            </a:r>
            <a:endParaRPr lang="en-GB" sz="1600" dirty="0"/>
          </a:p>
        </p:txBody>
      </p:sp>
      <p:grpSp>
        <p:nvGrpSpPr>
          <p:cNvPr id="2" name="Group 354"/>
          <p:cNvGrpSpPr>
            <a:grpSpLocks noChangeAspect="1"/>
          </p:cNvGrpSpPr>
          <p:nvPr/>
        </p:nvGrpSpPr>
        <p:grpSpPr bwMode="auto">
          <a:xfrm>
            <a:off x="7437438" y="2513013"/>
            <a:ext cx="1492250" cy="3003550"/>
            <a:chOff x="7185248" y="1484784"/>
            <a:chExt cx="2520280" cy="4248472"/>
          </a:xfrm>
        </p:grpSpPr>
        <p:sp>
          <p:nvSpPr>
            <p:cNvPr id="322" name="Flowchart: Alternate Process 321"/>
            <p:cNvSpPr/>
            <p:nvPr/>
          </p:nvSpPr>
          <p:spPr>
            <a:xfrm>
              <a:off x="7185248" y="1484784"/>
              <a:ext cx="2520280" cy="42484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3" name="Flowchart: Preparation 322"/>
            <p:cNvSpPr/>
            <p:nvPr/>
          </p:nvSpPr>
          <p:spPr>
            <a:xfrm>
              <a:off x="7330030" y="1700351"/>
              <a:ext cx="2303106" cy="2505970"/>
            </a:xfrm>
            <a:prstGeom prst="flowChartPreparation">
              <a:avLst/>
            </a:prstGeom>
            <a:solidFill>
              <a:srgbClr val="BFEA3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9" name="Flowchart: Merge 318"/>
            <p:cNvSpPr/>
            <p:nvPr/>
          </p:nvSpPr>
          <p:spPr>
            <a:xfrm>
              <a:off x="7954737" y="3175639"/>
              <a:ext cx="1080504" cy="922898"/>
            </a:xfrm>
            <a:prstGeom prst="flowChartMer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0" name="Flowchart: Decision 319"/>
            <p:cNvSpPr/>
            <p:nvPr/>
          </p:nvSpPr>
          <p:spPr>
            <a:xfrm>
              <a:off x="7402420" y="4437606"/>
              <a:ext cx="2158326" cy="1160920"/>
            </a:xfrm>
            <a:prstGeom prst="flowChartDecision">
              <a:avLst/>
            </a:prstGeom>
            <a:solidFill>
              <a:srgbClr val="FFD7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4" name="Right Triangle 323"/>
            <p:cNvSpPr/>
            <p:nvPr/>
          </p:nvSpPr>
          <p:spPr>
            <a:xfrm>
              <a:off x="7976186" y="1974301"/>
              <a:ext cx="1008112" cy="806131"/>
            </a:xfrm>
            <a:prstGeom prst="rtTriangle">
              <a:avLst/>
            </a:prstGeom>
            <a:solidFill>
              <a:srgbClr val="FFD73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326" name="Straight Arrow Connector 325"/>
          <p:cNvCxnSpPr>
            <a:stCxn id="11" idx="3"/>
            <a:endCxn id="314" idx="1"/>
          </p:cNvCxnSpPr>
          <p:nvPr/>
        </p:nvCxnSpPr>
        <p:spPr>
          <a:xfrm>
            <a:off x="2073275" y="2486025"/>
            <a:ext cx="573088" cy="349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14" idx="3"/>
            <a:endCxn id="82" idx="1"/>
          </p:cNvCxnSpPr>
          <p:nvPr/>
        </p:nvCxnSpPr>
        <p:spPr>
          <a:xfrm>
            <a:off x="4013200" y="2520950"/>
            <a:ext cx="652463" cy="144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stCxn id="5" idx="3"/>
            <a:endCxn id="315" idx="1"/>
          </p:cNvCxnSpPr>
          <p:nvPr/>
        </p:nvCxnSpPr>
        <p:spPr>
          <a:xfrm flipV="1">
            <a:off x="2073275" y="3673475"/>
            <a:ext cx="576263" cy="793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a:stCxn id="315" idx="3"/>
            <a:endCxn id="82" idx="1"/>
          </p:cNvCxnSpPr>
          <p:nvPr/>
        </p:nvCxnSpPr>
        <p:spPr>
          <a:xfrm>
            <a:off x="4016375" y="3673475"/>
            <a:ext cx="649288" cy="2952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a:stCxn id="10" idx="3"/>
            <a:endCxn id="316" idx="1"/>
          </p:cNvCxnSpPr>
          <p:nvPr/>
        </p:nvCxnSpPr>
        <p:spPr>
          <a:xfrm flipV="1">
            <a:off x="2038350" y="4791075"/>
            <a:ext cx="611188" cy="635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16" idx="3"/>
            <a:endCxn id="82" idx="1"/>
          </p:cNvCxnSpPr>
          <p:nvPr/>
        </p:nvCxnSpPr>
        <p:spPr>
          <a:xfrm flipV="1">
            <a:off x="4016375" y="3968750"/>
            <a:ext cx="649288" cy="8223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6" idx="3"/>
            <a:endCxn id="317" idx="1"/>
          </p:cNvCxnSpPr>
          <p:nvPr/>
        </p:nvCxnSpPr>
        <p:spPr>
          <a:xfrm>
            <a:off x="2122488" y="5805488"/>
            <a:ext cx="527050" cy="158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17" idx="3"/>
            <a:endCxn id="82" idx="1"/>
          </p:cNvCxnSpPr>
          <p:nvPr/>
        </p:nvCxnSpPr>
        <p:spPr>
          <a:xfrm flipV="1">
            <a:off x="4016375" y="3968750"/>
            <a:ext cx="649288" cy="185261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1" name="Elbow Connector 350"/>
          <p:cNvCxnSpPr>
            <a:endCxn id="322" idx="0"/>
          </p:cNvCxnSpPr>
          <p:nvPr/>
        </p:nvCxnSpPr>
        <p:spPr>
          <a:xfrm>
            <a:off x="2038350" y="1844675"/>
            <a:ext cx="6145213" cy="668338"/>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7" name="Elbow Connector 356"/>
          <p:cNvCxnSpPr>
            <a:stCxn id="317" idx="3"/>
            <a:endCxn id="322" idx="2"/>
          </p:cNvCxnSpPr>
          <p:nvPr/>
        </p:nvCxnSpPr>
        <p:spPr>
          <a:xfrm flipV="1">
            <a:off x="4016375" y="5516563"/>
            <a:ext cx="4167188" cy="304800"/>
          </a:xfrm>
          <a:prstGeom prst="bentConnector2">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a:stCxn id="287" idx="3"/>
          </p:cNvCxnSpPr>
          <p:nvPr/>
        </p:nvCxnSpPr>
        <p:spPr>
          <a:xfrm flipV="1">
            <a:off x="6183313" y="4035425"/>
            <a:ext cx="1146175" cy="714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a:stCxn id="261" idx="3"/>
            <a:endCxn id="322" idx="1"/>
          </p:cNvCxnSpPr>
          <p:nvPr/>
        </p:nvCxnSpPr>
        <p:spPr>
          <a:xfrm flipV="1">
            <a:off x="6183313" y="4014788"/>
            <a:ext cx="1254125" cy="9985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stCxn id="302" idx="3"/>
            <a:endCxn id="322" idx="1"/>
          </p:cNvCxnSpPr>
          <p:nvPr/>
        </p:nvCxnSpPr>
        <p:spPr>
          <a:xfrm>
            <a:off x="6183313" y="3414713"/>
            <a:ext cx="1254125" cy="60007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a:stCxn id="237" idx="3"/>
            <a:endCxn id="322" idx="1"/>
          </p:cNvCxnSpPr>
          <p:nvPr/>
        </p:nvCxnSpPr>
        <p:spPr>
          <a:xfrm>
            <a:off x="6061075" y="2846388"/>
            <a:ext cx="1376363" cy="1168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256" idx="3"/>
            <a:endCxn id="322" idx="1"/>
          </p:cNvCxnSpPr>
          <p:nvPr/>
        </p:nvCxnSpPr>
        <p:spPr>
          <a:xfrm flipV="1">
            <a:off x="6183313" y="4014788"/>
            <a:ext cx="1254125" cy="12287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53"/>
          <p:cNvGrpSpPr>
            <a:grpSpLocks/>
          </p:cNvGrpSpPr>
          <p:nvPr/>
        </p:nvGrpSpPr>
        <p:grpSpPr bwMode="auto">
          <a:xfrm>
            <a:off x="4665663" y="2487613"/>
            <a:ext cx="1517650" cy="3101975"/>
            <a:chOff x="4664968" y="1766859"/>
            <a:chExt cx="1517894" cy="3102301"/>
          </a:xfrm>
        </p:grpSpPr>
        <p:grpSp>
          <p:nvGrpSpPr>
            <p:cNvPr id="4" name="Group 86"/>
            <p:cNvGrpSpPr/>
            <p:nvPr/>
          </p:nvGrpSpPr>
          <p:grpSpPr>
            <a:xfrm>
              <a:off x="4664968" y="1766859"/>
              <a:ext cx="1152134" cy="2736541"/>
              <a:chOff x="3871802" y="2725688"/>
              <a:chExt cx="1440168" cy="3420676"/>
            </a:xfrm>
            <a:solidFill>
              <a:srgbClr val="FFFF00"/>
            </a:solidFill>
          </p:grpSpPr>
          <p:grpSp>
            <p:nvGrpSpPr>
              <p:cNvPr id="7" name="Group 48"/>
              <p:cNvGrpSpPr/>
              <p:nvPr/>
            </p:nvGrpSpPr>
            <p:grpSpPr>
              <a:xfrm>
                <a:off x="3871802" y="2725688"/>
                <a:ext cx="1440168" cy="1711424"/>
                <a:chOff x="3872880" y="2725688"/>
                <a:chExt cx="1440168" cy="1711424"/>
              </a:xfrm>
              <a:grpFill/>
            </p:grpSpPr>
            <p:grpSp>
              <p:nvGrpSpPr>
                <p:cNvPr id="8" name="Group 17"/>
                <p:cNvGrpSpPr/>
                <p:nvPr/>
              </p:nvGrpSpPr>
              <p:grpSpPr>
                <a:xfrm>
                  <a:off x="3872912" y="2725688"/>
                  <a:ext cx="1440136" cy="288000"/>
                  <a:chOff x="3872912" y="2725688"/>
                  <a:chExt cx="1440136" cy="288000"/>
                </a:xfrm>
                <a:grpFill/>
              </p:grpSpPr>
              <p:sp>
                <p:nvSpPr>
                  <p:cNvPr id="12" name="Flowchart: Process 1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Flowchart: Process 1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Flowchart: Process 1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lowchart: Process 1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Flowchart: Process 1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 name="Group 18"/>
                <p:cNvGrpSpPr/>
                <p:nvPr/>
              </p:nvGrpSpPr>
              <p:grpSpPr>
                <a:xfrm>
                  <a:off x="3872880" y="3015242"/>
                  <a:ext cx="1440136" cy="288000"/>
                  <a:chOff x="3872912" y="2725688"/>
                  <a:chExt cx="1440136" cy="288000"/>
                </a:xfrm>
                <a:grpFill/>
              </p:grpSpPr>
              <p:sp>
                <p:nvSpPr>
                  <p:cNvPr id="20" name="Flowchart: Process 19"/>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Flowchart: Process 20"/>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Flowchart: Process 21"/>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Flowchart: Process 22"/>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Flowchart: Process 23"/>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 name="Group 24"/>
                <p:cNvGrpSpPr/>
                <p:nvPr/>
              </p:nvGrpSpPr>
              <p:grpSpPr>
                <a:xfrm>
                  <a:off x="3872880" y="3284984"/>
                  <a:ext cx="1440136" cy="288000"/>
                  <a:chOff x="3872912" y="2725688"/>
                  <a:chExt cx="1440136" cy="288000"/>
                </a:xfrm>
                <a:grpFill/>
              </p:grpSpPr>
              <p:sp>
                <p:nvSpPr>
                  <p:cNvPr id="26" name="Flowchart: Process 25"/>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Flowchart: Process 26"/>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Flowchart: Process 27"/>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Flowchart: Process 28"/>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Flowchart: Process 29"/>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 name="Group 30"/>
                <p:cNvGrpSpPr/>
                <p:nvPr/>
              </p:nvGrpSpPr>
              <p:grpSpPr>
                <a:xfrm>
                  <a:off x="3872880" y="3573048"/>
                  <a:ext cx="1440136" cy="288000"/>
                  <a:chOff x="3872912" y="2725688"/>
                  <a:chExt cx="1440136" cy="288000"/>
                </a:xfrm>
                <a:grpFill/>
              </p:grpSpPr>
              <p:sp>
                <p:nvSpPr>
                  <p:cNvPr id="32" name="Flowchart: Process 3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Flowchart: Process 3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lowchart: Process 3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Flowchart: Process 3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Flowchart: Process 3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9" name="Group 36"/>
                <p:cNvGrpSpPr/>
                <p:nvPr/>
              </p:nvGrpSpPr>
              <p:grpSpPr>
                <a:xfrm>
                  <a:off x="3872880" y="3861080"/>
                  <a:ext cx="1440136" cy="288000"/>
                  <a:chOff x="3872912" y="2725688"/>
                  <a:chExt cx="1440136" cy="288000"/>
                </a:xfrm>
                <a:grpFill/>
              </p:grpSpPr>
              <p:sp>
                <p:nvSpPr>
                  <p:cNvPr id="38" name="Flowchart: Process 3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Flowchart: Process 3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Flowchart: Process 3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Flowchart: Process 4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Flowchart: Process 4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5" name="Group 42"/>
                <p:cNvGrpSpPr/>
                <p:nvPr/>
              </p:nvGrpSpPr>
              <p:grpSpPr>
                <a:xfrm>
                  <a:off x="3872880" y="4149112"/>
                  <a:ext cx="1440136" cy="288000"/>
                  <a:chOff x="3872912" y="2725688"/>
                  <a:chExt cx="1440136" cy="288000"/>
                </a:xfrm>
                <a:grpFill/>
              </p:grpSpPr>
              <p:sp>
                <p:nvSpPr>
                  <p:cNvPr id="44" name="Flowchart: Process 43"/>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Flowchart: Process 44"/>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Flowchart: Process 45"/>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Flowchart: Process 46"/>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Flowchart: Process 47"/>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31" name="Group 49"/>
              <p:cNvGrpSpPr/>
              <p:nvPr/>
            </p:nvGrpSpPr>
            <p:grpSpPr>
              <a:xfrm>
                <a:off x="3871802" y="4434940"/>
                <a:ext cx="1440168" cy="1711424"/>
                <a:chOff x="3872880" y="2725688"/>
                <a:chExt cx="1440168" cy="1711424"/>
              </a:xfrm>
              <a:grpFill/>
            </p:grpSpPr>
            <p:grpSp>
              <p:nvGrpSpPr>
                <p:cNvPr id="37" name="Group 50"/>
                <p:cNvGrpSpPr/>
                <p:nvPr/>
              </p:nvGrpSpPr>
              <p:grpSpPr>
                <a:xfrm>
                  <a:off x="3872912" y="2725688"/>
                  <a:ext cx="1440136" cy="288000"/>
                  <a:chOff x="3872912" y="2725688"/>
                  <a:chExt cx="1440136" cy="288000"/>
                </a:xfrm>
                <a:grpFill/>
              </p:grpSpPr>
              <p:sp>
                <p:nvSpPr>
                  <p:cNvPr id="82" name="Flowchart: Process 8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Flowchart: Process 8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Flowchart: Process 8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Flowchart: Process 8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Flowchart: Process 8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3" name="Group 51"/>
                <p:cNvGrpSpPr/>
                <p:nvPr/>
              </p:nvGrpSpPr>
              <p:grpSpPr>
                <a:xfrm>
                  <a:off x="3872880" y="3015242"/>
                  <a:ext cx="1440136" cy="288000"/>
                  <a:chOff x="3872912" y="2725688"/>
                  <a:chExt cx="1440136" cy="288000"/>
                </a:xfrm>
                <a:grpFill/>
              </p:grpSpPr>
              <p:sp>
                <p:nvSpPr>
                  <p:cNvPr id="77" name="Flowchart: Process 7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Flowchart: Process 7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Flowchart: Process 7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Flowchart: Process 7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Flowchart: Process 8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49" name="Group 52"/>
                <p:cNvGrpSpPr/>
                <p:nvPr/>
              </p:nvGrpSpPr>
              <p:grpSpPr>
                <a:xfrm>
                  <a:off x="3872880" y="3284984"/>
                  <a:ext cx="1440136" cy="288000"/>
                  <a:chOff x="3872912" y="2725688"/>
                  <a:chExt cx="1440136" cy="288000"/>
                </a:xfrm>
                <a:grpFill/>
              </p:grpSpPr>
              <p:sp>
                <p:nvSpPr>
                  <p:cNvPr id="72" name="Flowchart: Process 7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Flowchart: Process 7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Flowchart: Process 7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Flowchart: Process 7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Flowchart: Process 7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0" name="Group 53"/>
                <p:cNvGrpSpPr/>
                <p:nvPr/>
              </p:nvGrpSpPr>
              <p:grpSpPr>
                <a:xfrm>
                  <a:off x="3872880" y="3573048"/>
                  <a:ext cx="1440136" cy="288000"/>
                  <a:chOff x="3872912" y="2725688"/>
                  <a:chExt cx="1440136" cy="288000"/>
                </a:xfrm>
                <a:grpFill/>
              </p:grpSpPr>
              <p:sp>
                <p:nvSpPr>
                  <p:cNvPr id="67" name="Flowchart: Process 6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Flowchart: Process 6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 name="Flowchart: Process 6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Flowchart: Process 6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Flowchart: Process 7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1" name="Group 54"/>
                <p:cNvGrpSpPr/>
                <p:nvPr/>
              </p:nvGrpSpPr>
              <p:grpSpPr>
                <a:xfrm>
                  <a:off x="3872880" y="3861080"/>
                  <a:ext cx="1440136" cy="288000"/>
                  <a:chOff x="3872912" y="2725688"/>
                  <a:chExt cx="1440136" cy="288000"/>
                </a:xfrm>
                <a:grpFill/>
              </p:grpSpPr>
              <p:sp>
                <p:nvSpPr>
                  <p:cNvPr id="62" name="Flowchart: Process 6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Flowchart: Process 6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Flowchart: Process 6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Flowchart: Process 6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Flowchart: Process 6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2" name="Group 55"/>
                <p:cNvGrpSpPr/>
                <p:nvPr/>
              </p:nvGrpSpPr>
              <p:grpSpPr>
                <a:xfrm>
                  <a:off x="3872880" y="4149112"/>
                  <a:ext cx="1440136" cy="288000"/>
                  <a:chOff x="3872912" y="2725688"/>
                  <a:chExt cx="1440136" cy="288000"/>
                </a:xfrm>
                <a:grpFill/>
              </p:grpSpPr>
              <p:sp>
                <p:nvSpPr>
                  <p:cNvPr id="57" name="Flowchart: Process 5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Flowchart: Process 5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Flowchart: Process 5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Flowchart: Process 5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Flowchart: Process 6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grpSp>
          <p:nvGrpSpPr>
            <p:cNvPr id="53" name="Group 87"/>
            <p:cNvGrpSpPr/>
            <p:nvPr/>
          </p:nvGrpSpPr>
          <p:grpSpPr>
            <a:xfrm>
              <a:off x="4786888" y="1888779"/>
              <a:ext cx="1152134" cy="2736541"/>
              <a:chOff x="3871802" y="2725688"/>
              <a:chExt cx="1440168" cy="3420676"/>
            </a:xfrm>
            <a:solidFill>
              <a:srgbClr val="FEBED2"/>
            </a:solidFill>
          </p:grpSpPr>
          <p:grpSp>
            <p:nvGrpSpPr>
              <p:cNvPr id="54" name="Group 88"/>
              <p:cNvGrpSpPr/>
              <p:nvPr/>
            </p:nvGrpSpPr>
            <p:grpSpPr>
              <a:xfrm>
                <a:off x="3871802" y="2725688"/>
                <a:ext cx="1440168" cy="1711424"/>
                <a:chOff x="3872880" y="2725688"/>
                <a:chExt cx="1440168" cy="1711424"/>
              </a:xfrm>
              <a:grpFill/>
            </p:grpSpPr>
            <p:grpSp>
              <p:nvGrpSpPr>
                <p:cNvPr id="55" name="Group 126"/>
                <p:cNvGrpSpPr/>
                <p:nvPr/>
              </p:nvGrpSpPr>
              <p:grpSpPr>
                <a:xfrm>
                  <a:off x="3872912" y="2725688"/>
                  <a:ext cx="1440136" cy="288000"/>
                  <a:chOff x="3872912" y="2725688"/>
                  <a:chExt cx="1440136" cy="288000"/>
                </a:xfrm>
                <a:grpFill/>
              </p:grpSpPr>
              <p:sp>
                <p:nvSpPr>
                  <p:cNvPr id="158" name="Flowchart: Process 15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9" name="Flowchart: Process 15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Flowchart: Process 15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1" name="Flowchart: Process 16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2" name="Flowchart: Process 16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6" name="Group 127"/>
                <p:cNvGrpSpPr/>
                <p:nvPr/>
              </p:nvGrpSpPr>
              <p:grpSpPr>
                <a:xfrm>
                  <a:off x="3872880" y="3015242"/>
                  <a:ext cx="1440136" cy="288000"/>
                  <a:chOff x="3872912" y="2725688"/>
                  <a:chExt cx="1440136" cy="288000"/>
                </a:xfrm>
                <a:grpFill/>
              </p:grpSpPr>
              <p:sp>
                <p:nvSpPr>
                  <p:cNvPr id="153" name="Flowchart: Process 15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4" name="Flowchart: Process 15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5" name="Flowchart: Process 15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6" name="Flowchart: Process 15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Flowchart: Process 15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7" name="Group 128"/>
                <p:cNvGrpSpPr/>
                <p:nvPr/>
              </p:nvGrpSpPr>
              <p:grpSpPr>
                <a:xfrm>
                  <a:off x="3872880" y="3284984"/>
                  <a:ext cx="1440136" cy="288000"/>
                  <a:chOff x="3872912" y="2725688"/>
                  <a:chExt cx="1440136" cy="288000"/>
                </a:xfrm>
                <a:grpFill/>
              </p:grpSpPr>
              <p:sp>
                <p:nvSpPr>
                  <p:cNvPr id="148" name="Flowchart: Process 14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Flowchart: Process 14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0" name="Flowchart: Process 14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1" name="Flowchart: Process 15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Flowchart: Process 15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8" name="Group 129"/>
                <p:cNvGrpSpPr/>
                <p:nvPr/>
              </p:nvGrpSpPr>
              <p:grpSpPr>
                <a:xfrm>
                  <a:off x="3872880" y="3573048"/>
                  <a:ext cx="1440136" cy="288000"/>
                  <a:chOff x="3872912" y="2725688"/>
                  <a:chExt cx="1440136" cy="288000"/>
                </a:xfrm>
                <a:grpFill/>
              </p:grpSpPr>
              <p:sp>
                <p:nvSpPr>
                  <p:cNvPr id="143" name="Flowchart: Process 14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4" name="Flowchart: Process 14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5" name="Flowchart: Process 14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Flowchart: Process 14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7" name="Flowchart: Process 14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9" name="Group 130"/>
                <p:cNvGrpSpPr/>
                <p:nvPr/>
              </p:nvGrpSpPr>
              <p:grpSpPr>
                <a:xfrm>
                  <a:off x="3872880" y="3861080"/>
                  <a:ext cx="1440136" cy="288000"/>
                  <a:chOff x="3872912" y="2725688"/>
                  <a:chExt cx="1440136" cy="288000"/>
                </a:xfrm>
                <a:grpFill/>
              </p:grpSpPr>
              <p:sp>
                <p:nvSpPr>
                  <p:cNvPr id="138" name="Flowchart: Process 13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9" name="Flowchart: Process 13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Flowchart: Process 13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1" name="Flowchart: Process 14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2" name="Flowchart: Process 14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0" name="Group 131"/>
                <p:cNvGrpSpPr/>
                <p:nvPr/>
              </p:nvGrpSpPr>
              <p:grpSpPr>
                <a:xfrm>
                  <a:off x="3872880" y="4149112"/>
                  <a:ext cx="1440136" cy="288000"/>
                  <a:chOff x="3872912" y="2725688"/>
                  <a:chExt cx="1440136" cy="288000"/>
                </a:xfrm>
                <a:grpFill/>
              </p:grpSpPr>
              <p:sp>
                <p:nvSpPr>
                  <p:cNvPr id="133" name="Flowchart: Process 13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Flowchart: Process 13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5" name="Flowchart: Process 13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6" name="Flowchart: Process 13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Flowchart: Process 13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91" name="Group 89"/>
              <p:cNvGrpSpPr/>
              <p:nvPr/>
            </p:nvGrpSpPr>
            <p:grpSpPr>
              <a:xfrm>
                <a:off x="3871802" y="4434940"/>
                <a:ext cx="1440168" cy="1711424"/>
                <a:chOff x="3872880" y="2725688"/>
                <a:chExt cx="1440168" cy="1711424"/>
              </a:xfrm>
              <a:grpFill/>
            </p:grpSpPr>
            <p:grpSp>
              <p:nvGrpSpPr>
                <p:cNvPr id="92" name="Group 90"/>
                <p:cNvGrpSpPr/>
                <p:nvPr/>
              </p:nvGrpSpPr>
              <p:grpSpPr>
                <a:xfrm>
                  <a:off x="3872912" y="2725688"/>
                  <a:ext cx="1440136" cy="288000"/>
                  <a:chOff x="3872912" y="2725688"/>
                  <a:chExt cx="1440136" cy="288000"/>
                </a:xfrm>
                <a:grpFill/>
              </p:grpSpPr>
              <p:sp>
                <p:nvSpPr>
                  <p:cNvPr id="122" name="Flowchart: Process 12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 name="Flowchart: Process 12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4" name="Flowchart: Process 12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Flowchart: Process 12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6" name="Flowchart: Process 12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3" name="Group 91"/>
                <p:cNvGrpSpPr/>
                <p:nvPr/>
              </p:nvGrpSpPr>
              <p:grpSpPr>
                <a:xfrm>
                  <a:off x="3872880" y="3015242"/>
                  <a:ext cx="1440136" cy="288000"/>
                  <a:chOff x="3872912" y="2725688"/>
                  <a:chExt cx="1440136" cy="288000"/>
                </a:xfrm>
                <a:grpFill/>
              </p:grpSpPr>
              <p:sp>
                <p:nvSpPr>
                  <p:cNvPr id="117" name="Flowchart: Process 11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8" name="Flowchart: Process 11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Flowchart: Process 11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 name="Flowchart: Process 11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1" name="Flowchart: Process 12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4" name="Group 92"/>
                <p:cNvGrpSpPr/>
                <p:nvPr/>
              </p:nvGrpSpPr>
              <p:grpSpPr>
                <a:xfrm>
                  <a:off x="3872880" y="3284984"/>
                  <a:ext cx="1440136" cy="288000"/>
                  <a:chOff x="3872912" y="2725688"/>
                  <a:chExt cx="1440136" cy="288000"/>
                </a:xfrm>
                <a:grpFill/>
              </p:grpSpPr>
              <p:sp>
                <p:nvSpPr>
                  <p:cNvPr id="112" name="Flowchart: Process 11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Flowchart: Process 11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4" name="Flowchart: Process 11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5" name="Flowchart: Process 11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6" name="Flowchart: Process 11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5" name="Group 93"/>
                <p:cNvGrpSpPr/>
                <p:nvPr/>
              </p:nvGrpSpPr>
              <p:grpSpPr>
                <a:xfrm>
                  <a:off x="3872880" y="3573048"/>
                  <a:ext cx="1440136" cy="288000"/>
                  <a:chOff x="3872912" y="2725688"/>
                  <a:chExt cx="1440136" cy="288000"/>
                </a:xfrm>
                <a:grpFill/>
              </p:grpSpPr>
              <p:sp>
                <p:nvSpPr>
                  <p:cNvPr id="107" name="Flowchart: Process 10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Flowchart: Process 10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9" name="Flowchart: Process 10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Flowchart: Process 10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1" name="Flowchart: Process 11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6" name="Group 94"/>
                <p:cNvGrpSpPr/>
                <p:nvPr/>
              </p:nvGrpSpPr>
              <p:grpSpPr>
                <a:xfrm>
                  <a:off x="3872880" y="3861080"/>
                  <a:ext cx="1440136" cy="288000"/>
                  <a:chOff x="3872912" y="2725688"/>
                  <a:chExt cx="1440136" cy="288000"/>
                </a:xfrm>
                <a:grpFill/>
              </p:grpSpPr>
              <p:sp>
                <p:nvSpPr>
                  <p:cNvPr id="102" name="Flowchart: Process 10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 name="Flowchart: Process 10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4" name="Flowchart: Process 10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5" name="Flowchart: Process 10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6" name="Flowchart: Process 10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27" name="Group 95"/>
                <p:cNvGrpSpPr/>
                <p:nvPr/>
              </p:nvGrpSpPr>
              <p:grpSpPr>
                <a:xfrm>
                  <a:off x="3872880" y="4149112"/>
                  <a:ext cx="1440136" cy="288000"/>
                  <a:chOff x="3872912" y="2725688"/>
                  <a:chExt cx="1440136" cy="288000"/>
                </a:xfrm>
                <a:grpFill/>
              </p:grpSpPr>
              <p:sp>
                <p:nvSpPr>
                  <p:cNvPr id="97" name="Flowchart: Process 9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8" name="Flowchart: Process 9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9" name="Flowchart: Process 9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Flowchart: Process 9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Flowchart: Process 10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grpSp>
          <p:nvGrpSpPr>
            <p:cNvPr id="128" name="Group 162"/>
            <p:cNvGrpSpPr/>
            <p:nvPr/>
          </p:nvGrpSpPr>
          <p:grpSpPr>
            <a:xfrm>
              <a:off x="4908808" y="2010699"/>
              <a:ext cx="1152134" cy="2736541"/>
              <a:chOff x="3871802" y="2725688"/>
              <a:chExt cx="1440168" cy="3420676"/>
            </a:xfrm>
            <a:solidFill>
              <a:srgbClr val="CCFFFF"/>
            </a:solidFill>
          </p:grpSpPr>
          <p:grpSp>
            <p:nvGrpSpPr>
              <p:cNvPr id="129" name="Group 163"/>
              <p:cNvGrpSpPr/>
              <p:nvPr/>
            </p:nvGrpSpPr>
            <p:grpSpPr>
              <a:xfrm>
                <a:off x="3871802" y="2725688"/>
                <a:ext cx="1440168" cy="1711424"/>
                <a:chOff x="3872880" y="2725688"/>
                <a:chExt cx="1440168" cy="1711424"/>
              </a:xfrm>
              <a:grpFill/>
            </p:grpSpPr>
            <p:grpSp>
              <p:nvGrpSpPr>
                <p:cNvPr id="130" name="Group 201"/>
                <p:cNvGrpSpPr/>
                <p:nvPr/>
              </p:nvGrpSpPr>
              <p:grpSpPr>
                <a:xfrm>
                  <a:off x="3872912" y="2725688"/>
                  <a:ext cx="1440136" cy="288000"/>
                  <a:chOff x="3872912" y="2725688"/>
                  <a:chExt cx="1440136" cy="288000"/>
                </a:xfrm>
                <a:grpFill/>
              </p:grpSpPr>
              <p:sp>
                <p:nvSpPr>
                  <p:cNvPr id="233" name="Flowchart: Process 23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4" name="Flowchart: Process 23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 name="Flowchart: Process 23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6" name="Flowchart: Process 23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7" name="Flowchart: Process 23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31" name="Group 202"/>
                <p:cNvGrpSpPr/>
                <p:nvPr/>
              </p:nvGrpSpPr>
              <p:grpSpPr>
                <a:xfrm>
                  <a:off x="3872880" y="3015242"/>
                  <a:ext cx="1440136" cy="288000"/>
                  <a:chOff x="3872912" y="2725688"/>
                  <a:chExt cx="1440136" cy="288000"/>
                </a:xfrm>
                <a:grpFill/>
              </p:grpSpPr>
              <p:sp>
                <p:nvSpPr>
                  <p:cNvPr id="228" name="Flowchart: Process 22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9" name="Flowchart: Process 22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0" name="Flowchart: Process 22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1" name="Flowchart: Process 23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2" name="Flowchart: Process 23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32" name="Group 203"/>
                <p:cNvGrpSpPr/>
                <p:nvPr/>
              </p:nvGrpSpPr>
              <p:grpSpPr>
                <a:xfrm>
                  <a:off x="3872880" y="3284984"/>
                  <a:ext cx="1440136" cy="288000"/>
                  <a:chOff x="3872912" y="2725688"/>
                  <a:chExt cx="1440136" cy="288000"/>
                </a:xfrm>
                <a:grpFill/>
              </p:grpSpPr>
              <p:sp>
                <p:nvSpPr>
                  <p:cNvPr id="223" name="Flowchart: Process 22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4" name="Flowchart: Process 22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 name="Flowchart: Process 22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6" name="Flowchart: Process 22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7" name="Flowchart: Process 22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 name="Group 204"/>
                <p:cNvGrpSpPr/>
                <p:nvPr/>
              </p:nvGrpSpPr>
              <p:grpSpPr>
                <a:xfrm>
                  <a:off x="3872880" y="3573048"/>
                  <a:ext cx="1440136" cy="288000"/>
                  <a:chOff x="3872912" y="2725688"/>
                  <a:chExt cx="1440136" cy="288000"/>
                </a:xfrm>
                <a:grpFill/>
              </p:grpSpPr>
              <p:sp>
                <p:nvSpPr>
                  <p:cNvPr id="218" name="Flowchart: Process 21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9" name="Flowchart: Process 21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0" name="Flowchart: Process 21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1" name="Flowchart: Process 22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2" name="Flowchart: Process 22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4" name="Group 205"/>
                <p:cNvGrpSpPr/>
                <p:nvPr/>
              </p:nvGrpSpPr>
              <p:grpSpPr>
                <a:xfrm>
                  <a:off x="3872880" y="3861080"/>
                  <a:ext cx="1440136" cy="288000"/>
                  <a:chOff x="3872912" y="2725688"/>
                  <a:chExt cx="1440136" cy="288000"/>
                </a:xfrm>
                <a:grpFill/>
              </p:grpSpPr>
              <p:sp>
                <p:nvSpPr>
                  <p:cNvPr id="213" name="Flowchart: Process 21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4" name="Flowchart: Process 21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 name="Flowchart: Process 21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6" name="Flowchart: Process 21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7" name="Flowchart: Process 21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5" name="Group 206"/>
                <p:cNvGrpSpPr/>
                <p:nvPr/>
              </p:nvGrpSpPr>
              <p:grpSpPr>
                <a:xfrm>
                  <a:off x="3872880" y="4149112"/>
                  <a:ext cx="1440136" cy="288000"/>
                  <a:chOff x="3872912" y="2725688"/>
                  <a:chExt cx="1440136" cy="288000"/>
                </a:xfrm>
                <a:grpFill/>
              </p:grpSpPr>
              <p:sp>
                <p:nvSpPr>
                  <p:cNvPr id="208" name="Flowchart: Process 20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9" name="Flowchart: Process 20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0" name="Flowchart: Process 20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1" name="Flowchart: Process 21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2" name="Flowchart: Process 21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166" name="Group 164"/>
              <p:cNvGrpSpPr/>
              <p:nvPr/>
            </p:nvGrpSpPr>
            <p:grpSpPr>
              <a:xfrm>
                <a:off x="3871802" y="4434940"/>
                <a:ext cx="1440168" cy="1711424"/>
                <a:chOff x="3872880" y="2725688"/>
                <a:chExt cx="1440168" cy="1711424"/>
              </a:xfrm>
              <a:grpFill/>
            </p:grpSpPr>
            <p:grpSp>
              <p:nvGrpSpPr>
                <p:cNvPr id="167" name="Group 165"/>
                <p:cNvGrpSpPr/>
                <p:nvPr/>
              </p:nvGrpSpPr>
              <p:grpSpPr>
                <a:xfrm>
                  <a:off x="3872912" y="2725688"/>
                  <a:ext cx="1440136" cy="288000"/>
                  <a:chOff x="3872912" y="2725688"/>
                  <a:chExt cx="1440136" cy="288000"/>
                </a:xfrm>
                <a:grpFill/>
              </p:grpSpPr>
              <p:sp>
                <p:nvSpPr>
                  <p:cNvPr id="197" name="Flowchart: Process 19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8" name="Flowchart: Process 19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9" name="Flowchart: Process 19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0" name="Flowchart: Process 19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1" name="Flowchart: Process 20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8" name="Group 166"/>
                <p:cNvGrpSpPr/>
                <p:nvPr/>
              </p:nvGrpSpPr>
              <p:grpSpPr>
                <a:xfrm>
                  <a:off x="3872880" y="3015242"/>
                  <a:ext cx="1440136" cy="288000"/>
                  <a:chOff x="3872912" y="2725688"/>
                  <a:chExt cx="1440136" cy="288000"/>
                </a:xfrm>
                <a:grpFill/>
              </p:grpSpPr>
              <p:sp>
                <p:nvSpPr>
                  <p:cNvPr id="192" name="Flowchart: Process 19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3" name="Flowchart: Process 19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 name="Flowchart: Process 19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5" name="Flowchart: Process 19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6" name="Flowchart: Process 19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9" name="Group 167"/>
                <p:cNvGrpSpPr/>
                <p:nvPr/>
              </p:nvGrpSpPr>
              <p:grpSpPr>
                <a:xfrm>
                  <a:off x="3872880" y="3284984"/>
                  <a:ext cx="1440136" cy="288000"/>
                  <a:chOff x="3872912" y="2725688"/>
                  <a:chExt cx="1440136" cy="288000"/>
                </a:xfrm>
                <a:grpFill/>
              </p:grpSpPr>
              <p:sp>
                <p:nvSpPr>
                  <p:cNvPr id="187" name="Flowchart: Process 18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8" name="Flowchart: Process 18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9" name="Flowchart: Process 18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0" name="Flowchart: Process 18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1" name="Flowchart: Process 19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0" name="Group 168"/>
                <p:cNvGrpSpPr/>
                <p:nvPr/>
              </p:nvGrpSpPr>
              <p:grpSpPr>
                <a:xfrm>
                  <a:off x="3872880" y="3573048"/>
                  <a:ext cx="1440136" cy="288000"/>
                  <a:chOff x="3872912" y="2725688"/>
                  <a:chExt cx="1440136" cy="288000"/>
                </a:xfrm>
                <a:grpFill/>
              </p:grpSpPr>
              <p:sp>
                <p:nvSpPr>
                  <p:cNvPr id="182" name="Flowchart: Process 18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3" name="Flowchart: Process 18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 name="Flowchart: Process 18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5" name="Flowchart: Process 18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6" name="Flowchart: Process 18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1" name="Group 169"/>
                <p:cNvGrpSpPr/>
                <p:nvPr/>
              </p:nvGrpSpPr>
              <p:grpSpPr>
                <a:xfrm>
                  <a:off x="3872880" y="3861080"/>
                  <a:ext cx="1440136" cy="288000"/>
                  <a:chOff x="3872912" y="2725688"/>
                  <a:chExt cx="1440136" cy="288000"/>
                </a:xfrm>
                <a:grpFill/>
              </p:grpSpPr>
              <p:sp>
                <p:nvSpPr>
                  <p:cNvPr id="177" name="Flowchart: Process 17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8" name="Flowchart: Process 17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9" name="Flowchart: Process 17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0" name="Flowchart: Process 17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1" name="Flowchart: Process 18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02" name="Group 170"/>
                <p:cNvGrpSpPr/>
                <p:nvPr/>
              </p:nvGrpSpPr>
              <p:grpSpPr>
                <a:xfrm>
                  <a:off x="3872880" y="4149112"/>
                  <a:ext cx="1440136" cy="288000"/>
                  <a:chOff x="3872912" y="2725688"/>
                  <a:chExt cx="1440136" cy="288000"/>
                </a:xfrm>
                <a:grpFill/>
              </p:grpSpPr>
              <p:sp>
                <p:nvSpPr>
                  <p:cNvPr id="172" name="Flowchart: Process 17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3" name="Flowchart: Process 17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 name="Flowchart: Process 17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5" name="Flowchart: Process 17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6" name="Flowchart: Process 17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grpSp>
          <p:nvGrpSpPr>
            <p:cNvPr id="203" name="Group 237"/>
            <p:cNvGrpSpPr/>
            <p:nvPr/>
          </p:nvGrpSpPr>
          <p:grpSpPr>
            <a:xfrm>
              <a:off x="5030728" y="2132619"/>
              <a:ext cx="1152134" cy="2736541"/>
              <a:chOff x="3871802" y="2725688"/>
              <a:chExt cx="1440168" cy="3420676"/>
            </a:xfrm>
            <a:solidFill>
              <a:srgbClr val="FFFF99"/>
            </a:solidFill>
          </p:grpSpPr>
          <p:grpSp>
            <p:nvGrpSpPr>
              <p:cNvPr id="204" name="Group 238"/>
              <p:cNvGrpSpPr/>
              <p:nvPr/>
            </p:nvGrpSpPr>
            <p:grpSpPr>
              <a:xfrm>
                <a:off x="3871802" y="2725688"/>
                <a:ext cx="1440168" cy="1711424"/>
                <a:chOff x="3872880" y="2725688"/>
                <a:chExt cx="1440168" cy="1711424"/>
              </a:xfrm>
              <a:grpFill/>
            </p:grpSpPr>
            <p:grpSp>
              <p:nvGrpSpPr>
                <p:cNvPr id="205" name="Group 276"/>
                <p:cNvGrpSpPr/>
                <p:nvPr/>
              </p:nvGrpSpPr>
              <p:grpSpPr>
                <a:xfrm>
                  <a:off x="3872912" y="2725688"/>
                  <a:ext cx="1440136" cy="288000"/>
                  <a:chOff x="3872912" y="2725688"/>
                  <a:chExt cx="1440136" cy="288000"/>
                </a:xfrm>
                <a:grpFill/>
              </p:grpSpPr>
              <p:sp>
                <p:nvSpPr>
                  <p:cNvPr id="308" name="Flowchart: Process 30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9" name="Flowchart: Process 30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0" name="Flowchart: Process 30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1" name="Flowchart: Process 31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2" name="Flowchart: Process 31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06" name="Group 277"/>
                <p:cNvGrpSpPr/>
                <p:nvPr/>
              </p:nvGrpSpPr>
              <p:grpSpPr>
                <a:xfrm>
                  <a:off x="3872880" y="3015242"/>
                  <a:ext cx="1440136" cy="288000"/>
                  <a:chOff x="3872912" y="2725688"/>
                  <a:chExt cx="1440136" cy="288000"/>
                </a:xfrm>
                <a:grpFill/>
              </p:grpSpPr>
              <p:sp>
                <p:nvSpPr>
                  <p:cNvPr id="303" name="Flowchart: Process 30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4" name="Flowchart: Process 30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5" name="Flowchart: Process 30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6" name="Flowchart: Process 30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 name="Flowchart: Process 30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07" name="Group 278"/>
                <p:cNvGrpSpPr/>
                <p:nvPr/>
              </p:nvGrpSpPr>
              <p:grpSpPr>
                <a:xfrm>
                  <a:off x="3872880" y="3284984"/>
                  <a:ext cx="1440136" cy="288000"/>
                  <a:chOff x="3872912" y="2725688"/>
                  <a:chExt cx="1440136" cy="288000"/>
                </a:xfrm>
                <a:grpFill/>
              </p:grpSpPr>
              <p:sp>
                <p:nvSpPr>
                  <p:cNvPr id="298" name="Flowchart: Process 29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9" name="Flowchart: Process 29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0" name="Flowchart: Process 29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1" name="Flowchart: Process 30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2" name="Flowchart: Process 30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38" name="Group 279"/>
                <p:cNvGrpSpPr/>
                <p:nvPr/>
              </p:nvGrpSpPr>
              <p:grpSpPr>
                <a:xfrm>
                  <a:off x="3872880" y="3573048"/>
                  <a:ext cx="1440136" cy="288000"/>
                  <a:chOff x="3872912" y="2725688"/>
                  <a:chExt cx="1440136" cy="288000"/>
                </a:xfrm>
                <a:grpFill/>
              </p:grpSpPr>
              <p:sp>
                <p:nvSpPr>
                  <p:cNvPr id="293" name="Flowchart: Process 29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4" name="Flowchart: Process 29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5" name="Flowchart: Process 29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6" name="Flowchart: Process 29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7" name="Flowchart: Process 29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39" name="Group 280"/>
                <p:cNvGrpSpPr/>
                <p:nvPr/>
              </p:nvGrpSpPr>
              <p:grpSpPr>
                <a:xfrm>
                  <a:off x="3872880" y="3861080"/>
                  <a:ext cx="1440136" cy="288000"/>
                  <a:chOff x="3872912" y="2725688"/>
                  <a:chExt cx="1440136" cy="288000"/>
                </a:xfrm>
                <a:grpFill/>
              </p:grpSpPr>
              <p:sp>
                <p:nvSpPr>
                  <p:cNvPr id="288" name="Flowchart: Process 287"/>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9" name="Flowchart: Process 288"/>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0" name="Flowchart: Process 289"/>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1" name="Flowchart: Process 290"/>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2" name="Flowchart: Process 291"/>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40" name="Group 281"/>
                <p:cNvGrpSpPr/>
                <p:nvPr/>
              </p:nvGrpSpPr>
              <p:grpSpPr>
                <a:xfrm>
                  <a:off x="3872880" y="4149112"/>
                  <a:ext cx="1440136" cy="288000"/>
                  <a:chOff x="3872912" y="2725688"/>
                  <a:chExt cx="1440136" cy="288000"/>
                </a:xfrm>
                <a:grpFill/>
              </p:grpSpPr>
              <p:sp>
                <p:nvSpPr>
                  <p:cNvPr id="283" name="Flowchart: Process 282"/>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4" name="Flowchart: Process 283"/>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5" name="Flowchart: Process 284"/>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6" name="Flowchart: Process 285"/>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7" name="Flowchart: Process 286"/>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nvGrpSpPr>
              <p:cNvPr id="241" name="Group 239"/>
              <p:cNvGrpSpPr/>
              <p:nvPr/>
            </p:nvGrpSpPr>
            <p:grpSpPr>
              <a:xfrm>
                <a:off x="3871802" y="4434940"/>
                <a:ext cx="1440168" cy="1711424"/>
                <a:chOff x="3872880" y="2725688"/>
                <a:chExt cx="1440168" cy="1711424"/>
              </a:xfrm>
              <a:grpFill/>
            </p:grpSpPr>
            <p:grpSp>
              <p:nvGrpSpPr>
                <p:cNvPr id="242" name="Group 240"/>
                <p:cNvGrpSpPr/>
                <p:nvPr/>
              </p:nvGrpSpPr>
              <p:grpSpPr>
                <a:xfrm>
                  <a:off x="3872912" y="2725688"/>
                  <a:ext cx="1440136" cy="288000"/>
                  <a:chOff x="3872912" y="2725688"/>
                  <a:chExt cx="1440136" cy="288000"/>
                </a:xfrm>
                <a:grpFill/>
              </p:grpSpPr>
              <p:sp>
                <p:nvSpPr>
                  <p:cNvPr id="272" name="Flowchart: Process 27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3" name="Flowchart: Process 27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4" name="Flowchart: Process 27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5" name="Flowchart: Process 27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 name="Flowchart: Process 27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43" name="Group 241"/>
                <p:cNvGrpSpPr/>
                <p:nvPr/>
              </p:nvGrpSpPr>
              <p:grpSpPr>
                <a:xfrm>
                  <a:off x="3872880" y="3015242"/>
                  <a:ext cx="1440136" cy="288000"/>
                  <a:chOff x="3872912" y="2725688"/>
                  <a:chExt cx="1440136" cy="288000"/>
                </a:xfrm>
                <a:grpFill/>
              </p:grpSpPr>
              <p:sp>
                <p:nvSpPr>
                  <p:cNvPr id="267" name="Flowchart: Process 26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8" name="Flowchart: Process 26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9" name="Flowchart: Process 26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0" name="Flowchart: Process 26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1" name="Flowchart: Process 27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44" name="Group 242"/>
                <p:cNvGrpSpPr/>
                <p:nvPr/>
              </p:nvGrpSpPr>
              <p:grpSpPr>
                <a:xfrm>
                  <a:off x="3872880" y="3284984"/>
                  <a:ext cx="1440136" cy="288000"/>
                  <a:chOff x="3872912" y="2725688"/>
                  <a:chExt cx="1440136" cy="288000"/>
                </a:xfrm>
                <a:grpFill/>
              </p:grpSpPr>
              <p:sp>
                <p:nvSpPr>
                  <p:cNvPr id="262" name="Flowchart: Process 26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3" name="Flowchart: Process 26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4" name="Flowchart: Process 26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5" name="Flowchart: Process 26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 name="Flowchart: Process 26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45" name="Group 243"/>
                <p:cNvGrpSpPr/>
                <p:nvPr/>
              </p:nvGrpSpPr>
              <p:grpSpPr>
                <a:xfrm>
                  <a:off x="3872880" y="3573048"/>
                  <a:ext cx="1440136" cy="288000"/>
                  <a:chOff x="3872912" y="2725688"/>
                  <a:chExt cx="1440136" cy="288000"/>
                </a:xfrm>
                <a:grpFill/>
              </p:grpSpPr>
              <p:sp>
                <p:nvSpPr>
                  <p:cNvPr id="257" name="Flowchart: Process 25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8" name="Flowchart: Process 25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9" name="Flowchart: Process 25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0" name="Flowchart: Process 25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1" name="Flowchart: Process 26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46" name="Group 244"/>
                <p:cNvGrpSpPr/>
                <p:nvPr/>
              </p:nvGrpSpPr>
              <p:grpSpPr>
                <a:xfrm>
                  <a:off x="3872880" y="3861080"/>
                  <a:ext cx="1440136" cy="288000"/>
                  <a:chOff x="3872912" y="2725688"/>
                  <a:chExt cx="1440136" cy="288000"/>
                </a:xfrm>
                <a:grpFill/>
              </p:grpSpPr>
              <p:sp>
                <p:nvSpPr>
                  <p:cNvPr id="252" name="Flowchart: Process 251"/>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3" name="Flowchart: Process 252"/>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4" name="Flowchart: Process 253"/>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5" name="Flowchart: Process 254"/>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 name="Flowchart: Process 255"/>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77" name="Group 245"/>
                <p:cNvGrpSpPr/>
                <p:nvPr/>
              </p:nvGrpSpPr>
              <p:grpSpPr>
                <a:xfrm>
                  <a:off x="3872880" y="4149112"/>
                  <a:ext cx="1440136" cy="288000"/>
                  <a:chOff x="3872912" y="2725688"/>
                  <a:chExt cx="1440136" cy="288000"/>
                </a:xfrm>
                <a:grpFill/>
              </p:grpSpPr>
              <p:sp>
                <p:nvSpPr>
                  <p:cNvPr id="247" name="Flowchart: Process 246"/>
                  <p:cNvSpPr/>
                  <p:nvPr/>
                </p:nvSpPr>
                <p:spPr>
                  <a:xfrm>
                    <a:off x="3872912"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8" name="Flowchart: Process 247"/>
                  <p:cNvSpPr/>
                  <p:nvPr/>
                </p:nvSpPr>
                <p:spPr>
                  <a:xfrm>
                    <a:off x="4160946"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9" name="Flowchart: Process 248"/>
                  <p:cNvSpPr/>
                  <p:nvPr/>
                </p:nvSpPr>
                <p:spPr>
                  <a:xfrm>
                    <a:off x="4448980"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0" name="Flowchart: Process 249"/>
                  <p:cNvSpPr/>
                  <p:nvPr/>
                </p:nvSpPr>
                <p:spPr>
                  <a:xfrm>
                    <a:off x="4737014"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1" name="Flowchart: Process 250"/>
                  <p:cNvSpPr/>
                  <p:nvPr/>
                </p:nvSpPr>
                <p:spPr>
                  <a:xfrm>
                    <a:off x="5025048" y="2725688"/>
                    <a:ext cx="288000" cy="288000"/>
                  </a:xfrm>
                  <a:prstGeom prst="flowChartProcess">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grpSp>
      </p:grpSp>
      <p:sp>
        <p:nvSpPr>
          <p:cNvPr id="62492" name="TextBox 381"/>
          <p:cNvSpPr txBox="1">
            <a:spLocks noChangeArrowheads="1"/>
          </p:cNvSpPr>
          <p:nvPr/>
        </p:nvSpPr>
        <p:spPr bwMode="auto">
          <a:xfrm>
            <a:off x="465138" y="1139825"/>
            <a:ext cx="1657350" cy="368300"/>
          </a:xfrm>
          <a:prstGeom prst="rect">
            <a:avLst/>
          </a:prstGeom>
          <a:noFill/>
          <a:ln w="9525">
            <a:noFill/>
            <a:miter lim="800000"/>
            <a:headEnd/>
            <a:tailEnd/>
          </a:ln>
        </p:spPr>
        <p:txBody>
          <a:bodyPr>
            <a:spAutoFit/>
          </a:bodyPr>
          <a:lstStyle/>
          <a:p>
            <a:pPr algn="ctr"/>
            <a:r>
              <a:rPr lang="en-US"/>
              <a:t>Data input</a:t>
            </a:r>
            <a:endParaRPr lang="en-GB"/>
          </a:p>
        </p:txBody>
      </p:sp>
      <p:sp>
        <p:nvSpPr>
          <p:cNvPr id="62493" name="TextBox 382"/>
          <p:cNvSpPr txBox="1">
            <a:spLocks noChangeArrowheads="1"/>
          </p:cNvSpPr>
          <p:nvPr/>
        </p:nvSpPr>
        <p:spPr bwMode="auto">
          <a:xfrm>
            <a:off x="4016375" y="1000125"/>
            <a:ext cx="2665413" cy="647700"/>
          </a:xfrm>
          <a:prstGeom prst="rect">
            <a:avLst/>
          </a:prstGeom>
          <a:noFill/>
          <a:ln w="9525">
            <a:noFill/>
            <a:miter lim="800000"/>
            <a:headEnd/>
            <a:tailEnd/>
          </a:ln>
        </p:spPr>
        <p:txBody>
          <a:bodyPr>
            <a:spAutoFit/>
          </a:bodyPr>
          <a:lstStyle/>
          <a:p>
            <a:pPr algn="ctr"/>
            <a:r>
              <a:rPr lang="en-US"/>
              <a:t>Data assimilation</a:t>
            </a:r>
          </a:p>
          <a:p>
            <a:pPr algn="ctr"/>
            <a:r>
              <a:rPr lang="en-US"/>
              <a:t>(1 ha or 1 km2 grid)</a:t>
            </a:r>
            <a:endParaRPr lang="en-GB"/>
          </a:p>
        </p:txBody>
      </p:sp>
      <p:sp>
        <p:nvSpPr>
          <p:cNvPr id="62494" name="TextBox 383"/>
          <p:cNvSpPr txBox="1">
            <a:spLocks noChangeArrowheads="1"/>
          </p:cNvSpPr>
          <p:nvPr/>
        </p:nvSpPr>
        <p:spPr bwMode="auto">
          <a:xfrm>
            <a:off x="6937375" y="1000125"/>
            <a:ext cx="2624138" cy="646113"/>
          </a:xfrm>
          <a:prstGeom prst="rect">
            <a:avLst/>
          </a:prstGeom>
          <a:noFill/>
          <a:ln w="9525">
            <a:noFill/>
            <a:miter lim="800000"/>
            <a:headEnd/>
            <a:tailEnd/>
          </a:ln>
        </p:spPr>
        <p:txBody>
          <a:bodyPr>
            <a:spAutoFit/>
          </a:bodyPr>
          <a:lstStyle/>
          <a:p>
            <a:pPr algn="ctr"/>
            <a:r>
              <a:rPr lang="en-US"/>
              <a:t>Accounts integration, analysis and reporting</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512" y="2130426"/>
            <a:ext cx="8746554" cy="1470025"/>
          </a:xfrm>
        </p:spPr>
        <p:txBody>
          <a:bodyPr>
            <a:normAutofit/>
          </a:bodyPr>
          <a:lstStyle/>
          <a:p>
            <a:r>
              <a:rPr lang="fr-FR" dirty="0" smtClean="0"/>
              <a:t>Production of the </a:t>
            </a:r>
            <a:r>
              <a:rPr lang="fr-FR" dirty="0" err="1" smtClean="0"/>
              <a:t>urban</a:t>
            </a:r>
            <a:r>
              <a:rPr lang="fr-FR" dirty="0" smtClean="0"/>
              <a:t> areas land </a:t>
            </a:r>
            <a:r>
              <a:rPr lang="fr-FR" dirty="0" err="1" smtClean="0"/>
              <a:t>cover</a:t>
            </a:r>
            <a:r>
              <a:rPr lang="fr-FR" dirty="0" smtClean="0"/>
              <a:t> layer </a:t>
            </a:r>
            <a:r>
              <a:rPr lang="fr-FR" dirty="0" err="1" smtClean="0"/>
              <a:t>from</a:t>
            </a:r>
            <a:r>
              <a:rPr lang="fr-FR" dirty="0" smtClean="0"/>
              <a:t> </a:t>
            </a:r>
            <a:r>
              <a:rPr lang="fr-FR" dirty="0" err="1" smtClean="0"/>
              <a:t>high</a:t>
            </a:r>
            <a:r>
              <a:rPr lang="fr-FR" dirty="0" smtClean="0"/>
              <a:t> </a:t>
            </a:r>
            <a:r>
              <a:rPr lang="fr-FR" dirty="0" err="1" smtClean="0"/>
              <a:t>resolution</a:t>
            </a:r>
            <a:r>
              <a:rPr lang="fr-FR" dirty="0" smtClean="0"/>
              <a:t> data on buildings, </a:t>
            </a:r>
            <a:r>
              <a:rPr lang="fr-FR" dirty="0" err="1" smtClean="0"/>
              <a:t>using</a:t>
            </a:r>
            <a:r>
              <a:rPr lang="fr-FR" dirty="0" smtClean="0"/>
              <a:t> </a:t>
            </a:r>
            <a:r>
              <a:rPr lang="fr-FR" dirty="0" err="1" smtClean="0"/>
              <a:t>smoothing</a:t>
            </a:r>
            <a:r>
              <a:rPr lang="fr-FR" dirty="0" smtClean="0"/>
              <a:t> (</a:t>
            </a:r>
            <a:r>
              <a:rPr lang="fr-FR" dirty="0" err="1" smtClean="0"/>
              <a:t>gaussian</a:t>
            </a:r>
            <a:r>
              <a:rPr lang="fr-FR" dirty="0" smtClean="0"/>
              <a:t> </a:t>
            </a:r>
            <a:r>
              <a:rPr lang="fr-FR" dirty="0" err="1" smtClean="0"/>
              <a:t>blur</a:t>
            </a:r>
            <a:r>
              <a:rPr lang="fr-FR" dirty="0" smtClean="0"/>
              <a:t>) techniques</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The buildings </a:t>
            </a:r>
            <a:r>
              <a:rPr lang="fr-FR" dirty="0" err="1" smtClean="0"/>
              <a:t>Shapefile</a:t>
            </a:r>
            <a:endParaRPr lang="fr-FR" dirty="0"/>
          </a:p>
        </p:txBody>
      </p:sp>
      <p:pic>
        <p:nvPicPr>
          <p:cNvPr id="9218" name="Picture 2"/>
          <p:cNvPicPr>
            <a:picLocks noChangeAspect="1" noChangeArrowheads="1"/>
          </p:cNvPicPr>
          <p:nvPr/>
        </p:nvPicPr>
        <p:blipFill>
          <a:blip r:embed="rId2" cstate="print"/>
          <a:srcRect/>
          <a:stretch>
            <a:fillRect/>
          </a:stretch>
        </p:blipFill>
        <p:spPr bwMode="auto">
          <a:xfrm>
            <a:off x="0" y="1418683"/>
            <a:ext cx="9918000" cy="46746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buildings raster</a:t>
            </a:r>
            <a:r>
              <a:rPr lang="fr-FR" dirty="0" smtClean="0"/>
              <a:t> (tif) 10 </a:t>
            </a:r>
            <a:r>
              <a:rPr lang="fr-FR" dirty="0" err="1" smtClean="0"/>
              <a:t>meters</a:t>
            </a:r>
            <a:r>
              <a:rPr lang="fr-FR" dirty="0" smtClean="0"/>
              <a:t> x 10 </a:t>
            </a:r>
            <a:r>
              <a:rPr lang="fr-FR" dirty="0" err="1" smtClean="0"/>
              <a:t>meters</a:t>
            </a:r>
            <a:endParaRPr lang="fr-FR" dirty="0"/>
          </a:p>
        </p:txBody>
      </p:sp>
      <p:pic>
        <p:nvPicPr>
          <p:cNvPr id="10242" name="Picture 2"/>
          <p:cNvPicPr>
            <a:picLocks noChangeAspect="1" noChangeArrowheads="1"/>
          </p:cNvPicPr>
          <p:nvPr/>
        </p:nvPicPr>
        <p:blipFill>
          <a:blip r:embed="rId2" cstate="print"/>
          <a:srcRect/>
          <a:stretch>
            <a:fillRect/>
          </a:stretch>
        </p:blipFill>
        <p:spPr bwMode="auto">
          <a:xfrm>
            <a:off x="0" y="1422353"/>
            <a:ext cx="9918000" cy="467094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buildings </a:t>
            </a:r>
            <a:r>
              <a:rPr lang="fr-FR" dirty="0" err="1" smtClean="0"/>
              <a:t>Shp</a:t>
            </a:r>
            <a:r>
              <a:rPr lang="fr-FR" dirty="0" smtClean="0"/>
              <a:t> and Raster 10 m</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0" y="1432127"/>
            <a:ext cx="9907200" cy="466116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2434282"/>
          </a:xfrm>
        </p:spPr>
        <p:txBody>
          <a:bodyPr>
            <a:normAutofit fontScale="90000"/>
          </a:bodyPr>
          <a:lstStyle/>
          <a:p>
            <a:r>
              <a:rPr lang="fr-FR" sz="2700" dirty="0" err="1" smtClean="0"/>
              <a:t>Smoothing</a:t>
            </a:r>
            <a:r>
              <a:rPr lang="fr-FR" sz="2700" dirty="0" smtClean="0"/>
              <a:t> (</a:t>
            </a:r>
            <a:r>
              <a:rPr lang="fr-FR" sz="2700" dirty="0" err="1" smtClean="0"/>
              <a:t>blurring</a:t>
            </a:r>
            <a:r>
              <a:rPr lang="fr-FR" sz="2700" dirty="0" smtClean="0"/>
              <a:t>) </a:t>
            </a:r>
            <a:r>
              <a:rPr lang="fr-FR" sz="2700" dirty="0" err="1" smtClean="0"/>
              <a:t>with</a:t>
            </a:r>
            <a:r>
              <a:rPr lang="fr-FR" sz="2700" dirty="0" smtClean="0"/>
              <a:t> SAGA Gis/ </a:t>
            </a:r>
            <a:r>
              <a:rPr lang="fr-FR" sz="2700" dirty="0" err="1" smtClean="0"/>
              <a:t>Grid</a:t>
            </a:r>
            <a:r>
              <a:rPr lang="fr-FR" sz="2700" dirty="0" smtClean="0"/>
              <a:t> </a:t>
            </a:r>
            <a:r>
              <a:rPr lang="fr-FR" sz="2700" dirty="0" err="1" smtClean="0"/>
              <a:t>Filters</a:t>
            </a:r>
            <a:r>
              <a:rPr lang="fr-FR" sz="2700" dirty="0" smtClean="0"/>
              <a:t>/ User </a:t>
            </a:r>
            <a:r>
              <a:rPr lang="fr-FR" sz="2700" dirty="0" err="1" smtClean="0"/>
              <a:t>Defined</a:t>
            </a:r>
            <a:r>
              <a:rPr lang="fr-FR" sz="2700" dirty="0" smtClean="0"/>
              <a:t> </a:t>
            </a:r>
            <a:r>
              <a:rPr lang="fr-FR" sz="2700" dirty="0" err="1" smtClean="0"/>
              <a:t>Filter</a:t>
            </a:r>
            <a:r>
              <a:rPr lang="fr-FR" dirty="0" smtClean="0"/>
              <a:t/>
            </a:r>
            <a:br>
              <a:rPr lang="fr-FR" dirty="0" smtClean="0"/>
            </a:br>
            <a:r>
              <a:rPr lang="fr-FR" dirty="0"/>
              <a:t/>
            </a:r>
            <a:br>
              <a:rPr lang="fr-FR" dirty="0"/>
            </a:br>
            <a:r>
              <a:rPr lang="fr-FR" dirty="0" smtClean="0"/>
              <a:t>Input: raster 10 m, values 1 to 101</a:t>
            </a:r>
            <a:br>
              <a:rPr lang="fr-FR" dirty="0" smtClean="0"/>
            </a:br>
            <a:r>
              <a:rPr lang="fr-FR" dirty="0" err="1" smtClean="0"/>
              <a:t>Filter</a:t>
            </a:r>
            <a:r>
              <a:rPr lang="fr-FR" dirty="0" smtClean="0"/>
              <a:t> </a:t>
            </a:r>
            <a:r>
              <a:rPr lang="fr-FR" dirty="0" err="1" smtClean="0"/>
              <a:t>Matrix</a:t>
            </a:r>
            <a:r>
              <a:rPr lang="fr-FR" dirty="0" smtClean="0"/>
              <a:t> (for </a:t>
            </a:r>
            <a:r>
              <a:rPr lang="fr-FR" dirty="0" err="1" smtClean="0"/>
              <a:t>gaussian</a:t>
            </a:r>
            <a:r>
              <a:rPr lang="fr-FR" dirty="0" smtClean="0"/>
              <a:t> </a:t>
            </a:r>
            <a:r>
              <a:rPr lang="fr-FR" dirty="0" err="1" smtClean="0"/>
              <a:t>blur</a:t>
            </a:r>
            <a:r>
              <a:rPr lang="fr-FR" dirty="0" smtClean="0"/>
              <a:t> </a:t>
            </a:r>
            <a:r>
              <a:rPr lang="fr-FR" dirty="0" err="1" smtClean="0"/>
              <a:t>at</a:t>
            </a:r>
            <a:r>
              <a:rPr lang="fr-FR" dirty="0" smtClean="0"/>
              <a:t> 10 pixels radius or 100 m, </a:t>
            </a:r>
            <a:r>
              <a:rPr lang="fr-FR" dirty="0" err="1" smtClean="0"/>
              <a:t>using</a:t>
            </a:r>
            <a:r>
              <a:rPr lang="fr-FR" dirty="0" smtClean="0"/>
              <a:t> a </a:t>
            </a:r>
            <a:r>
              <a:rPr lang="fr-FR" dirty="0" err="1" smtClean="0"/>
              <a:t>kernel</a:t>
            </a:r>
            <a:r>
              <a:rPr lang="fr-FR" dirty="0" smtClean="0"/>
              <a:t> of 21 x 21 </a:t>
            </a:r>
            <a:r>
              <a:rPr lang="fr-FR" dirty="0" err="1" smtClean="0"/>
              <a:t>cells</a:t>
            </a:r>
            <a:r>
              <a:rPr lang="fr-FR" dirty="0" smtClean="0"/>
              <a:t>): </a:t>
            </a:r>
            <a:r>
              <a:rPr lang="fr-FR" dirty="0" err="1" smtClean="0"/>
              <a:t>here</a:t>
            </a:r>
            <a:r>
              <a:rPr lang="fr-FR" dirty="0" smtClean="0"/>
              <a:t> Kernel_21_10</a:t>
            </a:r>
            <a:br>
              <a:rPr lang="fr-FR" dirty="0" smtClean="0"/>
            </a:br>
            <a:r>
              <a:rPr lang="fr-FR" dirty="0"/>
              <a:t/>
            </a:r>
            <a:br>
              <a:rPr lang="fr-FR" dirty="0"/>
            </a:br>
            <a:r>
              <a:rPr lang="fr-FR" dirty="0" smtClean="0"/>
              <a:t> </a:t>
            </a:r>
            <a:endParaRPr lang="fr-FR" dirty="0"/>
          </a:p>
        </p:txBody>
      </p:sp>
      <p:pic>
        <p:nvPicPr>
          <p:cNvPr id="2050" name="Picture 2"/>
          <p:cNvPicPr>
            <a:picLocks noChangeAspect="1" noChangeArrowheads="1"/>
          </p:cNvPicPr>
          <p:nvPr/>
        </p:nvPicPr>
        <p:blipFill>
          <a:blip r:embed="rId2" cstate="print"/>
          <a:srcRect b="47955"/>
          <a:stretch>
            <a:fillRect/>
          </a:stretch>
        </p:blipFill>
        <p:spPr bwMode="auto">
          <a:xfrm>
            <a:off x="200472" y="2924944"/>
            <a:ext cx="9391650" cy="26571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38092" y="-27384"/>
            <a:ext cx="7072362" cy="706437"/>
          </a:xfrm>
        </p:spPr>
        <p:txBody>
          <a:bodyPr>
            <a:normAutofit/>
          </a:bodyPr>
          <a:lstStyle/>
          <a:p>
            <a:r>
              <a:rPr lang="en-US" dirty="0" smtClean="0"/>
              <a:t>National Accounts: SNA and SEEA </a:t>
            </a:r>
            <a:endParaRPr lang="en-GB" dirty="0" smtClean="0"/>
          </a:p>
        </p:txBody>
      </p:sp>
      <p:pic>
        <p:nvPicPr>
          <p:cNvPr id="35854" name="Picture 6"/>
          <p:cNvPicPr>
            <a:picLocks noChangeAspect="1" noChangeArrowheads="1"/>
          </p:cNvPicPr>
          <p:nvPr/>
        </p:nvPicPr>
        <p:blipFill>
          <a:blip r:embed="rId3" cstate="print"/>
          <a:srcRect/>
          <a:stretch>
            <a:fillRect/>
          </a:stretch>
        </p:blipFill>
        <p:spPr bwMode="auto">
          <a:xfrm>
            <a:off x="238092" y="3050908"/>
            <a:ext cx="1915224" cy="2957609"/>
          </a:xfrm>
          <a:prstGeom prst="rect">
            <a:avLst/>
          </a:prstGeom>
          <a:noFill/>
          <a:ln w="9525">
            <a:noFill/>
            <a:miter lim="800000"/>
            <a:headEnd/>
            <a:tailEnd/>
          </a:ln>
        </p:spPr>
      </p:pic>
      <p:sp>
        <p:nvSpPr>
          <p:cNvPr id="5" name="TextBox 4"/>
          <p:cNvSpPr txBox="1">
            <a:spLocks noChangeArrowheads="1"/>
          </p:cNvSpPr>
          <p:nvPr/>
        </p:nvSpPr>
        <p:spPr bwMode="auto">
          <a:xfrm>
            <a:off x="2238356" y="2119118"/>
            <a:ext cx="2592387" cy="646112"/>
          </a:xfrm>
          <a:prstGeom prst="rect">
            <a:avLst/>
          </a:prstGeom>
          <a:noFill/>
          <a:ln w="9525">
            <a:noFill/>
            <a:miter lim="800000"/>
            <a:headEnd/>
            <a:tailEnd/>
          </a:ln>
        </p:spPr>
        <p:txBody>
          <a:bodyPr>
            <a:spAutoFit/>
          </a:bodyPr>
          <a:lstStyle/>
          <a:p>
            <a:pPr algn="ctr"/>
            <a:r>
              <a:rPr lang="en-US" i="1" dirty="0"/>
              <a:t>SEEA Part 1 </a:t>
            </a:r>
          </a:p>
          <a:p>
            <a:pPr algn="ctr"/>
            <a:r>
              <a:rPr lang="en-US" i="1" dirty="0"/>
              <a:t>“Central Framework”</a:t>
            </a:r>
            <a:endParaRPr lang="en-GB" i="1" dirty="0"/>
          </a:p>
        </p:txBody>
      </p:sp>
      <p:grpSp>
        <p:nvGrpSpPr>
          <p:cNvPr id="2" name="Group 22"/>
          <p:cNvGrpSpPr/>
          <p:nvPr/>
        </p:nvGrpSpPr>
        <p:grpSpPr>
          <a:xfrm>
            <a:off x="4880992" y="1841335"/>
            <a:ext cx="2071702" cy="4179953"/>
            <a:chOff x="4880992" y="2444695"/>
            <a:chExt cx="2071702" cy="4179953"/>
          </a:xfrm>
        </p:grpSpPr>
        <p:pic>
          <p:nvPicPr>
            <p:cNvPr id="13313" name="Picture 1"/>
            <p:cNvPicPr>
              <a:picLocks noChangeAspect="1" noChangeArrowheads="1"/>
            </p:cNvPicPr>
            <p:nvPr/>
          </p:nvPicPr>
          <p:blipFill>
            <a:blip r:embed="rId4" cstate="print"/>
            <a:srcRect/>
            <a:stretch>
              <a:fillRect/>
            </a:stretch>
          </p:blipFill>
          <p:spPr bwMode="auto">
            <a:xfrm>
              <a:off x="4966648" y="3672320"/>
              <a:ext cx="1944216" cy="2952328"/>
            </a:xfrm>
            <a:prstGeom prst="rect">
              <a:avLst/>
            </a:prstGeom>
            <a:noFill/>
            <a:ln w="9525">
              <a:noFill/>
              <a:miter lim="800000"/>
              <a:headEnd/>
              <a:tailEnd/>
            </a:ln>
          </p:spPr>
        </p:pic>
        <p:sp>
          <p:nvSpPr>
            <p:cNvPr id="35859" name="TextBox 7"/>
            <p:cNvSpPr txBox="1">
              <a:spLocks noChangeArrowheads="1"/>
            </p:cNvSpPr>
            <p:nvPr/>
          </p:nvSpPr>
          <p:spPr bwMode="auto">
            <a:xfrm>
              <a:off x="4880992" y="2444695"/>
              <a:ext cx="2071702" cy="1200329"/>
            </a:xfrm>
            <a:prstGeom prst="rect">
              <a:avLst/>
            </a:prstGeom>
            <a:noFill/>
            <a:ln w="9525">
              <a:noFill/>
              <a:miter lim="800000"/>
              <a:headEnd/>
              <a:tailEnd/>
            </a:ln>
          </p:spPr>
          <p:txBody>
            <a:bodyPr wrap="square">
              <a:spAutoFit/>
            </a:bodyPr>
            <a:lstStyle/>
            <a:p>
              <a:pPr algn="ctr"/>
              <a:r>
                <a:rPr lang="en-US" i="1" dirty="0"/>
                <a:t>SEEA Part 2</a:t>
              </a:r>
            </a:p>
            <a:p>
              <a:pPr algn="ctr"/>
              <a:r>
                <a:rPr lang="en-US" i="1" dirty="0"/>
                <a:t>“Experimental Ecosystem </a:t>
              </a:r>
            </a:p>
            <a:p>
              <a:pPr algn="ctr"/>
              <a:r>
                <a:rPr lang="en-US" i="1" dirty="0" smtClean="0"/>
                <a:t>Accounting”</a:t>
              </a:r>
              <a:endParaRPr lang="en-GB" i="1" dirty="0"/>
            </a:p>
          </p:txBody>
        </p:sp>
      </p:grpSp>
      <p:pic>
        <p:nvPicPr>
          <p:cNvPr id="26" name="Picture 2"/>
          <p:cNvPicPr preferRelativeResize="0">
            <a:picLocks noChangeArrowheads="1"/>
          </p:cNvPicPr>
          <p:nvPr/>
        </p:nvPicPr>
        <p:blipFill>
          <a:blip r:embed="rId5" cstate="print"/>
          <a:srcRect/>
          <a:stretch>
            <a:fillRect/>
          </a:stretch>
        </p:blipFill>
        <p:spPr bwMode="auto">
          <a:xfrm>
            <a:off x="2595546" y="3050908"/>
            <a:ext cx="1915200" cy="2959200"/>
          </a:xfrm>
          <a:prstGeom prst="rect">
            <a:avLst/>
          </a:prstGeom>
          <a:noFill/>
          <a:ln w="9525">
            <a:noFill/>
            <a:miter lim="800000"/>
            <a:headEnd/>
            <a:tailEnd/>
          </a:ln>
        </p:spPr>
      </p:pic>
      <p:sp>
        <p:nvSpPr>
          <p:cNvPr id="49" name="Rectangle 48"/>
          <p:cNvSpPr/>
          <p:nvPr/>
        </p:nvSpPr>
        <p:spPr bwMode="auto">
          <a:xfrm>
            <a:off x="7524768" y="714356"/>
            <a:ext cx="1800000" cy="277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600" b="1" dirty="0">
              <a:solidFill>
                <a:schemeClr val="accent2">
                  <a:lumMod val="75000"/>
                </a:schemeClr>
              </a:solidFill>
              <a:latin typeface="Arial Narrow" pitchFamily="34" charset="0"/>
            </a:endParaRPr>
          </a:p>
          <a:p>
            <a:pPr>
              <a:defRPr/>
            </a:pPr>
            <a:r>
              <a:rPr lang="en-US" sz="1600" b="1" dirty="0" smtClean="0">
                <a:solidFill>
                  <a:schemeClr val="accent2">
                    <a:lumMod val="75000"/>
                  </a:schemeClr>
                </a:solidFill>
                <a:latin typeface="Arial Narrow" pitchFamily="34" charset="0"/>
              </a:rPr>
              <a:t>SEEA-EEA XXX</a:t>
            </a:r>
          </a:p>
        </p:txBody>
      </p:sp>
      <p:sp>
        <p:nvSpPr>
          <p:cNvPr id="50" name="Rectangle 49"/>
          <p:cNvSpPr/>
          <p:nvPr/>
        </p:nvSpPr>
        <p:spPr bwMode="auto">
          <a:xfrm>
            <a:off x="7953396" y="2228636"/>
            <a:ext cx="1800000" cy="277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600" b="1" dirty="0">
              <a:solidFill>
                <a:schemeClr val="tx2">
                  <a:lumMod val="75000"/>
                </a:schemeClr>
              </a:solidFill>
              <a:latin typeface="Arial Narrow" pitchFamily="34" charset="0"/>
            </a:endParaRPr>
          </a:p>
          <a:p>
            <a:pPr>
              <a:defRPr/>
            </a:pPr>
            <a:r>
              <a:rPr lang="en-US" sz="1600" b="1" dirty="0" smtClean="0">
                <a:solidFill>
                  <a:schemeClr val="tx2">
                    <a:lumMod val="75000"/>
                  </a:schemeClr>
                </a:solidFill>
                <a:latin typeface="Arial Narrow" pitchFamily="34" charset="0"/>
              </a:rPr>
              <a:t>SEEA-EEA YYY</a:t>
            </a:r>
          </a:p>
          <a:p>
            <a:pPr>
              <a:defRPr/>
            </a:pPr>
            <a:endParaRPr lang="en-US" sz="1600" dirty="0">
              <a:solidFill>
                <a:schemeClr val="tx2">
                  <a:lumMod val="75000"/>
                </a:schemeClr>
              </a:solidFill>
              <a:latin typeface="Arial Narrow" pitchFamily="34" charset="0"/>
            </a:endParaRPr>
          </a:p>
        </p:txBody>
      </p:sp>
      <p:sp>
        <p:nvSpPr>
          <p:cNvPr id="51" name="TextBox 50"/>
          <p:cNvSpPr txBox="1">
            <a:spLocks noChangeArrowheads="1"/>
          </p:cNvSpPr>
          <p:nvPr/>
        </p:nvSpPr>
        <p:spPr bwMode="auto">
          <a:xfrm>
            <a:off x="166654" y="2223894"/>
            <a:ext cx="1952604" cy="369332"/>
          </a:xfrm>
          <a:prstGeom prst="rect">
            <a:avLst/>
          </a:prstGeom>
          <a:noFill/>
          <a:ln w="9525">
            <a:noFill/>
            <a:miter lim="800000"/>
            <a:headEnd/>
            <a:tailEnd/>
          </a:ln>
        </p:spPr>
        <p:txBody>
          <a:bodyPr wrap="square">
            <a:spAutoFit/>
          </a:bodyPr>
          <a:lstStyle/>
          <a:p>
            <a:pPr algn="ctr"/>
            <a:r>
              <a:rPr lang="en-US" i="1" dirty="0" smtClean="0"/>
              <a:t>SNA</a:t>
            </a:r>
            <a:endParaRPr lang="en-US" i="1" dirty="0"/>
          </a:p>
        </p:txBody>
      </p:sp>
      <p:sp>
        <p:nvSpPr>
          <p:cNvPr id="52" name="TextBox 51"/>
          <p:cNvSpPr txBox="1"/>
          <p:nvPr/>
        </p:nvSpPr>
        <p:spPr>
          <a:xfrm>
            <a:off x="238092" y="620688"/>
            <a:ext cx="6643734" cy="1477328"/>
          </a:xfrm>
          <a:prstGeom prst="rect">
            <a:avLst/>
          </a:prstGeom>
          <a:noFill/>
        </p:spPr>
        <p:txBody>
          <a:bodyPr wrap="square" rtlCol="0">
            <a:spAutoFit/>
          </a:bodyPr>
          <a:lstStyle/>
          <a:p>
            <a:r>
              <a:rPr lang="en-US" dirty="0" smtClean="0"/>
              <a:t>The System of Environmental-Economic Accounts adopted by the UN Statistical Commission in 2012 (SEEA 2012) has been supplemented in 2013 by a volume on “Experimental Ecosystem Accounting”. The “Ecosystem Capital Accounts” (SEEA-ECA) under implementation in Europe are one of these experimentations.</a:t>
            </a:r>
            <a:endParaRPr lang="en-US" dirty="0"/>
          </a:p>
        </p:txBody>
      </p:sp>
      <p:grpSp>
        <p:nvGrpSpPr>
          <p:cNvPr id="3" name="Group 1"/>
          <p:cNvGrpSpPr>
            <a:grpSpLocks/>
          </p:cNvGrpSpPr>
          <p:nvPr/>
        </p:nvGrpSpPr>
        <p:grpSpPr bwMode="auto">
          <a:xfrm>
            <a:off x="7381892" y="3786190"/>
            <a:ext cx="1800000" cy="2772000"/>
            <a:chOff x="7505697" y="-1000125"/>
            <a:chExt cx="2497625" cy="3845573"/>
          </a:xfrm>
        </p:grpSpPr>
        <p:sp>
          <p:nvSpPr>
            <p:cNvPr id="6" name="Rectangle 5"/>
            <p:cNvSpPr/>
            <p:nvPr/>
          </p:nvSpPr>
          <p:spPr>
            <a:xfrm>
              <a:off x="7505697" y="-1000125"/>
              <a:ext cx="2497625" cy="3845573"/>
            </a:xfrm>
            <a:prstGeom prst="rect">
              <a:avLst/>
            </a:prstGeom>
            <a:solidFill>
              <a:srgbClr val="BAFF97"/>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600" b="1" dirty="0">
                <a:solidFill>
                  <a:srgbClr val="00B050"/>
                </a:solidFill>
                <a:latin typeface="Arial Narrow" pitchFamily="34" charset="0"/>
              </a:endParaRPr>
            </a:p>
            <a:p>
              <a:pPr>
                <a:defRPr/>
              </a:pPr>
              <a:r>
                <a:rPr lang="en-US" sz="1600" b="1" dirty="0" smtClean="0">
                  <a:solidFill>
                    <a:srgbClr val="00B050"/>
                  </a:solidFill>
                  <a:latin typeface="Arial Narrow" pitchFamily="34" charset="0"/>
                </a:rPr>
                <a:t>SEEA-ECA</a:t>
              </a:r>
            </a:p>
            <a:p>
              <a:pPr>
                <a:defRPr/>
              </a:pPr>
              <a:endParaRPr lang="en-US" sz="1600" b="1" dirty="0">
                <a:solidFill>
                  <a:srgbClr val="00B050"/>
                </a:solidFill>
                <a:latin typeface="Arial Narrow" pitchFamily="34" charset="0"/>
              </a:endParaRPr>
            </a:p>
            <a:p>
              <a:pPr>
                <a:defRPr/>
              </a:pPr>
              <a:r>
                <a:rPr lang="en-US" sz="1600" b="1" dirty="0">
                  <a:solidFill>
                    <a:srgbClr val="00B050"/>
                  </a:solidFill>
                  <a:latin typeface="Arial Narrow" pitchFamily="34" charset="0"/>
                </a:rPr>
                <a:t>Ecosystem</a:t>
              </a:r>
            </a:p>
            <a:p>
              <a:pPr>
                <a:defRPr/>
              </a:pPr>
              <a:r>
                <a:rPr lang="en-US" sz="1600" b="1" dirty="0">
                  <a:solidFill>
                    <a:srgbClr val="00B050"/>
                  </a:solidFill>
                  <a:latin typeface="Arial Narrow" pitchFamily="34" charset="0"/>
                </a:rPr>
                <a:t>Capital </a:t>
              </a:r>
            </a:p>
            <a:p>
              <a:pPr>
                <a:defRPr/>
              </a:pPr>
              <a:r>
                <a:rPr lang="en-US" sz="1600" b="1" dirty="0">
                  <a:solidFill>
                    <a:srgbClr val="00B050"/>
                  </a:solidFill>
                  <a:latin typeface="Arial Narrow" pitchFamily="34" charset="0"/>
                </a:rPr>
                <a:t>Accounts</a:t>
              </a:r>
              <a:endParaRPr lang="en-GB" sz="1600" b="1" dirty="0">
                <a:solidFill>
                  <a:srgbClr val="00B050"/>
                </a:solidFill>
                <a:latin typeface="Arial Narrow" pitchFamily="34" charset="0"/>
              </a:endParaRPr>
            </a:p>
          </p:txBody>
        </p:sp>
        <p:pic>
          <p:nvPicPr>
            <p:cNvPr id="35861" name="Picture 2"/>
            <p:cNvPicPr>
              <a:picLocks noChangeAspect="1" noChangeArrowheads="1"/>
            </p:cNvPicPr>
            <p:nvPr/>
          </p:nvPicPr>
          <p:blipFill>
            <a:blip r:embed="rId6" cstate="print"/>
            <a:srcRect/>
            <a:stretch>
              <a:fillRect/>
            </a:stretch>
          </p:blipFill>
          <p:spPr bwMode="auto">
            <a:xfrm>
              <a:off x="7535873" y="1387501"/>
              <a:ext cx="1398588" cy="1398588"/>
            </a:xfrm>
            <a:prstGeom prst="rect">
              <a:avLst/>
            </a:prstGeom>
            <a:noFill/>
            <a:ln w="9525">
              <a:noFill/>
              <a:miter lim="800000"/>
              <a:headEnd/>
              <a:tailEnd/>
            </a:ln>
          </p:spPr>
        </p:pic>
      </p:grpSp>
      <p:sp>
        <p:nvSpPr>
          <p:cNvPr id="53" name="Left Brace 52"/>
          <p:cNvSpPr/>
          <p:nvPr/>
        </p:nvSpPr>
        <p:spPr>
          <a:xfrm>
            <a:off x="6881826" y="857232"/>
            <a:ext cx="500066" cy="5643602"/>
          </a:xfrm>
          <a:prstGeom prst="leftBrace">
            <a:avLst>
              <a:gd name="adj1" fmla="val 57857"/>
              <a:gd name="adj2" fmla="val 4628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0" y="6639163"/>
            <a:ext cx="1816523" cy="246221"/>
          </a:xfrm>
          <a:prstGeom prst="rect">
            <a:avLst/>
          </a:prstGeom>
        </p:spPr>
        <p:txBody>
          <a:bodyPr wrap="none">
            <a:spAutoFit/>
          </a:bodyPr>
          <a:lstStyle/>
          <a:p>
            <a:r>
              <a:rPr lang="en-US" sz="1000" dirty="0" smtClean="0"/>
              <a:t>Jean-Louis Weber, 19 July 2013</a:t>
            </a:r>
            <a:endParaRPr lang="en-US" sz="1000" dirty="0"/>
          </a:p>
        </p:txBody>
      </p:sp>
      <p:cxnSp>
        <p:nvCxnSpPr>
          <p:cNvPr id="27" name="Curved Connector 26"/>
          <p:cNvCxnSpPr>
            <a:stCxn id="35854" idx="2"/>
            <a:endCxn id="13313" idx="2"/>
          </p:cNvCxnSpPr>
          <p:nvPr/>
        </p:nvCxnSpPr>
        <p:spPr>
          <a:xfrm rot="16200000" flipH="1">
            <a:off x="3560845" y="3643376"/>
            <a:ext cx="12771" cy="4743052"/>
          </a:xfrm>
          <a:prstGeom prst="curvedConnector3">
            <a:avLst>
              <a:gd name="adj1" fmla="val 4425818"/>
            </a:avLst>
          </a:prstGeom>
          <a:ln w="152400" cmpd="tri">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56656" y="3861048"/>
            <a:ext cx="1008112" cy="0"/>
          </a:xfrm>
          <a:prstGeom prst="straightConnector1">
            <a:avLst/>
          </a:prstGeom>
          <a:ln w="152400" cmpd="tri">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32920" y="3861048"/>
            <a:ext cx="1008112" cy="0"/>
          </a:xfrm>
          <a:prstGeom prst="straightConnector1">
            <a:avLst/>
          </a:prstGeom>
          <a:ln w="152400" cmpd="tri">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dissolve">
                                      <p:cBhvr>
                                        <p:cTn id="28" dur="500"/>
                                        <p:tgtEl>
                                          <p:spTgt spid="49"/>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Sequence</a:t>
            </a:r>
            <a:r>
              <a:rPr lang="fr-FR" dirty="0" smtClean="0"/>
              <a:t> of </a:t>
            </a:r>
            <a:r>
              <a:rPr lang="fr-FR" dirty="0" err="1" smtClean="0"/>
              <a:t>treatments</a:t>
            </a:r>
            <a:r>
              <a:rPr lang="fr-FR" dirty="0" smtClean="0"/>
              <a:t> </a:t>
            </a:r>
            <a:r>
              <a:rPr lang="fr-FR" dirty="0" err="1" smtClean="0"/>
              <a:t>with</a:t>
            </a:r>
            <a:r>
              <a:rPr lang="fr-FR" dirty="0" smtClean="0"/>
              <a:t> SAGA GIS:</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56456" y="1961989"/>
            <a:ext cx="9720000" cy="4635363"/>
          </a:xfrm>
          <a:prstGeom prst="rect">
            <a:avLst/>
          </a:prstGeom>
          <a:noFill/>
          <a:ln w="9525">
            <a:noFill/>
            <a:miter lim="800000"/>
            <a:headEnd/>
            <a:tailEnd/>
          </a:ln>
        </p:spPr>
      </p:pic>
      <p:sp>
        <p:nvSpPr>
          <p:cNvPr id="4" name="Line Callout 2 3"/>
          <p:cNvSpPr/>
          <p:nvPr/>
        </p:nvSpPr>
        <p:spPr>
          <a:xfrm flipH="1">
            <a:off x="776536" y="1124744"/>
            <a:ext cx="2304256" cy="576064"/>
          </a:xfrm>
          <a:prstGeom prst="borderCallout2">
            <a:avLst>
              <a:gd name="adj1" fmla="val 18750"/>
              <a:gd name="adj2" fmla="val -8333"/>
              <a:gd name="adj3" fmla="val 18750"/>
              <a:gd name="adj4" fmla="val -16667"/>
              <a:gd name="adj5" fmla="val 316736"/>
              <a:gd name="adj6" fmla="val -7069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Input: </a:t>
            </a:r>
            <a:r>
              <a:rPr lang="fr-FR" dirty="0" err="1" smtClean="0"/>
              <a:t>shapefile</a:t>
            </a:r>
            <a:r>
              <a:rPr lang="fr-FR" dirty="0" smtClean="0"/>
              <a:t>, </a:t>
            </a:r>
            <a:r>
              <a:rPr lang="fr-FR" dirty="0" err="1" smtClean="0"/>
              <a:t>scale</a:t>
            </a:r>
            <a:r>
              <a:rPr lang="fr-FR" dirty="0" smtClean="0"/>
              <a:t> </a:t>
            </a:r>
            <a:r>
              <a:rPr lang="fr-FR" dirty="0" err="1" smtClean="0"/>
              <a:t>circa</a:t>
            </a:r>
            <a:r>
              <a:rPr lang="fr-FR" dirty="0" smtClean="0"/>
              <a:t> 1/5000 or </a:t>
            </a:r>
            <a:r>
              <a:rPr lang="fr-FR" dirty="0" err="1" smtClean="0"/>
              <a:t>finer</a:t>
            </a:r>
            <a:endParaRPr lang="fr-FR" dirty="0"/>
          </a:p>
        </p:txBody>
      </p:sp>
      <p:sp>
        <p:nvSpPr>
          <p:cNvPr id="5" name="Line Callout 2 4"/>
          <p:cNvSpPr/>
          <p:nvPr/>
        </p:nvSpPr>
        <p:spPr>
          <a:xfrm flipH="1">
            <a:off x="4232920" y="1196752"/>
            <a:ext cx="2232248" cy="576064"/>
          </a:xfrm>
          <a:prstGeom prst="borderCallout2">
            <a:avLst>
              <a:gd name="adj1" fmla="val 18750"/>
              <a:gd name="adj2" fmla="val -8333"/>
              <a:gd name="adj3" fmla="val 18750"/>
              <a:gd name="adj4" fmla="val -16667"/>
              <a:gd name="adj5" fmla="val 411975"/>
              <a:gd name="adj6" fmla="val -197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Raster (tif) </a:t>
            </a:r>
            <a:r>
              <a:rPr lang="fr-FR" dirty="0" err="1" smtClean="0"/>
              <a:t>at</a:t>
            </a:r>
            <a:r>
              <a:rPr lang="fr-FR" dirty="0" smtClean="0"/>
              <a:t> 10 </a:t>
            </a:r>
            <a:r>
              <a:rPr lang="fr-FR" dirty="0" err="1" smtClean="0"/>
              <a:t>meters</a:t>
            </a:r>
            <a:endParaRPr lang="fr-FR" dirty="0"/>
          </a:p>
        </p:txBody>
      </p:sp>
      <p:sp>
        <p:nvSpPr>
          <p:cNvPr id="6" name="Line Callout 2 5"/>
          <p:cNvSpPr/>
          <p:nvPr/>
        </p:nvSpPr>
        <p:spPr>
          <a:xfrm flipH="1">
            <a:off x="6105128" y="260648"/>
            <a:ext cx="2592288" cy="792088"/>
          </a:xfrm>
          <a:prstGeom prst="borderCallout2">
            <a:avLst>
              <a:gd name="adj1" fmla="val 18750"/>
              <a:gd name="adj2" fmla="val -8333"/>
              <a:gd name="adj3" fmla="val 18750"/>
              <a:gd name="adj4" fmla="val -16667"/>
              <a:gd name="adj5" fmla="val 501924"/>
              <a:gd name="adj6" fmla="val -4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Smoothed</a:t>
            </a:r>
            <a:r>
              <a:rPr lang="fr-FR" dirty="0" smtClean="0"/>
              <a:t> (</a:t>
            </a:r>
            <a:r>
              <a:rPr lang="fr-FR" dirty="0" err="1"/>
              <a:t>G</a:t>
            </a:r>
            <a:r>
              <a:rPr lang="fr-FR" dirty="0" err="1" smtClean="0"/>
              <a:t>aussian</a:t>
            </a:r>
            <a:r>
              <a:rPr lang="fr-FR" dirty="0" smtClean="0"/>
              <a:t> </a:t>
            </a:r>
            <a:r>
              <a:rPr lang="fr-FR" dirty="0" err="1" smtClean="0"/>
              <a:t>blur</a:t>
            </a:r>
            <a:r>
              <a:rPr lang="fr-FR" dirty="0" smtClean="0"/>
              <a:t>) raster, radius of 100 </a:t>
            </a:r>
            <a:r>
              <a:rPr lang="fr-FR" dirty="0" err="1" smtClean="0"/>
              <a:t>meters</a:t>
            </a:r>
            <a:r>
              <a:rPr lang="fr-FR" dirty="0" smtClean="0"/>
              <a:t> (</a:t>
            </a:r>
            <a:r>
              <a:rPr lang="fr-FR" dirty="0" err="1" smtClean="0"/>
              <a:t>kernel</a:t>
            </a:r>
            <a:r>
              <a:rPr lang="fr-FR" dirty="0" smtClean="0"/>
              <a:t> = 21)</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The buildings raster </a:t>
            </a:r>
            <a:r>
              <a:rPr lang="fr-FR" dirty="0" err="1" smtClean="0"/>
              <a:t>smoothed</a:t>
            </a:r>
            <a:r>
              <a:rPr lang="fr-FR" dirty="0" smtClean="0"/>
              <a:t> </a:t>
            </a:r>
            <a:r>
              <a:rPr lang="fr-FR" dirty="0" err="1" smtClean="0"/>
              <a:t>at</a:t>
            </a:r>
            <a:r>
              <a:rPr lang="fr-FR" dirty="0" smtClean="0"/>
              <a:t> 100m (values in the </a:t>
            </a:r>
            <a:r>
              <a:rPr lang="fr-FR" dirty="0" err="1" smtClean="0"/>
              <a:t>neighbourhood</a:t>
            </a:r>
            <a:r>
              <a:rPr lang="fr-FR" dirty="0" smtClean="0"/>
              <a:t>)</a:t>
            </a:r>
            <a:endParaRPr lang="fr-FR" dirty="0"/>
          </a:p>
        </p:txBody>
      </p:sp>
      <p:pic>
        <p:nvPicPr>
          <p:cNvPr id="5124" name="Picture 4"/>
          <p:cNvPicPr>
            <a:picLocks noChangeAspect="1" noChangeArrowheads="1"/>
          </p:cNvPicPr>
          <p:nvPr/>
        </p:nvPicPr>
        <p:blipFill>
          <a:blip r:embed="rId2" cstate="print"/>
          <a:srcRect/>
          <a:stretch>
            <a:fillRect/>
          </a:stretch>
        </p:blipFill>
        <p:spPr bwMode="auto">
          <a:xfrm>
            <a:off x="0" y="1494085"/>
            <a:ext cx="9910800" cy="467121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Building raster, 10 m and </a:t>
            </a:r>
            <a:r>
              <a:rPr lang="fr-FR" dirty="0" err="1" smtClean="0"/>
              <a:t>smoothed</a:t>
            </a:r>
            <a:r>
              <a:rPr lang="fr-FR" dirty="0" smtClean="0"/>
              <a:t> </a:t>
            </a:r>
            <a:r>
              <a:rPr lang="fr-FR" dirty="0" err="1" smtClean="0"/>
              <a:t>at</a:t>
            </a:r>
            <a:r>
              <a:rPr lang="fr-FR" dirty="0" smtClean="0"/>
              <a:t> 100m (values in the </a:t>
            </a:r>
            <a:r>
              <a:rPr lang="fr-FR" dirty="0" err="1" smtClean="0"/>
              <a:t>neighbourhood</a:t>
            </a:r>
            <a:r>
              <a:rPr lang="fr-FR" dirty="0" smtClean="0"/>
              <a:t>)</a:t>
            </a:r>
            <a:endParaRPr lang="fr-FR" dirty="0"/>
          </a:p>
        </p:txBody>
      </p:sp>
      <p:pic>
        <p:nvPicPr>
          <p:cNvPr id="5123" name="Picture 3"/>
          <p:cNvPicPr>
            <a:picLocks noChangeAspect="1" noChangeArrowheads="1"/>
          </p:cNvPicPr>
          <p:nvPr/>
        </p:nvPicPr>
        <p:blipFill>
          <a:blip r:embed="rId2" cstate="print"/>
          <a:srcRect/>
          <a:stretch>
            <a:fillRect/>
          </a:stretch>
        </p:blipFill>
        <p:spPr bwMode="auto">
          <a:xfrm>
            <a:off x="0" y="1490182"/>
            <a:ext cx="9918000" cy="467512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Building </a:t>
            </a:r>
            <a:r>
              <a:rPr lang="fr-FR" dirty="0" err="1" smtClean="0"/>
              <a:t>Shp</a:t>
            </a:r>
            <a:r>
              <a:rPr lang="fr-FR" dirty="0" smtClean="0"/>
              <a:t> and </a:t>
            </a:r>
            <a:r>
              <a:rPr lang="fr-FR" dirty="0" err="1" smtClean="0"/>
              <a:t>smoothed</a:t>
            </a:r>
            <a:r>
              <a:rPr lang="fr-FR" dirty="0" smtClean="0"/>
              <a:t> tif (values in the </a:t>
            </a:r>
            <a:r>
              <a:rPr lang="fr-FR" dirty="0" err="1" smtClean="0"/>
              <a:t>neighbourhood</a:t>
            </a:r>
            <a:r>
              <a:rPr lang="fr-FR" dirty="0" smtClean="0"/>
              <a:t>)</a:t>
            </a:r>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0" y="1473823"/>
            <a:ext cx="9907200" cy="469148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94122"/>
          </a:xfrm>
        </p:spPr>
        <p:txBody>
          <a:bodyPr>
            <a:normAutofit fontScale="90000"/>
          </a:bodyPr>
          <a:lstStyle/>
          <a:p>
            <a:r>
              <a:rPr lang="fr-FR" sz="2700" dirty="0" err="1" smtClean="0"/>
              <a:t>Agglomeration</a:t>
            </a:r>
            <a:r>
              <a:rPr lang="fr-FR" sz="2700" dirty="0" smtClean="0"/>
              <a:t>/</a:t>
            </a:r>
            <a:r>
              <a:rPr lang="fr-FR" sz="2700" dirty="0" err="1" smtClean="0"/>
              <a:t>generalisation</a:t>
            </a:r>
            <a:r>
              <a:rPr lang="fr-FR" sz="2700" dirty="0" smtClean="0"/>
              <a:t>: </a:t>
            </a:r>
            <a:r>
              <a:rPr lang="fr-FR" sz="2700" dirty="0" err="1" smtClean="0"/>
              <a:t>cells</a:t>
            </a:r>
            <a:r>
              <a:rPr lang="fr-FR" sz="2700" dirty="0" smtClean="0"/>
              <a:t> &gt; 20% of the </a:t>
            </a:r>
            <a:r>
              <a:rPr lang="fr-FR" sz="2700" dirty="0" err="1" smtClean="0"/>
              <a:t>smoothed</a:t>
            </a:r>
            <a:r>
              <a:rPr lang="fr-FR" sz="2700" dirty="0" smtClean="0"/>
              <a:t> value </a:t>
            </a:r>
            <a:r>
              <a:rPr lang="fr-FR" dirty="0" smtClean="0"/>
              <a:t/>
            </a:r>
            <a:br>
              <a:rPr lang="fr-FR" dirty="0" smtClean="0"/>
            </a:br>
            <a:r>
              <a:rPr lang="fr-FR" dirty="0"/>
              <a:t/>
            </a:r>
            <a:br>
              <a:rPr lang="fr-FR" dirty="0"/>
            </a:br>
            <a:r>
              <a:rPr lang="fr-FR" i="1" dirty="0" smtClean="0"/>
              <a:t>NB: </a:t>
            </a:r>
            <a:r>
              <a:rPr lang="fr-FR" i="1" dirty="0" err="1" smtClean="0"/>
              <a:t>cells</a:t>
            </a:r>
            <a:r>
              <a:rPr lang="fr-FR" i="1" dirty="0" smtClean="0"/>
              <a:t> are of 10 x 10 </a:t>
            </a:r>
            <a:r>
              <a:rPr lang="fr-FR" i="1" dirty="0" err="1" smtClean="0"/>
              <a:t>meters</a:t>
            </a:r>
            <a:endParaRPr lang="fr-FR" i="1" dirty="0"/>
          </a:p>
        </p:txBody>
      </p:sp>
      <p:pic>
        <p:nvPicPr>
          <p:cNvPr id="8194" name="Picture 2"/>
          <p:cNvPicPr>
            <a:picLocks noChangeAspect="1" noChangeArrowheads="1"/>
          </p:cNvPicPr>
          <p:nvPr/>
        </p:nvPicPr>
        <p:blipFill>
          <a:blip r:embed="rId2" cstate="print"/>
          <a:srcRect/>
          <a:stretch>
            <a:fillRect/>
          </a:stretch>
        </p:blipFill>
        <p:spPr bwMode="auto">
          <a:xfrm>
            <a:off x="0" y="1571062"/>
            <a:ext cx="9918000" cy="4666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274638"/>
            <a:ext cx="9410700" cy="994122"/>
          </a:xfrm>
        </p:spPr>
        <p:txBody>
          <a:bodyPr>
            <a:normAutofit fontScale="90000"/>
          </a:bodyPr>
          <a:lstStyle/>
          <a:p>
            <a:r>
              <a:rPr lang="fr-FR" sz="2700" dirty="0" err="1" smtClean="0"/>
              <a:t>Agglomeration</a:t>
            </a:r>
            <a:r>
              <a:rPr lang="fr-FR" sz="2700" dirty="0" smtClean="0"/>
              <a:t>/</a:t>
            </a:r>
            <a:r>
              <a:rPr lang="fr-FR" sz="2700" dirty="0" err="1" smtClean="0"/>
              <a:t>generalisation</a:t>
            </a:r>
            <a:r>
              <a:rPr lang="fr-FR" sz="2700" dirty="0" smtClean="0"/>
              <a:t>: </a:t>
            </a:r>
            <a:r>
              <a:rPr lang="fr-FR" sz="2700" dirty="0" err="1" smtClean="0"/>
              <a:t>shp</a:t>
            </a:r>
            <a:r>
              <a:rPr lang="fr-FR" sz="2700" dirty="0" smtClean="0"/>
              <a:t> and </a:t>
            </a:r>
            <a:r>
              <a:rPr lang="fr-FR" sz="2700" dirty="0" err="1" smtClean="0"/>
              <a:t>cells</a:t>
            </a:r>
            <a:r>
              <a:rPr lang="fr-FR" sz="2700" dirty="0" smtClean="0"/>
              <a:t> &gt; 25% of the </a:t>
            </a:r>
            <a:r>
              <a:rPr lang="fr-FR" sz="2700" dirty="0" err="1" smtClean="0"/>
              <a:t>smoothed</a:t>
            </a:r>
            <a:r>
              <a:rPr lang="fr-FR" sz="2700" dirty="0" smtClean="0"/>
              <a:t> value </a:t>
            </a:r>
            <a:r>
              <a:rPr lang="fr-FR" dirty="0" smtClean="0"/>
              <a:t/>
            </a:r>
            <a:br>
              <a:rPr lang="fr-FR" dirty="0" smtClean="0"/>
            </a:br>
            <a:r>
              <a:rPr lang="fr-FR" dirty="0"/>
              <a:t/>
            </a:r>
            <a:br>
              <a:rPr lang="fr-FR" dirty="0"/>
            </a:br>
            <a:r>
              <a:rPr lang="fr-FR" i="1" dirty="0" smtClean="0"/>
              <a:t>NB: </a:t>
            </a:r>
            <a:r>
              <a:rPr lang="fr-FR" i="1" dirty="0" err="1" smtClean="0"/>
              <a:t>cells</a:t>
            </a:r>
            <a:r>
              <a:rPr lang="fr-FR" i="1" dirty="0" smtClean="0"/>
              <a:t> are of 10 x 10 </a:t>
            </a:r>
            <a:r>
              <a:rPr lang="fr-FR" i="1" dirty="0" err="1" smtClean="0"/>
              <a:t>meters</a:t>
            </a:r>
            <a:r>
              <a:rPr lang="fr-FR" i="1" dirty="0" smtClean="0"/>
              <a:t> – </a:t>
            </a:r>
            <a:r>
              <a:rPr lang="fr-FR" i="1" dirty="0" err="1" smtClean="0"/>
              <a:t>here</a:t>
            </a:r>
            <a:r>
              <a:rPr lang="fr-FR" i="1" dirty="0" smtClean="0"/>
              <a:t>, the </a:t>
            </a:r>
            <a:r>
              <a:rPr lang="fr-FR" i="1" dirty="0" err="1" smtClean="0"/>
              <a:t>threshold</a:t>
            </a:r>
            <a:r>
              <a:rPr lang="fr-FR" i="1" dirty="0" smtClean="0"/>
              <a:t> captures </a:t>
            </a:r>
            <a:r>
              <a:rPr lang="fr-FR" i="1" dirty="0" err="1" smtClean="0"/>
              <a:t>dispersed</a:t>
            </a:r>
            <a:r>
              <a:rPr lang="fr-FR" i="1" dirty="0" smtClean="0"/>
              <a:t> </a:t>
            </a:r>
            <a:r>
              <a:rPr lang="fr-FR" i="1" dirty="0" err="1" smtClean="0"/>
              <a:t>urban</a:t>
            </a:r>
            <a:endParaRPr lang="fr-FR" i="1" dirty="0"/>
          </a:p>
        </p:txBody>
      </p:sp>
      <p:pic>
        <p:nvPicPr>
          <p:cNvPr id="7170" name="Picture 2"/>
          <p:cNvPicPr>
            <a:picLocks noChangeAspect="1" noChangeArrowheads="1"/>
          </p:cNvPicPr>
          <p:nvPr/>
        </p:nvPicPr>
        <p:blipFill>
          <a:blip r:embed="rId2" cstate="print"/>
          <a:srcRect/>
          <a:stretch>
            <a:fillRect/>
          </a:stretch>
        </p:blipFill>
        <p:spPr bwMode="auto">
          <a:xfrm>
            <a:off x="0" y="1593866"/>
            <a:ext cx="9907200" cy="464344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274638"/>
            <a:ext cx="9410700" cy="994122"/>
          </a:xfrm>
        </p:spPr>
        <p:txBody>
          <a:bodyPr>
            <a:normAutofit fontScale="90000"/>
          </a:bodyPr>
          <a:lstStyle/>
          <a:p>
            <a:r>
              <a:rPr lang="fr-FR" sz="2700" dirty="0" err="1" smtClean="0"/>
              <a:t>Agglomeration</a:t>
            </a:r>
            <a:r>
              <a:rPr lang="fr-FR" sz="2700" dirty="0" smtClean="0"/>
              <a:t>/</a:t>
            </a:r>
            <a:r>
              <a:rPr lang="fr-FR" sz="2700" dirty="0" err="1" smtClean="0"/>
              <a:t>generalisation</a:t>
            </a:r>
            <a:r>
              <a:rPr lang="fr-FR" sz="2700" dirty="0" smtClean="0"/>
              <a:t>: </a:t>
            </a:r>
            <a:r>
              <a:rPr lang="fr-FR" sz="2700" dirty="0" err="1" smtClean="0"/>
              <a:t>shp</a:t>
            </a:r>
            <a:r>
              <a:rPr lang="fr-FR" sz="2700" dirty="0" smtClean="0"/>
              <a:t> and </a:t>
            </a:r>
            <a:r>
              <a:rPr lang="fr-FR" sz="2700" dirty="0" err="1" smtClean="0"/>
              <a:t>cells</a:t>
            </a:r>
            <a:r>
              <a:rPr lang="fr-FR" sz="2700" dirty="0" smtClean="0"/>
              <a:t> &gt; 50% of the </a:t>
            </a:r>
            <a:r>
              <a:rPr lang="fr-FR" sz="2700" dirty="0" err="1" smtClean="0"/>
              <a:t>smoothed</a:t>
            </a:r>
            <a:r>
              <a:rPr lang="fr-FR" sz="2700" dirty="0" smtClean="0"/>
              <a:t> value </a:t>
            </a:r>
            <a:r>
              <a:rPr lang="fr-FR" dirty="0" smtClean="0"/>
              <a:t/>
            </a:r>
            <a:br>
              <a:rPr lang="fr-FR" dirty="0" smtClean="0"/>
            </a:br>
            <a:r>
              <a:rPr lang="fr-FR" dirty="0"/>
              <a:t/>
            </a:r>
            <a:br>
              <a:rPr lang="fr-FR" dirty="0"/>
            </a:br>
            <a:r>
              <a:rPr lang="fr-FR" i="1" dirty="0" smtClean="0"/>
              <a:t>NB: </a:t>
            </a:r>
            <a:r>
              <a:rPr lang="fr-FR" i="1" dirty="0" err="1" smtClean="0"/>
              <a:t>cells</a:t>
            </a:r>
            <a:r>
              <a:rPr lang="fr-FR" i="1" dirty="0" smtClean="0"/>
              <a:t> are of 10 x 10 </a:t>
            </a:r>
            <a:r>
              <a:rPr lang="fr-FR" i="1" dirty="0" err="1" smtClean="0"/>
              <a:t>meters</a:t>
            </a:r>
            <a:r>
              <a:rPr lang="fr-FR" i="1" dirty="0" smtClean="0"/>
              <a:t> – </a:t>
            </a:r>
            <a:r>
              <a:rPr lang="fr-FR" i="1" dirty="0" err="1" smtClean="0"/>
              <a:t>here</a:t>
            </a:r>
            <a:r>
              <a:rPr lang="fr-FR" i="1" dirty="0" smtClean="0"/>
              <a:t>, the </a:t>
            </a:r>
            <a:r>
              <a:rPr lang="fr-FR" i="1" dirty="0" err="1" smtClean="0"/>
              <a:t>threshold</a:t>
            </a:r>
            <a:r>
              <a:rPr lang="fr-FR" i="1" dirty="0" smtClean="0"/>
              <a:t> </a:t>
            </a:r>
            <a:r>
              <a:rPr lang="fr-FR" i="1" dirty="0" err="1" smtClean="0"/>
              <a:t>eliminates</a:t>
            </a:r>
            <a:r>
              <a:rPr lang="fr-FR" i="1" dirty="0" smtClean="0"/>
              <a:t> </a:t>
            </a:r>
            <a:r>
              <a:rPr lang="fr-FR" i="1" dirty="0" err="1" smtClean="0"/>
              <a:t>dispersed</a:t>
            </a:r>
            <a:r>
              <a:rPr lang="fr-FR" i="1" dirty="0" smtClean="0"/>
              <a:t> </a:t>
            </a:r>
            <a:r>
              <a:rPr lang="fr-FR" i="1" dirty="0" err="1" smtClean="0"/>
              <a:t>urban</a:t>
            </a:r>
            <a:r>
              <a:rPr lang="fr-FR" i="1" dirty="0" smtClean="0"/>
              <a:t>…</a:t>
            </a:r>
            <a:endParaRPr lang="fr-FR" i="1" dirty="0"/>
          </a:p>
        </p:txBody>
      </p:sp>
      <p:pic>
        <p:nvPicPr>
          <p:cNvPr id="11266" name="Picture 2"/>
          <p:cNvPicPr>
            <a:picLocks noChangeAspect="1" noChangeArrowheads="1"/>
          </p:cNvPicPr>
          <p:nvPr/>
        </p:nvPicPr>
        <p:blipFill>
          <a:blip r:embed="rId2" cstate="print"/>
          <a:srcRect/>
          <a:stretch>
            <a:fillRect/>
          </a:stretch>
        </p:blipFill>
        <p:spPr bwMode="auto">
          <a:xfrm>
            <a:off x="0" y="1566884"/>
            <a:ext cx="9918000" cy="46704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Provisional</a:t>
            </a:r>
            <a:r>
              <a:rPr lang="fr-FR" dirty="0" smtClean="0"/>
              <a:t> conclusion</a:t>
            </a:r>
            <a:endParaRPr lang="fr-FR" dirty="0"/>
          </a:p>
        </p:txBody>
      </p:sp>
      <p:sp>
        <p:nvSpPr>
          <p:cNvPr id="5" name="Content Placeholder 4"/>
          <p:cNvSpPr>
            <a:spLocks noGrp="1"/>
          </p:cNvSpPr>
          <p:nvPr>
            <p:ph idx="1"/>
          </p:nvPr>
        </p:nvSpPr>
        <p:spPr/>
        <p:txBody>
          <a:bodyPr/>
          <a:lstStyle/>
          <a:p>
            <a:r>
              <a:rPr lang="fr-FR" dirty="0" smtClean="0"/>
              <a:t>The 20% </a:t>
            </a:r>
            <a:r>
              <a:rPr lang="fr-FR" dirty="0" err="1" smtClean="0"/>
              <a:t>threshold</a:t>
            </a:r>
            <a:r>
              <a:rPr lang="fr-FR" dirty="0" smtClean="0"/>
              <a:t> </a:t>
            </a:r>
            <a:r>
              <a:rPr lang="fr-FR" dirty="0" err="1" smtClean="0"/>
              <a:t>seems</a:t>
            </a:r>
            <a:r>
              <a:rPr lang="fr-FR" dirty="0" smtClean="0"/>
              <a:t> a priori more </a:t>
            </a:r>
            <a:r>
              <a:rPr lang="fr-FR" dirty="0" err="1" smtClean="0"/>
              <a:t>appropriate</a:t>
            </a:r>
            <a:r>
              <a:rPr lang="fr-FR" dirty="0" smtClean="0"/>
              <a:t> for </a:t>
            </a:r>
            <a:r>
              <a:rPr lang="fr-FR" dirty="0" err="1" smtClean="0"/>
              <a:t>urban</a:t>
            </a:r>
            <a:r>
              <a:rPr lang="fr-FR" dirty="0" smtClean="0"/>
              <a:t> areas </a:t>
            </a:r>
            <a:r>
              <a:rPr lang="fr-FR" dirty="0" err="1" smtClean="0"/>
              <a:t>mapping</a:t>
            </a:r>
            <a:r>
              <a:rPr lang="fr-FR" dirty="0" smtClean="0"/>
              <a:t>. The </a:t>
            </a:r>
            <a:r>
              <a:rPr lang="fr-FR" dirty="0" err="1" smtClean="0"/>
              <a:t>same</a:t>
            </a:r>
            <a:r>
              <a:rPr lang="fr-FR" dirty="0" smtClean="0"/>
              <a:t> or </a:t>
            </a:r>
            <a:r>
              <a:rPr lang="fr-FR" dirty="0" err="1" smtClean="0"/>
              <a:t>different</a:t>
            </a:r>
            <a:r>
              <a:rPr lang="fr-FR" dirty="0" smtClean="0"/>
              <a:t> </a:t>
            </a:r>
            <a:r>
              <a:rPr lang="fr-FR" dirty="0" err="1" smtClean="0"/>
              <a:t>thresholds</a:t>
            </a:r>
            <a:r>
              <a:rPr lang="fr-FR" dirty="0" smtClean="0"/>
              <a:t> </a:t>
            </a:r>
            <a:r>
              <a:rPr lang="fr-FR" dirty="0" err="1" smtClean="0"/>
              <a:t>can</a:t>
            </a:r>
            <a:r>
              <a:rPr lang="fr-FR" dirty="0" smtClean="0"/>
              <a:t> </a:t>
            </a:r>
            <a:r>
              <a:rPr lang="fr-FR" dirty="0" err="1" smtClean="0"/>
              <a:t>be</a:t>
            </a:r>
            <a:r>
              <a:rPr lang="fr-FR" dirty="0" smtClean="0"/>
              <a:t> </a:t>
            </a:r>
            <a:r>
              <a:rPr lang="fr-FR" dirty="0" err="1" smtClean="0"/>
              <a:t>chosen</a:t>
            </a:r>
            <a:r>
              <a:rPr lang="fr-FR" dirty="0" smtClean="0"/>
              <a:t> for </a:t>
            </a:r>
            <a:r>
              <a:rPr lang="fr-FR" dirty="0" err="1" smtClean="0"/>
              <a:t>different</a:t>
            </a:r>
            <a:r>
              <a:rPr lang="fr-FR" dirty="0" smtClean="0"/>
              <a:t> classes (</a:t>
            </a:r>
            <a:r>
              <a:rPr lang="fr-FR" dirty="0" err="1" smtClean="0"/>
              <a:t>e.g</a:t>
            </a:r>
            <a:r>
              <a:rPr lang="fr-FR" dirty="0" smtClean="0"/>
              <a:t>. forêts, </a:t>
            </a:r>
            <a:r>
              <a:rPr lang="fr-FR" dirty="0" err="1" smtClean="0"/>
              <a:t>wetlands</a:t>
            </a:r>
            <a:r>
              <a:rPr lang="fr-FR" dirty="0" smtClean="0"/>
              <a:t>…) and in </a:t>
            </a:r>
            <a:r>
              <a:rPr lang="fr-FR" dirty="0" err="1" smtClean="0"/>
              <a:t>differnt</a:t>
            </a:r>
            <a:r>
              <a:rPr lang="fr-FR" dirty="0" smtClean="0"/>
              <a:t> </a:t>
            </a:r>
            <a:r>
              <a:rPr lang="fr-FR" dirty="0" err="1" smtClean="0"/>
              <a:t>geographical</a:t>
            </a:r>
            <a:r>
              <a:rPr lang="fr-FR" dirty="0" smtClean="0"/>
              <a:t> </a:t>
            </a:r>
            <a:r>
              <a:rPr lang="fr-FR" dirty="0" err="1" smtClean="0"/>
              <a:t>contexts</a:t>
            </a:r>
            <a:r>
              <a:rPr lang="fr-FR" dirty="0" smtClean="0"/>
              <a:t>.</a:t>
            </a:r>
          </a:p>
          <a:p>
            <a:r>
              <a:rPr lang="fr-FR" dirty="0" smtClean="0"/>
              <a:t>The </a:t>
            </a:r>
            <a:r>
              <a:rPr lang="fr-FR" dirty="0" err="1" smtClean="0"/>
              <a:t>urban</a:t>
            </a:r>
            <a:r>
              <a:rPr lang="fr-FR" dirty="0" smtClean="0"/>
              <a:t> layer </a:t>
            </a:r>
            <a:r>
              <a:rPr lang="fr-FR" dirty="0" err="1" smtClean="0"/>
              <a:t>will</a:t>
            </a:r>
            <a:r>
              <a:rPr lang="fr-FR" dirty="0" smtClean="0"/>
              <a:t> </a:t>
            </a:r>
            <a:r>
              <a:rPr lang="fr-FR" dirty="0" err="1" smtClean="0"/>
              <a:t>be</a:t>
            </a:r>
            <a:r>
              <a:rPr lang="fr-FR" dirty="0" smtClean="0"/>
              <a:t> </a:t>
            </a:r>
            <a:r>
              <a:rPr lang="fr-FR" dirty="0" err="1" smtClean="0"/>
              <a:t>overlaid</a:t>
            </a:r>
            <a:r>
              <a:rPr lang="fr-FR" dirty="0" smtClean="0"/>
              <a:t> and </a:t>
            </a:r>
            <a:r>
              <a:rPr lang="fr-FR" dirty="0" err="1" smtClean="0"/>
              <a:t>combined</a:t>
            </a:r>
            <a:r>
              <a:rPr lang="fr-FR" dirty="0" smtClean="0"/>
              <a:t> </a:t>
            </a:r>
            <a:r>
              <a:rPr lang="fr-FR" dirty="0" err="1" smtClean="0"/>
              <a:t>with</a:t>
            </a:r>
            <a:r>
              <a:rPr lang="fr-FR" dirty="0" smtClean="0"/>
              <a:t> the </a:t>
            </a:r>
            <a:r>
              <a:rPr lang="fr-FR" dirty="0" err="1" smtClean="0"/>
              <a:t>other</a:t>
            </a:r>
            <a:r>
              <a:rPr lang="fr-FR" dirty="0" smtClean="0"/>
              <a:t> </a:t>
            </a:r>
            <a:r>
              <a:rPr lang="fr-FR" dirty="0" err="1" smtClean="0"/>
              <a:t>layers</a:t>
            </a:r>
            <a:r>
              <a:rPr lang="fr-FR" dirty="0" smtClean="0"/>
              <a:t> on agriculture, forêts, </a:t>
            </a:r>
            <a:r>
              <a:rPr lang="fr-FR" dirty="0" err="1" smtClean="0"/>
              <a:t>natural</a:t>
            </a:r>
            <a:r>
              <a:rPr lang="fr-FR" dirty="0" smtClean="0"/>
              <a:t> zones. </a:t>
            </a:r>
          </a:p>
          <a:p>
            <a:r>
              <a:rPr lang="fr-FR" dirty="0" err="1" smtClean="0"/>
              <a:t>Smaller</a:t>
            </a:r>
            <a:r>
              <a:rPr lang="fr-FR" dirty="0" smtClean="0"/>
              <a:t> </a:t>
            </a:r>
            <a:r>
              <a:rPr lang="fr-FR" dirty="0" err="1" smtClean="0"/>
              <a:t>themes</a:t>
            </a:r>
            <a:r>
              <a:rPr lang="fr-FR" dirty="0" smtClean="0"/>
              <a:t> </a:t>
            </a:r>
            <a:r>
              <a:rPr lang="fr-FR" dirty="0" err="1" smtClean="0"/>
              <a:t>will</a:t>
            </a:r>
            <a:r>
              <a:rPr lang="fr-FR" dirty="0" smtClean="0"/>
              <a:t> </a:t>
            </a:r>
            <a:r>
              <a:rPr lang="fr-FR" dirty="0" err="1" smtClean="0"/>
              <a:t>be</a:t>
            </a:r>
            <a:r>
              <a:rPr lang="fr-FR" dirty="0" smtClean="0"/>
              <a:t> </a:t>
            </a:r>
            <a:r>
              <a:rPr lang="fr-FR" dirty="0" err="1" smtClean="0"/>
              <a:t>given</a:t>
            </a:r>
            <a:r>
              <a:rPr lang="fr-FR" dirty="0" smtClean="0"/>
              <a:t> </a:t>
            </a:r>
            <a:r>
              <a:rPr lang="fr-FR" dirty="0" err="1" smtClean="0"/>
              <a:t>priority</a:t>
            </a:r>
            <a:r>
              <a:rPr lang="fr-FR" dirty="0" smtClean="0"/>
              <a:t> to the </a:t>
            </a:r>
            <a:r>
              <a:rPr lang="fr-FR" dirty="0" err="1" smtClean="0"/>
              <a:t>larger</a:t>
            </a:r>
            <a:r>
              <a:rPr lang="fr-FR" dirty="0" smtClean="0"/>
              <a:t> </a:t>
            </a:r>
            <a:r>
              <a:rPr lang="fr-FR" dirty="0" err="1" smtClean="0"/>
              <a:t>ones</a:t>
            </a:r>
            <a:r>
              <a:rPr lang="fr-FR" dirty="0" smtClean="0"/>
              <a:t> in </a:t>
            </a:r>
            <a:r>
              <a:rPr lang="fr-FR" dirty="0" err="1" smtClean="0"/>
              <a:t>order</a:t>
            </a:r>
            <a:r>
              <a:rPr lang="fr-FR" dirty="0" smtClean="0"/>
              <a:t> to minimise the relative </a:t>
            </a:r>
            <a:r>
              <a:rPr lang="fr-FR" dirty="0" err="1" smtClean="0"/>
              <a:t>errors</a:t>
            </a:r>
            <a:r>
              <a:rPr lang="fr-FR" dirty="0" smtClean="0"/>
              <a:t>. </a:t>
            </a:r>
            <a:r>
              <a:rPr lang="fr-FR" dirty="0" err="1" smtClean="0"/>
              <a:t>Adjustments</a:t>
            </a:r>
            <a:r>
              <a:rPr lang="fr-FR" dirty="0" smtClean="0"/>
              <a:t> </a:t>
            </a:r>
            <a:r>
              <a:rPr lang="fr-FR" dirty="0" err="1" smtClean="0"/>
              <a:t>will</a:t>
            </a:r>
            <a:r>
              <a:rPr lang="fr-FR" dirty="0" smtClean="0"/>
              <a:t> </a:t>
            </a:r>
            <a:r>
              <a:rPr lang="fr-FR" dirty="0" err="1" smtClean="0"/>
              <a:t>be</a:t>
            </a:r>
            <a:r>
              <a:rPr lang="fr-FR" dirty="0" smtClean="0"/>
              <a:t> </a:t>
            </a:r>
            <a:r>
              <a:rPr lang="fr-FR" dirty="0" err="1" smtClean="0"/>
              <a:t>done</a:t>
            </a:r>
            <a:r>
              <a:rPr lang="fr-FR" dirty="0" smtClean="0"/>
              <a:t> </a:t>
            </a:r>
            <a:r>
              <a:rPr lang="fr-FR" dirty="0" err="1" smtClean="0"/>
              <a:t>accordingly</a:t>
            </a:r>
            <a:r>
              <a:rPr lang="fr-FR" dirty="0" smtClean="0"/>
              <a:t>.</a:t>
            </a:r>
          </a:p>
          <a:p>
            <a:r>
              <a:rPr lang="fr-FR" dirty="0" smtClean="0"/>
              <a:t>The </a:t>
            </a:r>
            <a:r>
              <a:rPr lang="fr-FR" dirty="0" err="1" smtClean="0"/>
              <a:t>method</a:t>
            </a:r>
            <a:r>
              <a:rPr lang="fr-FR" dirty="0" smtClean="0"/>
              <a:t> </a:t>
            </a:r>
            <a:r>
              <a:rPr lang="fr-FR" dirty="0" err="1" smtClean="0"/>
              <a:t>is</a:t>
            </a:r>
            <a:r>
              <a:rPr lang="fr-FR" dirty="0" smtClean="0"/>
              <a:t> to </a:t>
            </a:r>
            <a:r>
              <a:rPr lang="fr-FR" dirty="0" err="1" smtClean="0"/>
              <a:t>some</a:t>
            </a:r>
            <a:r>
              <a:rPr lang="fr-FR" dirty="0" smtClean="0"/>
              <a:t> </a:t>
            </a:r>
            <a:r>
              <a:rPr lang="fr-FR" dirty="0" err="1" smtClean="0"/>
              <a:t>extent</a:t>
            </a:r>
            <a:r>
              <a:rPr lang="fr-FR" dirty="0" smtClean="0"/>
              <a:t> a simulation of </a:t>
            </a:r>
            <a:r>
              <a:rPr lang="fr-FR" dirty="0" err="1" smtClean="0"/>
              <a:t>visual</a:t>
            </a:r>
            <a:r>
              <a:rPr lang="fr-FR" dirty="0" smtClean="0"/>
              <a:t> </a:t>
            </a:r>
            <a:r>
              <a:rPr lang="fr-FR" dirty="0" err="1" smtClean="0"/>
              <a:t>photo-interpretation</a:t>
            </a:r>
            <a:r>
              <a:rPr lang="fr-FR" dirty="0" smtClean="0"/>
              <a:t>. </a:t>
            </a:r>
            <a:endParaRPr lang="fr-FR" dirty="0"/>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Thank You !</a:t>
            </a:r>
          </a:p>
          <a:p>
            <a:endParaRPr lang="en-US" dirty="0" smtClean="0"/>
          </a:p>
          <a:p>
            <a:pPr>
              <a:buNone/>
            </a:pPr>
            <a:r>
              <a:rPr lang="en-US" dirty="0" smtClean="0"/>
              <a:t>Jean-Louis WEBER</a:t>
            </a:r>
          </a:p>
          <a:p>
            <a:pPr>
              <a:buNone/>
            </a:pPr>
            <a:endParaRPr lang="en-US" dirty="0" smtClean="0"/>
          </a:p>
          <a:p>
            <a:pPr>
              <a:buNone/>
            </a:pPr>
            <a:r>
              <a:rPr lang="en-US" dirty="0" smtClean="0">
                <a:hlinkClick r:id="rId3"/>
              </a:rPr>
              <a:t>jlweber45@gmail.com</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smtClean="0"/>
              <a:t>Land and Ecosystem Accounting </a:t>
            </a:r>
            <a:endParaRPr lang="en-GB" smtClean="0"/>
          </a:p>
        </p:txBody>
      </p:sp>
      <p:pic>
        <p:nvPicPr>
          <p:cNvPr id="5123" name="Picture 2"/>
          <p:cNvPicPr>
            <a:picLocks noChangeAspect="1" noChangeArrowheads="1"/>
          </p:cNvPicPr>
          <p:nvPr/>
        </p:nvPicPr>
        <p:blipFill>
          <a:blip r:embed="rId3" cstate="print"/>
          <a:srcRect/>
          <a:stretch>
            <a:fillRect/>
          </a:stretch>
        </p:blipFill>
        <p:spPr bwMode="auto">
          <a:xfrm>
            <a:off x="417513" y="981075"/>
            <a:ext cx="9317037" cy="541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b="1" smtClean="0"/>
              <a:t>SEEA Experimental Ecosystem Accounting</a:t>
            </a:r>
            <a:endParaRPr lang="en-GB" smtClean="0"/>
          </a:p>
        </p:txBody>
      </p:sp>
      <p:pic>
        <p:nvPicPr>
          <p:cNvPr id="6147" name="Picture 2"/>
          <p:cNvPicPr>
            <a:picLocks noChangeAspect="1" noChangeArrowheads="1"/>
          </p:cNvPicPr>
          <p:nvPr/>
        </p:nvPicPr>
        <p:blipFill>
          <a:blip r:embed="rId3" cstate="print"/>
          <a:srcRect/>
          <a:stretch>
            <a:fillRect/>
          </a:stretch>
        </p:blipFill>
        <p:spPr bwMode="auto">
          <a:xfrm>
            <a:off x="632520" y="1124744"/>
            <a:ext cx="5117769" cy="3015605"/>
          </a:xfrm>
          <a:prstGeom prst="rect">
            <a:avLst/>
          </a:prstGeom>
          <a:noFill/>
          <a:ln w="9525">
            <a:noFill/>
            <a:miter lim="800000"/>
            <a:headEnd/>
            <a:tailEnd/>
          </a:ln>
        </p:spPr>
      </p:pic>
      <p:pic>
        <p:nvPicPr>
          <p:cNvPr id="4" name="Picture 1"/>
          <p:cNvPicPr>
            <a:picLocks noChangeAspect="1" noChangeArrowheads="1"/>
          </p:cNvPicPr>
          <p:nvPr/>
        </p:nvPicPr>
        <p:blipFill>
          <a:blip r:embed="rId4" cstate="print"/>
          <a:srcRect/>
          <a:stretch>
            <a:fillRect/>
          </a:stretch>
        </p:blipFill>
        <p:spPr bwMode="auto">
          <a:xfrm>
            <a:off x="6033120" y="1124744"/>
            <a:ext cx="3456384" cy="5248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Ecosystem accounts are based on spatial information (1)</a:t>
            </a:r>
            <a:endParaRPr lang="en-GB" smtClean="0"/>
          </a:p>
        </p:txBody>
      </p:sp>
      <p:pic>
        <p:nvPicPr>
          <p:cNvPr id="7171" name="Picture 2"/>
          <p:cNvPicPr>
            <a:picLocks noChangeAspect="1" noChangeArrowheads="1"/>
          </p:cNvPicPr>
          <p:nvPr/>
        </p:nvPicPr>
        <p:blipFill>
          <a:blip r:embed="rId3" cstate="print"/>
          <a:srcRect l="13416" r="13094"/>
          <a:stretch>
            <a:fillRect/>
          </a:stretch>
        </p:blipFill>
        <p:spPr bwMode="auto">
          <a:xfrm>
            <a:off x="74613" y="1616075"/>
            <a:ext cx="9831387" cy="1957388"/>
          </a:xfrm>
          <a:prstGeom prst="rect">
            <a:avLst/>
          </a:prstGeom>
          <a:noFill/>
          <a:ln w="9525">
            <a:noFill/>
            <a:miter lim="800000"/>
            <a:headEnd/>
            <a:tailEnd/>
          </a:ln>
        </p:spPr>
      </p:pic>
      <p:pic>
        <p:nvPicPr>
          <p:cNvPr id="7172" name="Picture 3"/>
          <p:cNvPicPr>
            <a:picLocks noChangeAspect="1" noChangeArrowheads="1"/>
          </p:cNvPicPr>
          <p:nvPr/>
        </p:nvPicPr>
        <p:blipFill>
          <a:blip r:embed="rId4" cstate="print"/>
          <a:srcRect l="14597" r="12630"/>
          <a:stretch>
            <a:fillRect/>
          </a:stretch>
        </p:blipFill>
        <p:spPr bwMode="auto">
          <a:xfrm>
            <a:off x="339725" y="3933825"/>
            <a:ext cx="953770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Ecosystem accounts are based on spatial information (2)</a:t>
            </a:r>
            <a:endParaRPr lang="en-GB" smtClean="0"/>
          </a:p>
        </p:txBody>
      </p:sp>
      <p:pic>
        <p:nvPicPr>
          <p:cNvPr id="8195" name="Picture 4"/>
          <p:cNvPicPr>
            <a:picLocks noChangeAspect="1" noChangeArrowheads="1"/>
          </p:cNvPicPr>
          <p:nvPr/>
        </p:nvPicPr>
        <p:blipFill>
          <a:blip r:embed="rId3" cstate="print"/>
          <a:srcRect l="14272" r="13484" b="55783"/>
          <a:stretch>
            <a:fillRect/>
          </a:stretch>
        </p:blipFill>
        <p:spPr bwMode="auto">
          <a:xfrm>
            <a:off x="123825" y="1773238"/>
            <a:ext cx="9656763" cy="133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4624"/>
            <a:ext cx="8915400" cy="725470"/>
          </a:xfrm>
        </p:spPr>
        <p:txBody>
          <a:bodyPr/>
          <a:lstStyle/>
          <a:p>
            <a:r>
              <a:rPr lang="en-US" dirty="0" smtClean="0"/>
              <a:t>Four specificities of SEEA-ECA</a:t>
            </a:r>
            <a:endParaRPr lang="en-US" dirty="0"/>
          </a:p>
        </p:txBody>
      </p:sp>
      <p:sp>
        <p:nvSpPr>
          <p:cNvPr id="3" name="Content Placeholder 2"/>
          <p:cNvSpPr>
            <a:spLocks noGrp="1"/>
          </p:cNvSpPr>
          <p:nvPr>
            <p:ph idx="1"/>
          </p:nvPr>
        </p:nvSpPr>
        <p:spPr>
          <a:xfrm>
            <a:off x="71438" y="764705"/>
            <a:ext cx="9667908" cy="5593254"/>
          </a:xfrm>
        </p:spPr>
        <p:txBody>
          <a:bodyPr>
            <a:normAutofit fontScale="92500" lnSpcReduction="10000"/>
          </a:bodyPr>
          <a:lstStyle/>
          <a:p>
            <a:pPr marL="457200" indent="-457200">
              <a:buFont typeface="+mj-lt"/>
              <a:buAutoNum type="arabicPeriod"/>
            </a:pPr>
            <a:r>
              <a:rPr lang="en-US" sz="2000" b="1" u="sng" dirty="0" smtClean="0"/>
              <a:t>Economy and Ecosystem are taken as  two interacting and co-evolving systems</a:t>
            </a:r>
            <a:r>
              <a:rPr lang="en-US" sz="2000" dirty="0" smtClean="0"/>
              <a:t>. </a:t>
            </a:r>
          </a:p>
          <a:p>
            <a:pPr marL="857250" lvl="1" indent="-457200">
              <a:buNone/>
            </a:pPr>
            <a:r>
              <a:rPr lang="en-US" sz="1800" dirty="0" smtClean="0"/>
              <a:t>There are two basic approaches to environmental  accounting. The first one is the “extension of the production boundaries” where natural resources are defined according to their usefulness to the economy and their economic value, using real market prices or estimated by “shadow prices”.</a:t>
            </a:r>
          </a:p>
          <a:p>
            <a:pPr marL="857250" lvl="1" indent="-457200">
              <a:buNone/>
            </a:pPr>
            <a:r>
              <a:rPr lang="en-US" sz="1800" dirty="0" smtClean="0"/>
              <a:t>The second approach acknowledges that the interaction of the economy and Nature creates a liability for the economy to maintain the renewable natural capital in the same way it maintains the produced capital. The amount of this maintenance and restoration when needed cannot be limited to monetary values but must meet the physical needs of ecosystem.</a:t>
            </a:r>
          </a:p>
          <a:p>
            <a:pPr marL="457200" indent="-457200">
              <a:buFont typeface="+mj-lt"/>
              <a:buAutoNum type="arabicPeriod"/>
            </a:pPr>
            <a:r>
              <a:rPr lang="en-US" sz="1900" dirty="0" smtClean="0"/>
              <a:t>SEEA-ECA aims at </a:t>
            </a:r>
            <a:r>
              <a:rPr lang="en-US" sz="1900" b="1" u="sng" dirty="0" smtClean="0"/>
              <a:t>recording the resource which is accessible without ecosystem degradation</a:t>
            </a:r>
            <a:r>
              <a:rPr lang="en-US" sz="1900" dirty="0" smtClean="0"/>
              <a:t>, at measuring the degradation or the enhancement of the ecosystem capital due to human activities and at establishing an </a:t>
            </a:r>
            <a:r>
              <a:rPr lang="en-US" sz="1900" b="1" u="sng" dirty="0" smtClean="0"/>
              <a:t>ecological balance-sheet</a:t>
            </a:r>
            <a:r>
              <a:rPr lang="en-US" sz="1900" dirty="0" smtClean="0"/>
              <a:t> to summarize the accountability </a:t>
            </a:r>
            <a:r>
              <a:rPr lang="en-US" sz="2200" dirty="0" smtClean="0"/>
              <a:t>                                                                                                                                                                                                                                                                                                                                                                                                                                                                                                                                                                                                                                                                                                                                                                                                                                                                                                                                                                                                                                                                                                                                                                                                                                                                                                                                                                                                                                                                                                                                                                                                                                                                                                                                                                                                                                                  </a:t>
            </a:r>
            <a:endParaRPr lang="en-US" sz="1900" dirty="0" smtClean="0"/>
          </a:p>
          <a:p>
            <a:pPr marL="457200" indent="-457200">
              <a:buFont typeface="+mj-lt"/>
              <a:buAutoNum type="arabicPeriod"/>
            </a:pPr>
            <a:r>
              <a:rPr lang="en-US" sz="2000" dirty="0" smtClean="0"/>
              <a:t>SEEA-ECA is an </a:t>
            </a:r>
            <a:r>
              <a:rPr lang="en-US" sz="2000" b="1" u="sng" dirty="0" smtClean="0"/>
              <a:t>integrated framework </a:t>
            </a:r>
            <a:r>
              <a:rPr lang="en-US" sz="2000" dirty="0" smtClean="0"/>
              <a:t>which</a:t>
            </a:r>
            <a:r>
              <a:rPr lang="en-US" sz="2000" b="1" dirty="0" smtClean="0"/>
              <a:t> </a:t>
            </a:r>
            <a:r>
              <a:rPr lang="en-US" sz="2000" dirty="0" smtClean="0"/>
              <a:t>follows the general accounting rules of double-entry and quadruple-entry (SNA) accounting. It integrates various ecosystems (inland, sea and atmosphere/climate ecosystems)  and ecosystems to the economy.</a:t>
            </a:r>
          </a:p>
          <a:p>
            <a:pPr marL="457200" indent="-457200">
              <a:buFont typeface="+mj-lt"/>
              <a:buAutoNum type="arabicPeriod"/>
            </a:pPr>
            <a:r>
              <a:rPr lang="en-US" sz="2000" b="1" u="sng" dirty="0" smtClean="0"/>
              <a:t>A common measurement unit or currency is defined </a:t>
            </a:r>
            <a:r>
              <a:rPr lang="en-US" sz="2000" dirty="0" smtClean="0"/>
              <a:t>to allow integration of the accounting framework</a:t>
            </a:r>
          </a:p>
          <a:p>
            <a:pPr marL="857250" lvl="1" indent="-457200">
              <a:buNone/>
            </a:pPr>
            <a:r>
              <a:rPr lang="en-US" sz="1800" dirty="0" smtClean="0"/>
              <a:t>The physical units presently used in environmental accounting are not fully additive and are limited to the quantitative dimension of natural resources. </a:t>
            </a:r>
          </a:p>
          <a:p>
            <a:pPr marL="857250" lvl="1" indent="-457200">
              <a:buNone/>
            </a:pPr>
            <a:r>
              <a:rPr lang="en-US" sz="1800" dirty="0" smtClean="0"/>
              <a:t>There is a need to create a composite unit to measure ecological values in the way the money measures the ecological values.  In ECA, this unit is called “Ecosystem Capability Unit” (ECU)</a:t>
            </a:r>
            <a:endParaRPr lang="en-US" sz="1800" dirty="0"/>
          </a:p>
        </p:txBody>
      </p:sp>
      <p:sp>
        <p:nvSpPr>
          <p:cNvPr id="5" name="Rectangle 4"/>
          <p:cNvSpPr/>
          <p:nvPr/>
        </p:nvSpPr>
        <p:spPr>
          <a:xfrm>
            <a:off x="0" y="6639163"/>
            <a:ext cx="1787669" cy="246221"/>
          </a:xfrm>
          <a:prstGeom prst="rect">
            <a:avLst/>
          </a:prstGeom>
        </p:spPr>
        <p:txBody>
          <a:bodyPr wrap="none">
            <a:spAutoFit/>
          </a:bodyPr>
          <a:lstStyle/>
          <a:p>
            <a:r>
              <a:rPr lang="en-US" sz="1000" dirty="0" smtClean="0"/>
              <a:t>Jean-Louis Weber, 20July 2013</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ssolv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9530" y="116632"/>
            <a:ext cx="8603910" cy="850106"/>
          </a:xfrm>
        </p:spPr>
        <p:txBody>
          <a:bodyPr>
            <a:noAutofit/>
          </a:bodyPr>
          <a:lstStyle/>
          <a:p>
            <a:r>
              <a:rPr lang="en-US" dirty="0" smtClean="0"/>
              <a:t>ECU: a composite currency to measure ecological value</a:t>
            </a:r>
          </a:p>
        </p:txBody>
      </p:sp>
      <p:sp>
        <p:nvSpPr>
          <p:cNvPr id="51203" name="Content Placeholder 2"/>
          <p:cNvSpPr>
            <a:spLocks noGrp="1"/>
          </p:cNvSpPr>
          <p:nvPr>
            <p:ph idx="1"/>
          </p:nvPr>
        </p:nvSpPr>
        <p:spPr>
          <a:xfrm>
            <a:off x="380968" y="2453378"/>
            <a:ext cx="5940184" cy="4071966"/>
          </a:xfrm>
        </p:spPr>
        <p:txBody>
          <a:bodyPr>
            <a:noAutofit/>
          </a:bodyPr>
          <a:lstStyle/>
          <a:p>
            <a:pPr marL="0" indent="0">
              <a:buFontTx/>
              <a:buNone/>
            </a:pPr>
            <a:r>
              <a:rPr lang="en-GB" sz="2000" dirty="0" smtClean="0"/>
              <a:t>In physical accounts, measurements are made in basic units (tons, joules, m</a:t>
            </a:r>
            <a:r>
              <a:rPr lang="en-GB" sz="2000" baseline="30000" dirty="0" smtClean="0"/>
              <a:t>3</a:t>
            </a:r>
            <a:r>
              <a:rPr lang="en-GB" sz="2000" dirty="0" smtClean="0"/>
              <a:t> or ha) which cannot be aggregated. These measurements have to converted to a special composite currency named </a:t>
            </a:r>
            <a:r>
              <a:rPr lang="en-GB" sz="2000" b="1" dirty="0" smtClean="0"/>
              <a:t>ECU for ‘Ecosystem Capability Unit’. </a:t>
            </a:r>
          </a:p>
          <a:p>
            <a:pPr marL="0" indent="0">
              <a:buFontTx/>
              <a:buNone/>
            </a:pPr>
            <a:endParaRPr lang="en-GB" sz="2000" dirty="0" smtClean="0"/>
          </a:p>
          <a:p>
            <a:pPr marL="0" indent="0">
              <a:buFontTx/>
              <a:buNone/>
            </a:pPr>
            <a:r>
              <a:rPr lang="en-GB" sz="2000" dirty="0" smtClean="0"/>
              <a:t>The price of one physical unit (e.g. 1 ton of biomass) in ECU expresses at the same time the intensity of use of the resource in terms of maximum sustainable yield and the direct and indirect impacts on ecosystem condition (e.g. water contamination or biodiversity loss, inversely ecosystem restoration).</a:t>
            </a:r>
          </a:p>
        </p:txBody>
      </p:sp>
      <p:pic>
        <p:nvPicPr>
          <p:cNvPr id="51204" name="Picture 2" descr="http://www.mcsearch.info/images/2/16526.jpg"/>
          <p:cNvPicPr>
            <a:picLocks noChangeAspect="1" noChangeArrowheads="1"/>
          </p:cNvPicPr>
          <p:nvPr/>
        </p:nvPicPr>
        <p:blipFill>
          <a:blip r:embed="rId3" cstate="print"/>
          <a:srcRect r="50000"/>
          <a:stretch>
            <a:fillRect/>
          </a:stretch>
        </p:blipFill>
        <p:spPr bwMode="auto">
          <a:xfrm>
            <a:off x="6238884" y="1142984"/>
            <a:ext cx="3311527" cy="3299366"/>
          </a:xfrm>
          <a:prstGeom prst="rect">
            <a:avLst/>
          </a:prstGeom>
          <a:noFill/>
          <a:ln w="9525">
            <a:noFill/>
            <a:miter lim="800000"/>
            <a:headEnd/>
            <a:tailEnd/>
          </a:ln>
        </p:spPr>
      </p:pic>
      <p:sp>
        <p:nvSpPr>
          <p:cNvPr id="5" name="Rectangle 5"/>
          <p:cNvSpPr>
            <a:spLocks noChangeArrowheads="1"/>
          </p:cNvSpPr>
          <p:nvPr/>
        </p:nvSpPr>
        <p:spPr bwMode="auto">
          <a:xfrm rot="5400000">
            <a:off x="7560267" y="3128433"/>
            <a:ext cx="4366838" cy="215444"/>
          </a:xfrm>
          <a:prstGeom prst="rect">
            <a:avLst/>
          </a:prstGeom>
          <a:solidFill>
            <a:schemeClr val="bg1">
              <a:lumMod val="95000"/>
            </a:schemeClr>
          </a:solidFill>
          <a:ln>
            <a:noFill/>
          </a:ln>
          <a:extLst/>
        </p:spPr>
        <p:txBody>
          <a:bodyPr wrap="square">
            <a:spAutoFit/>
          </a:bodyPr>
          <a:lstStyle/>
          <a:p>
            <a:pPr>
              <a:defRPr/>
            </a:pPr>
            <a:r>
              <a:rPr lang="fr-FR" sz="800" dirty="0">
                <a:cs typeface="+mn-cs"/>
              </a:rPr>
              <a:t>François 1st (1515-1547), Ecu d'or au soleil du Dauphiné, Source : </a:t>
            </a:r>
            <a:r>
              <a:rPr lang="fr-FR" sz="800" dirty="0" err="1">
                <a:cs typeface="+mn-cs"/>
              </a:rPr>
              <a:t>Münzen</a:t>
            </a:r>
            <a:r>
              <a:rPr lang="fr-FR" sz="800" dirty="0">
                <a:cs typeface="+mn-cs"/>
              </a:rPr>
              <a:t> &amp; </a:t>
            </a:r>
            <a:r>
              <a:rPr lang="fr-FR" sz="800" dirty="0" err="1">
                <a:cs typeface="+mn-cs"/>
              </a:rPr>
              <a:t>Medaillen</a:t>
            </a:r>
            <a:r>
              <a:rPr lang="fr-FR" sz="800" dirty="0">
                <a:cs typeface="+mn-cs"/>
              </a:rPr>
              <a:t> </a:t>
            </a:r>
            <a:r>
              <a:rPr lang="fr-FR" sz="800" dirty="0" err="1">
                <a:cs typeface="+mn-cs"/>
              </a:rPr>
              <a:t>GmbH</a:t>
            </a:r>
            <a:r>
              <a:rPr lang="fr-FR" sz="800" dirty="0">
                <a:cs typeface="+mn-cs"/>
              </a:rPr>
              <a:t> (DE)  </a:t>
            </a:r>
            <a:endParaRPr lang="en-GB" sz="800" dirty="0">
              <a:cs typeface="+mn-cs"/>
            </a:endParaRPr>
          </a:p>
        </p:txBody>
      </p:sp>
      <p:sp>
        <p:nvSpPr>
          <p:cNvPr id="51207" name="TextBox 8"/>
          <p:cNvSpPr txBox="1">
            <a:spLocks noChangeArrowheads="1"/>
          </p:cNvSpPr>
          <p:nvPr/>
        </p:nvSpPr>
        <p:spPr bwMode="auto">
          <a:xfrm>
            <a:off x="6881826" y="4505934"/>
            <a:ext cx="2214578" cy="923330"/>
          </a:xfrm>
          <a:prstGeom prst="rect">
            <a:avLst/>
          </a:prstGeom>
          <a:noFill/>
          <a:ln w="9525">
            <a:noFill/>
            <a:miter lim="800000"/>
            <a:headEnd/>
            <a:tailEnd/>
          </a:ln>
        </p:spPr>
        <p:txBody>
          <a:bodyPr wrap="square">
            <a:spAutoFit/>
          </a:bodyPr>
          <a:lstStyle/>
          <a:p>
            <a:pPr algn="ctr"/>
            <a:r>
              <a:rPr lang="en-GB" i="1" dirty="0">
                <a:latin typeface="Calibri" pitchFamily="34" charset="0"/>
              </a:rPr>
              <a:t>1 ECU = </a:t>
            </a:r>
            <a:endParaRPr lang="en-GB" i="1" dirty="0" smtClean="0">
              <a:latin typeface="Calibri" pitchFamily="34" charset="0"/>
            </a:endParaRPr>
          </a:p>
          <a:p>
            <a:pPr algn="ctr"/>
            <a:r>
              <a:rPr lang="en-GB" i="1" dirty="0" smtClean="0">
                <a:latin typeface="Calibri" pitchFamily="34" charset="0"/>
              </a:rPr>
              <a:t>1 </a:t>
            </a:r>
            <a:r>
              <a:rPr lang="en-GB" i="1" dirty="0">
                <a:latin typeface="Calibri" pitchFamily="34" charset="0"/>
              </a:rPr>
              <a:t>unit of accessible </a:t>
            </a:r>
            <a:endParaRPr lang="en-GB" i="1" dirty="0" smtClean="0">
              <a:latin typeface="Calibri" pitchFamily="34" charset="0"/>
            </a:endParaRPr>
          </a:p>
          <a:p>
            <a:pPr algn="ctr"/>
            <a:r>
              <a:rPr lang="en-GB" i="1" dirty="0" smtClean="0">
                <a:latin typeface="Calibri" pitchFamily="34" charset="0"/>
              </a:rPr>
              <a:t>ecosystem </a:t>
            </a:r>
            <a:r>
              <a:rPr lang="en-GB" i="1" dirty="0">
                <a:latin typeface="Calibri" pitchFamily="34" charset="0"/>
              </a:rPr>
              <a:t>resource</a:t>
            </a:r>
          </a:p>
        </p:txBody>
      </p:sp>
      <p:sp>
        <p:nvSpPr>
          <p:cNvPr id="7" name="Rectangle 6"/>
          <p:cNvSpPr/>
          <p:nvPr/>
        </p:nvSpPr>
        <p:spPr>
          <a:xfrm>
            <a:off x="344488" y="1052736"/>
            <a:ext cx="5976664" cy="1274195"/>
          </a:xfrm>
          <a:prstGeom prst="rect">
            <a:avLst/>
          </a:prstGeom>
        </p:spPr>
        <p:txBody>
          <a:bodyPr wrap="square">
            <a:spAutoFit/>
          </a:bodyPr>
          <a:lstStyle/>
          <a:p>
            <a:pPr lvl="0">
              <a:spcBef>
                <a:spcPct val="20000"/>
              </a:spcBef>
            </a:pPr>
            <a:r>
              <a:rPr lang="en-GB" sz="2400" b="1" dirty="0" smtClean="0">
                <a:solidFill>
                  <a:srgbClr val="FF0000"/>
                </a:solidFill>
              </a:rPr>
              <a:t>Economic value:  Quantity x Price (in money)</a:t>
            </a:r>
          </a:p>
          <a:p>
            <a:pPr lvl="0">
              <a:spcBef>
                <a:spcPct val="20000"/>
              </a:spcBef>
            </a:pPr>
            <a:r>
              <a:rPr lang="en-GB" sz="2400" b="1" dirty="0" smtClean="0">
                <a:solidFill>
                  <a:srgbClr val="00B050"/>
                </a:solidFill>
              </a:rPr>
              <a:t>Ecological Value:  Quantity x Price-equivalent (in ECU)</a:t>
            </a:r>
            <a:endParaRPr lang="en-US" sz="2400" b="1" dirty="0" smtClean="0">
              <a:solidFill>
                <a:srgbClr val="00B050"/>
              </a:solidFill>
            </a:endParaRPr>
          </a:p>
        </p:txBody>
      </p:sp>
      <p:sp>
        <p:nvSpPr>
          <p:cNvPr id="8" name="Rectangle 7"/>
          <p:cNvSpPr/>
          <p:nvPr/>
        </p:nvSpPr>
        <p:spPr>
          <a:xfrm>
            <a:off x="0" y="6639163"/>
            <a:ext cx="1816523" cy="246221"/>
          </a:xfrm>
          <a:prstGeom prst="rect">
            <a:avLst/>
          </a:prstGeom>
        </p:spPr>
        <p:txBody>
          <a:bodyPr wrap="none">
            <a:spAutoFit/>
          </a:bodyPr>
          <a:lstStyle/>
          <a:p>
            <a:r>
              <a:rPr lang="en-US" sz="1000" dirty="0" smtClean="0"/>
              <a:t>Jean-Louis Weber, 19 July 2013</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up)">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wipe(up)">
                                      <p:cBhvr>
                                        <p:cTn id="17"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24306" y="332656"/>
            <a:ext cx="2605350" cy="3672408"/>
            <a:chOff x="4024306" y="476672"/>
            <a:chExt cx="2605350" cy="3672408"/>
          </a:xfrm>
        </p:grpSpPr>
        <p:pic>
          <p:nvPicPr>
            <p:cNvPr id="1028" name="Picture 4"/>
            <p:cNvPicPr>
              <a:picLocks noChangeAspect="1" noChangeArrowheads="1"/>
            </p:cNvPicPr>
            <p:nvPr/>
          </p:nvPicPr>
          <p:blipFill>
            <a:blip r:embed="rId3" cstate="print"/>
            <a:srcRect r="49294"/>
            <a:stretch>
              <a:fillRect/>
            </a:stretch>
          </p:blipFill>
          <p:spPr bwMode="auto">
            <a:xfrm>
              <a:off x="4024306" y="571480"/>
              <a:ext cx="1288734" cy="3528059"/>
            </a:xfrm>
            <a:prstGeom prst="rect">
              <a:avLst/>
            </a:prstGeom>
            <a:noFill/>
            <a:ln w="9525">
              <a:noFill/>
              <a:miter lim="800000"/>
              <a:headEnd/>
              <a:tailEnd/>
            </a:ln>
            <a:effectLst/>
          </p:spPr>
        </p:pic>
        <p:grpSp>
          <p:nvGrpSpPr>
            <p:cNvPr id="50" name="Group 49"/>
            <p:cNvGrpSpPr/>
            <p:nvPr/>
          </p:nvGrpSpPr>
          <p:grpSpPr>
            <a:xfrm>
              <a:off x="5333512" y="476672"/>
              <a:ext cx="1296144" cy="3672408"/>
              <a:chOff x="5333512" y="476672"/>
              <a:chExt cx="1296144" cy="3672408"/>
            </a:xfrm>
          </p:grpSpPr>
          <p:sp>
            <p:nvSpPr>
              <p:cNvPr id="46" name="Oval 45"/>
              <p:cNvSpPr/>
              <p:nvPr/>
            </p:nvSpPr>
            <p:spPr>
              <a:xfrm>
                <a:off x="5333512" y="476672"/>
                <a:ext cx="1296144" cy="1224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smtClean="0">
                    <a:solidFill>
                      <a:schemeClr val="bg1"/>
                    </a:solidFill>
                  </a:rPr>
                  <a:t>Indexes of Accessible Carbon/ Biomass</a:t>
                </a:r>
                <a:endParaRPr lang="en-GB" sz="1600" b="1" dirty="0">
                  <a:solidFill>
                    <a:schemeClr val="bg1"/>
                  </a:solidFill>
                </a:endParaRPr>
              </a:p>
            </p:txBody>
          </p:sp>
          <p:sp>
            <p:nvSpPr>
              <p:cNvPr id="47" name="Oval 46"/>
              <p:cNvSpPr/>
              <p:nvPr/>
            </p:nvSpPr>
            <p:spPr>
              <a:xfrm>
                <a:off x="5333512" y="1714456"/>
                <a:ext cx="1296144" cy="122413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smtClean="0">
                    <a:solidFill>
                      <a:schemeClr val="bg1"/>
                    </a:solidFill>
                  </a:rPr>
                  <a:t>Indexes of Accessible Water</a:t>
                </a:r>
                <a:endParaRPr lang="en-GB" sz="1600" b="1" dirty="0">
                  <a:solidFill>
                    <a:schemeClr val="bg1"/>
                  </a:solidFill>
                </a:endParaRPr>
              </a:p>
            </p:txBody>
          </p:sp>
          <p:sp>
            <p:nvSpPr>
              <p:cNvPr id="49" name="Oval 48"/>
              <p:cNvSpPr/>
              <p:nvPr/>
            </p:nvSpPr>
            <p:spPr>
              <a:xfrm>
                <a:off x="5333512" y="2924944"/>
                <a:ext cx="1296144" cy="12241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smtClean="0">
                    <a:solidFill>
                      <a:schemeClr val="bg1"/>
                    </a:solidFill>
                  </a:rPr>
                  <a:t>Indexes of Accessible Landscape/ Biodiversity Services</a:t>
                </a:r>
                <a:endParaRPr lang="en-GB" sz="1400" b="1" dirty="0">
                  <a:solidFill>
                    <a:schemeClr val="bg1"/>
                  </a:solidFill>
                </a:endParaRPr>
              </a:p>
            </p:txBody>
          </p:sp>
        </p:grpSp>
      </p:grpSp>
      <p:grpSp>
        <p:nvGrpSpPr>
          <p:cNvPr id="2" name="Group 86"/>
          <p:cNvGrpSpPr/>
          <p:nvPr/>
        </p:nvGrpSpPr>
        <p:grpSpPr>
          <a:xfrm>
            <a:off x="7953396" y="4186382"/>
            <a:ext cx="1514475" cy="2247522"/>
            <a:chOff x="7953396" y="4330398"/>
            <a:chExt cx="1514475" cy="2247522"/>
          </a:xfrm>
        </p:grpSpPr>
        <p:pic>
          <p:nvPicPr>
            <p:cNvPr id="1035" name="Picture 11"/>
            <p:cNvPicPr>
              <a:picLocks noChangeAspect="1" noChangeArrowheads="1"/>
            </p:cNvPicPr>
            <p:nvPr/>
          </p:nvPicPr>
          <p:blipFill>
            <a:blip r:embed="rId4" cstate="print"/>
            <a:srcRect/>
            <a:stretch>
              <a:fillRect/>
            </a:stretch>
          </p:blipFill>
          <p:spPr bwMode="auto">
            <a:xfrm>
              <a:off x="7953396" y="4330398"/>
              <a:ext cx="1514475" cy="1295400"/>
            </a:xfrm>
            <a:prstGeom prst="rect">
              <a:avLst/>
            </a:prstGeom>
            <a:noFill/>
            <a:ln w="9525">
              <a:noFill/>
              <a:miter lim="800000"/>
              <a:headEnd/>
              <a:tailEnd/>
            </a:ln>
            <a:effectLst/>
          </p:spPr>
        </p:pic>
        <p:sp>
          <p:nvSpPr>
            <p:cNvPr id="86" name="Rectangle 85"/>
            <p:cNvSpPr/>
            <p:nvPr/>
          </p:nvSpPr>
          <p:spPr>
            <a:xfrm>
              <a:off x="8065778" y="5500702"/>
              <a:ext cx="1285884" cy="1077218"/>
            </a:xfrm>
            <a:prstGeom prst="rect">
              <a:avLst/>
            </a:prstGeom>
          </p:spPr>
          <p:txBody>
            <a:bodyPr wrap="square">
              <a:spAutoFit/>
            </a:bodyPr>
            <a:lstStyle/>
            <a:p>
              <a:pPr algn="ctr"/>
              <a:r>
                <a:rPr lang="en-US" sz="1600" b="1" dirty="0" smtClean="0"/>
                <a:t>TEC: Total Ecosystem Capability (ECU)</a:t>
              </a:r>
              <a:endParaRPr lang="en-US" b="1" dirty="0"/>
            </a:p>
          </p:txBody>
        </p:sp>
      </p:grpSp>
      <p:grpSp>
        <p:nvGrpSpPr>
          <p:cNvPr id="48" name="Group 47"/>
          <p:cNvGrpSpPr/>
          <p:nvPr/>
        </p:nvGrpSpPr>
        <p:grpSpPr>
          <a:xfrm>
            <a:off x="646113" y="1152974"/>
            <a:ext cx="3121025" cy="2508250"/>
            <a:chOff x="646113" y="1349378"/>
            <a:chExt cx="3121025" cy="2508250"/>
          </a:xfrm>
        </p:grpSpPr>
        <p:grpSp>
          <p:nvGrpSpPr>
            <p:cNvPr id="4" name="Group 23"/>
            <p:cNvGrpSpPr>
              <a:grpSpLocks/>
            </p:cNvGrpSpPr>
            <p:nvPr/>
          </p:nvGrpSpPr>
          <p:grpSpPr bwMode="auto">
            <a:xfrm>
              <a:off x="646113" y="1349378"/>
              <a:ext cx="3121025" cy="2508250"/>
              <a:chOff x="51023" y="1374915"/>
              <a:chExt cx="2880000" cy="2508316"/>
            </a:xfrm>
          </p:grpSpPr>
          <p:grpSp>
            <p:nvGrpSpPr>
              <p:cNvPr id="5" name="Group 22"/>
              <p:cNvGrpSpPr>
                <a:grpSpLocks/>
              </p:cNvGrpSpPr>
              <p:nvPr/>
            </p:nvGrpSpPr>
            <p:grpSpPr bwMode="auto">
              <a:xfrm>
                <a:off x="588960" y="1374915"/>
                <a:ext cx="1801587" cy="2508316"/>
                <a:chOff x="588960" y="1374915"/>
                <a:chExt cx="1801587" cy="2508316"/>
              </a:xfrm>
            </p:grpSpPr>
            <p:cxnSp>
              <p:nvCxnSpPr>
                <p:cNvPr id="18" name="Straight Connector 17"/>
                <p:cNvCxnSpPr/>
                <p:nvPr/>
              </p:nvCxnSpPr>
              <p:spPr>
                <a:xfrm>
                  <a:off x="118046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79279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8642" y="1374915"/>
                  <a:ext cx="0" cy="2508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90473" y="1374915"/>
                  <a:ext cx="0" cy="250831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21"/>
              <p:cNvGrpSpPr>
                <a:grpSpLocks/>
              </p:cNvGrpSpPr>
              <p:nvPr/>
            </p:nvGrpSpPr>
            <p:grpSpPr bwMode="auto">
              <a:xfrm>
                <a:off x="51023" y="1805640"/>
                <a:ext cx="2880000" cy="1747235"/>
                <a:chOff x="51023" y="1805640"/>
                <a:chExt cx="2880000" cy="1747235"/>
              </a:xfrm>
            </p:grpSpPr>
            <p:cxnSp>
              <p:nvCxnSpPr>
                <p:cNvPr id="21" name="Straight Connector 20"/>
                <p:cNvCxnSpPr/>
                <p:nvPr/>
              </p:nvCxnSpPr>
              <p:spPr>
                <a:xfrm flipV="1">
                  <a:off x="51023" y="2389353"/>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1023" y="297198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1023" y="3553022"/>
                  <a:ext cx="28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1023" y="1805138"/>
                  <a:ext cx="28800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6" name="Freeform 5"/>
            <p:cNvSpPr/>
            <p:nvPr/>
          </p:nvSpPr>
          <p:spPr>
            <a:xfrm>
              <a:off x="719138" y="1450963"/>
              <a:ext cx="2444750" cy="2244725"/>
            </a:xfrm>
            <a:custGeom>
              <a:avLst/>
              <a:gdLst>
                <a:gd name="connsiteX0" fmla="*/ 23751 w 2258234"/>
                <a:gd name="connsiteY0" fmla="*/ 950026 h 2232561"/>
                <a:gd name="connsiteX1" fmla="*/ 23751 w 2258234"/>
                <a:gd name="connsiteY1" fmla="*/ 950026 h 2232561"/>
                <a:gd name="connsiteX2" fmla="*/ 47502 w 2258234"/>
                <a:gd name="connsiteY2" fmla="*/ 1104405 h 2232561"/>
                <a:gd name="connsiteX3" fmla="*/ 344385 w 2258234"/>
                <a:gd name="connsiteY3" fmla="*/ 1579418 h 2232561"/>
                <a:gd name="connsiteX4" fmla="*/ 403761 w 2258234"/>
                <a:gd name="connsiteY4" fmla="*/ 1626919 h 2232561"/>
                <a:gd name="connsiteX5" fmla="*/ 546265 w 2258234"/>
                <a:gd name="connsiteY5" fmla="*/ 1710046 h 2232561"/>
                <a:gd name="connsiteX6" fmla="*/ 676894 w 2258234"/>
                <a:gd name="connsiteY6" fmla="*/ 1793174 h 2232561"/>
                <a:gd name="connsiteX7" fmla="*/ 855024 w 2258234"/>
                <a:gd name="connsiteY7" fmla="*/ 1840675 h 2232561"/>
                <a:gd name="connsiteX8" fmla="*/ 985652 w 2258234"/>
                <a:gd name="connsiteY8" fmla="*/ 1900052 h 2232561"/>
                <a:gd name="connsiteX9" fmla="*/ 1116281 w 2258234"/>
                <a:gd name="connsiteY9" fmla="*/ 1923802 h 2232561"/>
                <a:gd name="connsiteX10" fmla="*/ 1223159 w 2258234"/>
                <a:gd name="connsiteY10" fmla="*/ 1959428 h 2232561"/>
                <a:gd name="connsiteX11" fmla="*/ 1425039 w 2258234"/>
                <a:gd name="connsiteY11" fmla="*/ 1995054 h 2232561"/>
                <a:gd name="connsiteX12" fmla="*/ 1496291 w 2258234"/>
                <a:gd name="connsiteY12" fmla="*/ 2018805 h 2232561"/>
                <a:gd name="connsiteX13" fmla="*/ 1567543 w 2258234"/>
                <a:gd name="connsiteY13" fmla="*/ 2030680 h 2232561"/>
                <a:gd name="connsiteX14" fmla="*/ 1603169 w 2258234"/>
                <a:gd name="connsiteY14" fmla="*/ 2078181 h 2232561"/>
                <a:gd name="connsiteX15" fmla="*/ 1662546 w 2258234"/>
                <a:gd name="connsiteY15" fmla="*/ 2149433 h 2232561"/>
                <a:gd name="connsiteX16" fmla="*/ 1674421 w 2258234"/>
                <a:gd name="connsiteY16" fmla="*/ 2196935 h 2232561"/>
                <a:gd name="connsiteX17" fmla="*/ 1757548 w 2258234"/>
                <a:gd name="connsiteY17" fmla="*/ 2232561 h 2232561"/>
                <a:gd name="connsiteX18" fmla="*/ 1864426 w 2258234"/>
                <a:gd name="connsiteY18" fmla="*/ 2078181 h 2232561"/>
                <a:gd name="connsiteX19" fmla="*/ 1971304 w 2258234"/>
                <a:gd name="connsiteY19" fmla="*/ 1935678 h 2232561"/>
                <a:gd name="connsiteX20" fmla="*/ 2006930 w 2258234"/>
                <a:gd name="connsiteY20" fmla="*/ 1900052 h 2232561"/>
                <a:gd name="connsiteX21" fmla="*/ 2054431 w 2258234"/>
                <a:gd name="connsiteY21" fmla="*/ 1888176 h 2232561"/>
                <a:gd name="connsiteX22" fmla="*/ 2101933 w 2258234"/>
                <a:gd name="connsiteY22" fmla="*/ 1805049 h 2232561"/>
                <a:gd name="connsiteX23" fmla="*/ 2137559 w 2258234"/>
                <a:gd name="connsiteY23" fmla="*/ 1662545 h 2232561"/>
                <a:gd name="connsiteX24" fmla="*/ 2161309 w 2258234"/>
                <a:gd name="connsiteY24" fmla="*/ 1425039 h 2232561"/>
                <a:gd name="connsiteX25" fmla="*/ 2208811 w 2258234"/>
                <a:gd name="connsiteY25" fmla="*/ 1258784 h 2232561"/>
                <a:gd name="connsiteX26" fmla="*/ 2232561 w 2258234"/>
                <a:gd name="connsiteY26" fmla="*/ 1116280 h 2232561"/>
                <a:gd name="connsiteX27" fmla="*/ 2256312 w 2258234"/>
                <a:gd name="connsiteY27" fmla="*/ 1045028 h 2232561"/>
                <a:gd name="connsiteX28" fmla="*/ 2244437 w 2258234"/>
                <a:gd name="connsiteY28" fmla="*/ 724394 h 2232561"/>
                <a:gd name="connsiteX29" fmla="*/ 2196935 w 2258234"/>
                <a:gd name="connsiteY29" fmla="*/ 653142 h 2232561"/>
                <a:gd name="connsiteX30" fmla="*/ 2185060 w 2258234"/>
                <a:gd name="connsiteY30" fmla="*/ 617517 h 2232561"/>
                <a:gd name="connsiteX31" fmla="*/ 2173185 w 2258234"/>
                <a:gd name="connsiteY31" fmla="*/ 570015 h 2232561"/>
                <a:gd name="connsiteX32" fmla="*/ 2149434 w 2258234"/>
                <a:gd name="connsiteY32" fmla="*/ 534389 h 2232561"/>
                <a:gd name="connsiteX33" fmla="*/ 2137559 w 2258234"/>
                <a:gd name="connsiteY33" fmla="*/ 178129 h 2232561"/>
                <a:gd name="connsiteX34" fmla="*/ 2113808 w 2258234"/>
                <a:gd name="connsiteY34" fmla="*/ 142504 h 2232561"/>
                <a:gd name="connsiteX35" fmla="*/ 2101933 w 2258234"/>
                <a:gd name="connsiteY35" fmla="*/ 106878 h 2232561"/>
                <a:gd name="connsiteX36" fmla="*/ 2030681 w 2258234"/>
                <a:gd name="connsiteY36" fmla="*/ 35626 h 2232561"/>
                <a:gd name="connsiteX37" fmla="*/ 1935678 w 2258234"/>
                <a:gd name="connsiteY37" fmla="*/ 0 h 2232561"/>
                <a:gd name="connsiteX38" fmla="*/ 1092530 w 2258234"/>
                <a:gd name="connsiteY38" fmla="*/ 11875 h 2232561"/>
                <a:gd name="connsiteX39" fmla="*/ 1045029 w 2258234"/>
                <a:gd name="connsiteY39" fmla="*/ 35626 h 2232561"/>
                <a:gd name="connsiteX40" fmla="*/ 997527 w 2258234"/>
                <a:gd name="connsiteY40" fmla="*/ 47501 h 2232561"/>
                <a:gd name="connsiteX41" fmla="*/ 878774 w 2258234"/>
                <a:gd name="connsiteY41" fmla="*/ 83127 h 2232561"/>
                <a:gd name="connsiteX42" fmla="*/ 843148 w 2258234"/>
                <a:gd name="connsiteY42" fmla="*/ 95002 h 2232561"/>
                <a:gd name="connsiteX43" fmla="*/ 700644 w 2258234"/>
                <a:gd name="connsiteY43" fmla="*/ 106878 h 2232561"/>
                <a:gd name="connsiteX44" fmla="*/ 593766 w 2258234"/>
                <a:gd name="connsiteY44" fmla="*/ 106878 h 2232561"/>
                <a:gd name="connsiteX45" fmla="*/ 356260 w 2258234"/>
                <a:gd name="connsiteY45" fmla="*/ 118753 h 2232561"/>
                <a:gd name="connsiteX46" fmla="*/ 285008 w 2258234"/>
                <a:gd name="connsiteY46" fmla="*/ 142504 h 2232561"/>
                <a:gd name="connsiteX47" fmla="*/ 249382 w 2258234"/>
                <a:gd name="connsiteY47" fmla="*/ 154379 h 2232561"/>
                <a:gd name="connsiteX48" fmla="*/ 190005 w 2258234"/>
                <a:gd name="connsiteY48" fmla="*/ 225631 h 2232561"/>
                <a:gd name="connsiteX49" fmla="*/ 178130 w 2258234"/>
                <a:gd name="connsiteY49" fmla="*/ 261257 h 2232561"/>
                <a:gd name="connsiteX50" fmla="*/ 166255 w 2258234"/>
                <a:gd name="connsiteY50" fmla="*/ 308758 h 2232561"/>
                <a:gd name="connsiteX51" fmla="*/ 154379 w 2258234"/>
                <a:gd name="connsiteY51" fmla="*/ 344384 h 2232561"/>
                <a:gd name="connsiteX52" fmla="*/ 142504 w 2258234"/>
                <a:gd name="connsiteY52" fmla="*/ 403761 h 2232561"/>
                <a:gd name="connsiteX53" fmla="*/ 118753 w 2258234"/>
                <a:gd name="connsiteY53" fmla="*/ 546265 h 2232561"/>
                <a:gd name="connsiteX54" fmla="*/ 95003 w 2258234"/>
                <a:gd name="connsiteY54" fmla="*/ 641267 h 2232561"/>
                <a:gd name="connsiteX55" fmla="*/ 35626 w 2258234"/>
                <a:gd name="connsiteY55" fmla="*/ 724394 h 2232561"/>
                <a:gd name="connsiteX56" fmla="*/ 11876 w 2258234"/>
                <a:gd name="connsiteY56" fmla="*/ 795646 h 2232561"/>
                <a:gd name="connsiteX57" fmla="*/ 0 w 2258234"/>
                <a:gd name="connsiteY57" fmla="*/ 831272 h 2232561"/>
                <a:gd name="connsiteX58" fmla="*/ 59377 w 2258234"/>
                <a:gd name="connsiteY58" fmla="*/ 902524 h 2232561"/>
                <a:gd name="connsiteX59" fmla="*/ 71252 w 2258234"/>
                <a:gd name="connsiteY59" fmla="*/ 938150 h 2232561"/>
                <a:gd name="connsiteX60" fmla="*/ 23751 w 2258234"/>
                <a:gd name="connsiteY60" fmla="*/ 950026 h 22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8234" h="2232561">
                  <a:moveTo>
                    <a:pt x="23751" y="950026"/>
                  </a:moveTo>
                  <a:lnTo>
                    <a:pt x="23751" y="950026"/>
                  </a:lnTo>
                  <a:cubicBezTo>
                    <a:pt x="31668" y="1001486"/>
                    <a:pt x="27398" y="1056378"/>
                    <a:pt x="47502" y="1104405"/>
                  </a:cubicBezTo>
                  <a:cubicBezTo>
                    <a:pt x="143185" y="1332980"/>
                    <a:pt x="194712" y="1429745"/>
                    <a:pt x="344385" y="1579418"/>
                  </a:cubicBezTo>
                  <a:cubicBezTo>
                    <a:pt x="362307" y="1597340"/>
                    <a:pt x="382922" y="1612492"/>
                    <a:pt x="403761" y="1626919"/>
                  </a:cubicBezTo>
                  <a:cubicBezTo>
                    <a:pt x="618463" y="1775559"/>
                    <a:pt x="415736" y="1631729"/>
                    <a:pt x="546265" y="1710046"/>
                  </a:cubicBezTo>
                  <a:cubicBezTo>
                    <a:pt x="590522" y="1736600"/>
                    <a:pt x="629361" y="1773064"/>
                    <a:pt x="676894" y="1793174"/>
                  </a:cubicBezTo>
                  <a:cubicBezTo>
                    <a:pt x="733489" y="1817118"/>
                    <a:pt x="796953" y="1820574"/>
                    <a:pt x="855024" y="1840675"/>
                  </a:cubicBezTo>
                  <a:cubicBezTo>
                    <a:pt x="900223" y="1856321"/>
                    <a:pt x="940074" y="1885550"/>
                    <a:pt x="985652" y="1900052"/>
                  </a:cubicBezTo>
                  <a:cubicBezTo>
                    <a:pt x="1027825" y="1913471"/>
                    <a:pt x="1073346" y="1913068"/>
                    <a:pt x="1116281" y="1923802"/>
                  </a:cubicBezTo>
                  <a:cubicBezTo>
                    <a:pt x="1152713" y="1932910"/>
                    <a:pt x="1187132" y="1948832"/>
                    <a:pt x="1223159" y="1959428"/>
                  </a:cubicBezTo>
                  <a:cubicBezTo>
                    <a:pt x="1321653" y="1988397"/>
                    <a:pt x="1320071" y="1983391"/>
                    <a:pt x="1425039" y="1995054"/>
                  </a:cubicBezTo>
                  <a:cubicBezTo>
                    <a:pt x="1448790" y="2002971"/>
                    <a:pt x="1472003" y="2012733"/>
                    <a:pt x="1496291" y="2018805"/>
                  </a:cubicBezTo>
                  <a:cubicBezTo>
                    <a:pt x="1519650" y="2024645"/>
                    <a:pt x="1546495" y="2018987"/>
                    <a:pt x="1567543" y="2030680"/>
                  </a:cubicBezTo>
                  <a:cubicBezTo>
                    <a:pt x="1584844" y="2040292"/>
                    <a:pt x="1590288" y="2063154"/>
                    <a:pt x="1603169" y="2078181"/>
                  </a:cubicBezTo>
                  <a:cubicBezTo>
                    <a:pt x="1671747" y="2158188"/>
                    <a:pt x="1610052" y="2070693"/>
                    <a:pt x="1662546" y="2149433"/>
                  </a:cubicBezTo>
                  <a:cubicBezTo>
                    <a:pt x="1666504" y="2165267"/>
                    <a:pt x="1665368" y="2183355"/>
                    <a:pt x="1674421" y="2196935"/>
                  </a:cubicBezTo>
                  <a:cubicBezTo>
                    <a:pt x="1690822" y="2221536"/>
                    <a:pt x="1733715" y="2226602"/>
                    <a:pt x="1757548" y="2232561"/>
                  </a:cubicBezTo>
                  <a:cubicBezTo>
                    <a:pt x="1825946" y="2118564"/>
                    <a:pt x="1758049" y="2227109"/>
                    <a:pt x="1864426" y="2078181"/>
                  </a:cubicBezTo>
                  <a:cubicBezTo>
                    <a:pt x="1933035" y="1982128"/>
                    <a:pt x="1889365" y="2027858"/>
                    <a:pt x="1971304" y="1935678"/>
                  </a:cubicBezTo>
                  <a:cubicBezTo>
                    <a:pt x="1982462" y="1923126"/>
                    <a:pt x="1992349" y="1908384"/>
                    <a:pt x="2006930" y="1900052"/>
                  </a:cubicBezTo>
                  <a:cubicBezTo>
                    <a:pt x="2021101" y="1891954"/>
                    <a:pt x="2038597" y="1892135"/>
                    <a:pt x="2054431" y="1888176"/>
                  </a:cubicBezTo>
                  <a:cubicBezTo>
                    <a:pt x="2078283" y="1852399"/>
                    <a:pt x="2083854" y="1847234"/>
                    <a:pt x="2101933" y="1805049"/>
                  </a:cubicBezTo>
                  <a:cubicBezTo>
                    <a:pt x="2118143" y="1767227"/>
                    <a:pt x="2132101" y="1687104"/>
                    <a:pt x="2137559" y="1662545"/>
                  </a:cubicBezTo>
                  <a:cubicBezTo>
                    <a:pt x="2139945" y="1636295"/>
                    <a:pt x="2155046" y="1460532"/>
                    <a:pt x="2161309" y="1425039"/>
                  </a:cubicBezTo>
                  <a:cubicBezTo>
                    <a:pt x="2172492" y="1361666"/>
                    <a:pt x="2189033" y="1318116"/>
                    <a:pt x="2208811" y="1258784"/>
                  </a:cubicBezTo>
                  <a:cubicBezTo>
                    <a:pt x="2216728" y="1211283"/>
                    <a:pt x="2222114" y="1163290"/>
                    <a:pt x="2232561" y="1116280"/>
                  </a:cubicBezTo>
                  <a:cubicBezTo>
                    <a:pt x="2237992" y="1091841"/>
                    <a:pt x="2255554" y="1070052"/>
                    <a:pt x="2256312" y="1045028"/>
                  </a:cubicBezTo>
                  <a:cubicBezTo>
                    <a:pt x="2259552" y="938126"/>
                    <a:pt x="2260459" y="830138"/>
                    <a:pt x="2244437" y="724394"/>
                  </a:cubicBezTo>
                  <a:cubicBezTo>
                    <a:pt x="2240161" y="696171"/>
                    <a:pt x="2196935" y="653142"/>
                    <a:pt x="2196935" y="653142"/>
                  </a:cubicBezTo>
                  <a:cubicBezTo>
                    <a:pt x="2192977" y="641267"/>
                    <a:pt x="2188499" y="629553"/>
                    <a:pt x="2185060" y="617517"/>
                  </a:cubicBezTo>
                  <a:cubicBezTo>
                    <a:pt x="2180576" y="601824"/>
                    <a:pt x="2179614" y="585017"/>
                    <a:pt x="2173185" y="570015"/>
                  </a:cubicBezTo>
                  <a:cubicBezTo>
                    <a:pt x="2167563" y="556897"/>
                    <a:pt x="2157351" y="546264"/>
                    <a:pt x="2149434" y="534389"/>
                  </a:cubicBezTo>
                  <a:cubicBezTo>
                    <a:pt x="2145476" y="415636"/>
                    <a:pt x="2148316" y="296460"/>
                    <a:pt x="2137559" y="178129"/>
                  </a:cubicBezTo>
                  <a:cubicBezTo>
                    <a:pt x="2136267" y="163915"/>
                    <a:pt x="2120191" y="155269"/>
                    <a:pt x="2113808" y="142504"/>
                  </a:cubicBezTo>
                  <a:cubicBezTo>
                    <a:pt x="2108210" y="131308"/>
                    <a:pt x="2108143" y="117746"/>
                    <a:pt x="2101933" y="106878"/>
                  </a:cubicBezTo>
                  <a:cubicBezTo>
                    <a:pt x="2084693" y="76707"/>
                    <a:pt x="2063342" y="49624"/>
                    <a:pt x="2030681" y="35626"/>
                  </a:cubicBezTo>
                  <a:cubicBezTo>
                    <a:pt x="1804312" y="-61389"/>
                    <a:pt x="2173153" y="118735"/>
                    <a:pt x="1935678" y="0"/>
                  </a:cubicBezTo>
                  <a:cubicBezTo>
                    <a:pt x="1654629" y="3958"/>
                    <a:pt x="1373383" y="641"/>
                    <a:pt x="1092530" y="11875"/>
                  </a:cubicBezTo>
                  <a:cubicBezTo>
                    <a:pt x="1074841" y="12583"/>
                    <a:pt x="1061605" y="29410"/>
                    <a:pt x="1045029" y="35626"/>
                  </a:cubicBezTo>
                  <a:cubicBezTo>
                    <a:pt x="1029747" y="41357"/>
                    <a:pt x="1013361" y="43543"/>
                    <a:pt x="997527" y="47501"/>
                  </a:cubicBezTo>
                  <a:cubicBezTo>
                    <a:pt x="932541" y="90827"/>
                    <a:pt x="987938" y="61295"/>
                    <a:pt x="878774" y="83127"/>
                  </a:cubicBezTo>
                  <a:cubicBezTo>
                    <a:pt x="866499" y="85582"/>
                    <a:pt x="855556" y="93348"/>
                    <a:pt x="843148" y="95002"/>
                  </a:cubicBezTo>
                  <a:cubicBezTo>
                    <a:pt x="795900" y="101302"/>
                    <a:pt x="748145" y="102919"/>
                    <a:pt x="700644" y="106878"/>
                  </a:cubicBezTo>
                  <a:cubicBezTo>
                    <a:pt x="620445" y="133610"/>
                    <a:pt x="719165" y="106878"/>
                    <a:pt x="593766" y="106878"/>
                  </a:cubicBezTo>
                  <a:cubicBezTo>
                    <a:pt x="514498" y="106878"/>
                    <a:pt x="435429" y="114795"/>
                    <a:pt x="356260" y="118753"/>
                  </a:cubicBezTo>
                  <a:lnTo>
                    <a:pt x="285008" y="142504"/>
                  </a:lnTo>
                  <a:lnTo>
                    <a:pt x="249382" y="154379"/>
                  </a:lnTo>
                  <a:cubicBezTo>
                    <a:pt x="170666" y="311809"/>
                    <a:pt x="279529" y="113724"/>
                    <a:pt x="190005" y="225631"/>
                  </a:cubicBezTo>
                  <a:cubicBezTo>
                    <a:pt x="182185" y="235406"/>
                    <a:pt x="181569" y="249221"/>
                    <a:pt x="178130" y="261257"/>
                  </a:cubicBezTo>
                  <a:cubicBezTo>
                    <a:pt x="173646" y="276950"/>
                    <a:pt x="170739" y="293065"/>
                    <a:pt x="166255" y="308758"/>
                  </a:cubicBezTo>
                  <a:cubicBezTo>
                    <a:pt x="162816" y="320794"/>
                    <a:pt x="157415" y="332240"/>
                    <a:pt x="154379" y="344384"/>
                  </a:cubicBezTo>
                  <a:cubicBezTo>
                    <a:pt x="149484" y="363966"/>
                    <a:pt x="146882" y="384057"/>
                    <a:pt x="142504" y="403761"/>
                  </a:cubicBezTo>
                  <a:cubicBezTo>
                    <a:pt x="112653" y="538094"/>
                    <a:pt x="152669" y="325817"/>
                    <a:pt x="118753" y="546265"/>
                  </a:cubicBezTo>
                  <a:cubicBezTo>
                    <a:pt x="115742" y="565836"/>
                    <a:pt x="106241" y="618791"/>
                    <a:pt x="95003" y="641267"/>
                  </a:cubicBezTo>
                  <a:cubicBezTo>
                    <a:pt x="86321" y="658630"/>
                    <a:pt x="43694" y="713637"/>
                    <a:pt x="35626" y="724394"/>
                  </a:cubicBezTo>
                  <a:lnTo>
                    <a:pt x="11876" y="795646"/>
                  </a:lnTo>
                  <a:lnTo>
                    <a:pt x="0" y="831272"/>
                  </a:lnTo>
                  <a:cubicBezTo>
                    <a:pt x="26263" y="857535"/>
                    <a:pt x="42844" y="869459"/>
                    <a:pt x="59377" y="902524"/>
                  </a:cubicBezTo>
                  <a:cubicBezTo>
                    <a:pt x="64975" y="913720"/>
                    <a:pt x="67294" y="926275"/>
                    <a:pt x="71252" y="938150"/>
                  </a:cubicBezTo>
                  <a:lnTo>
                    <a:pt x="23751" y="950026"/>
                  </a:lnTo>
                  <a:close/>
                </a:path>
              </a:pathLst>
            </a:custGeom>
            <a:solidFill>
              <a:srgbClr val="FFFF66">
                <a:alpha val="50196"/>
              </a:srgb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7" name="フリーフォーム 6"/>
            <p:cNvSpPr/>
            <p:nvPr/>
          </p:nvSpPr>
          <p:spPr>
            <a:xfrm>
              <a:off x="1225550" y="1951029"/>
              <a:ext cx="1084244" cy="996961"/>
            </a:xfrm>
            <a:custGeom>
              <a:avLst/>
              <a:gdLst>
                <a:gd name="connsiteX0" fmla="*/ 0 w 1842057"/>
                <a:gd name="connsiteY0" fmla="*/ 907189 h 1605027"/>
                <a:gd name="connsiteX1" fmla="*/ 0 w 1842057"/>
                <a:gd name="connsiteY1" fmla="*/ 907189 h 1605027"/>
                <a:gd name="connsiteX2" fmla="*/ 83730 w 1842057"/>
                <a:gd name="connsiteY2" fmla="*/ 586184 h 1605027"/>
                <a:gd name="connsiteX3" fmla="*/ 153505 w 1842057"/>
                <a:gd name="connsiteY3" fmla="*/ 474530 h 1605027"/>
                <a:gd name="connsiteX4" fmla="*/ 209325 w 1842057"/>
                <a:gd name="connsiteY4" fmla="*/ 418703 h 1605027"/>
                <a:gd name="connsiteX5" fmla="*/ 265144 w 1842057"/>
                <a:gd name="connsiteY5" fmla="*/ 334963 h 1605027"/>
                <a:gd name="connsiteX6" fmla="*/ 320964 w 1842057"/>
                <a:gd name="connsiteY6" fmla="*/ 293092 h 1605027"/>
                <a:gd name="connsiteX7" fmla="*/ 348874 w 1842057"/>
                <a:gd name="connsiteY7" fmla="*/ 251222 h 1605027"/>
                <a:gd name="connsiteX8" fmla="*/ 418649 w 1842057"/>
                <a:gd name="connsiteY8" fmla="*/ 209352 h 1605027"/>
                <a:gd name="connsiteX9" fmla="*/ 544244 w 1842057"/>
                <a:gd name="connsiteY9" fmla="*/ 111654 h 1605027"/>
                <a:gd name="connsiteX10" fmla="*/ 655884 w 1842057"/>
                <a:gd name="connsiteY10" fmla="*/ 69784 h 1605027"/>
                <a:gd name="connsiteX11" fmla="*/ 697749 w 1842057"/>
                <a:gd name="connsiteY11" fmla="*/ 41871 h 1605027"/>
                <a:gd name="connsiteX12" fmla="*/ 753569 w 1842057"/>
                <a:gd name="connsiteY12" fmla="*/ 27914 h 1605027"/>
                <a:gd name="connsiteX13" fmla="*/ 948938 w 1842057"/>
                <a:gd name="connsiteY13" fmla="*/ 0 h 1605027"/>
                <a:gd name="connsiteX14" fmla="*/ 1116398 w 1842057"/>
                <a:gd name="connsiteY14" fmla="*/ 27914 h 1605027"/>
                <a:gd name="connsiteX15" fmla="*/ 1172218 w 1842057"/>
                <a:gd name="connsiteY15" fmla="*/ 69784 h 1605027"/>
                <a:gd name="connsiteX16" fmla="*/ 1283858 w 1842057"/>
                <a:gd name="connsiteY16" fmla="*/ 139568 h 1605027"/>
                <a:gd name="connsiteX17" fmla="*/ 1325723 w 1842057"/>
                <a:gd name="connsiteY17" fmla="*/ 181438 h 1605027"/>
                <a:gd name="connsiteX18" fmla="*/ 1535048 w 1842057"/>
                <a:gd name="connsiteY18" fmla="*/ 334963 h 1605027"/>
                <a:gd name="connsiteX19" fmla="*/ 1632732 w 1842057"/>
                <a:gd name="connsiteY19" fmla="*/ 460573 h 1605027"/>
                <a:gd name="connsiteX20" fmla="*/ 1688552 w 1842057"/>
                <a:gd name="connsiteY20" fmla="*/ 572227 h 1605027"/>
                <a:gd name="connsiteX21" fmla="*/ 1716462 w 1842057"/>
                <a:gd name="connsiteY21" fmla="*/ 614098 h 1605027"/>
                <a:gd name="connsiteX22" fmla="*/ 1758327 w 1842057"/>
                <a:gd name="connsiteY22" fmla="*/ 711795 h 1605027"/>
                <a:gd name="connsiteX23" fmla="*/ 1786237 w 1842057"/>
                <a:gd name="connsiteY23" fmla="*/ 753665 h 1605027"/>
                <a:gd name="connsiteX24" fmla="*/ 1842057 w 1842057"/>
                <a:gd name="connsiteY24" fmla="*/ 879276 h 1605027"/>
                <a:gd name="connsiteX25" fmla="*/ 1814147 w 1842057"/>
                <a:gd name="connsiteY25" fmla="*/ 1158411 h 1605027"/>
                <a:gd name="connsiteX26" fmla="*/ 1716462 w 1842057"/>
                <a:gd name="connsiteY26" fmla="*/ 1339849 h 1605027"/>
                <a:gd name="connsiteX27" fmla="*/ 1590867 w 1842057"/>
                <a:gd name="connsiteY27" fmla="*/ 1409633 h 1605027"/>
                <a:gd name="connsiteX28" fmla="*/ 1144308 w 1842057"/>
                <a:gd name="connsiteY28" fmla="*/ 1605027 h 1605027"/>
                <a:gd name="connsiteX29" fmla="*/ 558199 w 1842057"/>
                <a:gd name="connsiteY29" fmla="*/ 1591070 h 1605027"/>
                <a:gd name="connsiteX30" fmla="*/ 502379 w 1842057"/>
                <a:gd name="connsiteY30" fmla="*/ 1577114 h 1605027"/>
                <a:gd name="connsiteX31" fmla="*/ 474469 w 1842057"/>
                <a:gd name="connsiteY31" fmla="*/ 1535243 h 1605027"/>
                <a:gd name="connsiteX32" fmla="*/ 418649 w 1842057"/>
                <a:gd name="connsiteY32" fmla="*/ 1493373 h 1605027"/>
                <a:gd name="connsiteX33" fmla="*/ 390739 w 1842057"/>
                <a:gd name="connsiteY33" fmla="*/ 1451503 h 1605027"/>
                <a:gd name="connsiteX34" fmla="*/ 320964 w 1842057"/>
                <a:gd name="connsiteY34" fmla="*/ 1367762 h 1605027"/>
                <a:gd name="connsiteX35" fmla="*/ 293054 w 1842057"/>
                <a:gd name="connsiteY35" fmla="*/ 1270065 h 1605027"/>
                <a:gd name="connsiteX36" fmla="*/ 265144 w 1842057"/>
                <a:gd name="connsiteY36" fmla="*/ 1186325 h 1605027"/>
                <a:gd name="connsiteX37" fmla="*/ 153505 w 1842057"/>
                <a:gd name="connsiteY37" fmla="*/ 1074670 h 1605027"/>
                <a:gd name="connsiteX38" fmla="*/ 111640 w 1842057"/>
                <a:gd name="connsiteY38" fmla="*/ 1046757 h 1605027"/>
                <a:gd name="connsiteX39" fmla="*/ 83730 w 1842057"/>
                <a:gd name="connsiteY39" fmla="*/ 1004887 h 1605027"/>
                <a:gd name="connsiteX40" fmla="*/ 0 w 1842057"/>
                <a:gd name="connsiteY40" fmla="*/ 907189 h 16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42057" h="1605027">
                  <a:moveTo>
                    <a:pt x="0" y="907189"/>
                  </a:moveTo>
                  <a:lnTo>
                    <a:pt x="0" y="907189"/>
                  </a:lnTo>
                  <a:cubicBezTo>
                    <a:pt x="27910" y="800187"/>
                    <a:pt x="49895" y="691462"/>
                    <a:pt x="83730" y="586184"/>
                  </a:cubicBezTo>
                  <a:cubicBezTo>
                    <a:pt x="84806" y="582837"/>
                    <a:pt x="141107" y="488997"/>
                    <a:pt x="153505" y="474530"/>
                  </a:cubicBezTo>
                  <a:cubicBezTo>
                    <a:pt x="170630" y="454549"/>
                    <a:pt x="192887" y="439253"/>
                    <a:pt x="209325" y="418703"/>
                  </a:cubicBezTo>
                  <a:cubicBezTo>
                    <a:pt x="230279" y="392506"/>
                    <a:pt x="238308" y="355093"/>
                    <a:pt x="265144" y="334963"/>
                  </a:cubicBezTo>
                  <a:cubicBezTo>
                    <a:pt x="283751" y="321006"/>
                    <a:pt x="304518" y="309540"/>
                    <a:pt x="320964" y="293092"/>
                  </a:cubicBezTo>
                  <a:cubicBezTo>
                    <a:pt x="332824" y="281231"/>
                    <a:pt x="336139" y="262139"/>
                    <a:pt x="348874" y="251222"/>
                  </a:cubicBezTo>
                  <a:cubicBezTo>
                    <a:pt x="369467" y="233568"/>
                    <a:pt x="396713" y="225307"/>
                    <a:pt x="418649" y="209352"/>
                  </a:cubicBezTo>
                  <a:cubicBezTo>
                    <a:pt x="431365" y="200103"/>
                    <a:pt x="510881" y="126821"/>
                    <a:pt x="544244" y="111654"/>
                  </a:cubicBezTo>
                  <a:cubicBezTo>
                    <a:pt x="580425" y="95206"/>
                    <a:pt x="619703" y="86232"/>
                    <a:pt x="655884" y="69784"/>
                  </a:cubicBezTo>
                  <a:cubicBezTo>
                    <a:pt x="671153" y="62843"/>
                    <a:pt x="682333" y="48479"/>
                    <a:pt x="697749" y="41871"/>
                  </a:cubicBezTo>
                  <a:cubicBezTo>
                    <a:pt x="715377" y="34315"/>
                    <a:pt x="734762" y="31676"/>
                    <a:pt x="753569" y="27914"/>
                  </a:cubicBezTo>
                  <a:cubicBezTo>
                    <a:pt x="820636" y="14499"/>
                    <a:pt x="880338" y="8576"/>
                    <a:pt x="948938" y="0"/>
                  </a:cubicBezTo>
                  <a:cubicBezTo>
                    <a:pt x="967961" y="2114"/>
                    <a:pt x="1076895" y="5338"/>
                    <a:pt x="1116398" y="27914"/>
                  </a:cubicBezTo>
                  <a:cubicBezTo>
                    <a:pt x="1136592" y="39455"/>
                    <a:pt x="1152495" y="57455"/>
                    <a:pt x="1172218" y="69784"/>
                  </a:cubicBezTo>
                  <a:cubicBezTo>
                    <a:pt x="1260185" y="124771"/>
                    <a:pt x="1198713" y="66578"/>
                    <a:pt x="1283858" y="139568"/>
                  </a:cubicBezTo>
                  <a:cubicBezTo>
                    <a:pt x="1298842" y="152413"/>
                    <a:pt x="1309808" y="169766"/>
                    <a:pt x="1325723" y="181438"/>
                  </a:cubicBezTo>
                  <a:cubicBezTo>
                    <a:pt x="1405785" y="240158"/>
                    <a:pt x="1476289" y="264442"/>
                    <a:pt x="1535048" y="334963"/>
                  </a:cubicBezTo>
                  <a:cubicBezTo>
                    <a:pt x="1569001" y="375712"/>
                    <a:pt x="1609014" y="413131"/>
                    <a:pt x="1632732" y="460573"/>
                  </a:cubicBezTo>
                  <a:cubicBezTo>
                    <a:pt x="1651339" y="497791"/>
                    <a:pt x="1665473" y="537604"/>
                    <a:pt x="1688552" y="572227"/>
                  </a:cubicBezTo>
                  <a:cubicBezTo>
                    <a:pt x="1697855" y="586184"/>
                    <a:pt x="1708961" y="599095"/>
                    <a:pt x="1716462" y="614098"/>
                  </a:cubicBezTo>
                  <a:cubicBezTo>
                    <a:pt x="1794735" y="770665"/>
                    <a:pt x="1642183" y="508518"/>
                    <a:pt x="1758327" y="711795"/>
                  </a:cubicBezTo>
                  <a:cubicBezTo>
                    <a:pt x="1766648" y="726359"/>
                    <a:pt x="1779425" y="738337"/>
                    <a:pt x="1786237" y="753665"/>
                  </a:cubicBezTo>
                  <a:cubicBezTo>
                    <a:pt x="1852664" y="903145"/>
                    <a:pt x="1778893" y="784519"/>
                    <a:pt x="1842057" y="879276"/>
                  </a:cubicBezTo>
                  <a:cubicBezTo>
                    <a:pt x="1841562" y="887190"/>
                    <a:pt x="1842419" y="1090550"/>
                    <a:pt x="1814147" y="1158411"/>
                  </a:cubicBezTo>
                  <a:cubicBezTo>
                    <a:pt x="1808257" y="1172549"/>
                    <a:pt x="1739275" y="1313774"/>
                    <a:pt x="1716462" y="1339849"/>
                  </a:cubicBezTo>
                  <a:cubicBezTo>
                    <a:pt x="1671778" y="1390923"/>
                    <a:pt x="1648661" y="1379356"/>
                    <a:pt x="1590867" y="1409633"/>
                  </a:cubicBezTo>
                  <a:cubicBezTo>
                    <a:pt x="1246304" y="1590141"/>
                    <a:pt x="1497786" y="1494551"/>
                    <a:pt x="1144308" y="1605027"/>
                  </a:cubicBezTo>
                  <a:lnTo>
                    <a:pt x="558199" y="1591070"/>
                  </a:lnTo>
                  <a:cubicBezTo>
                    <a:pt x="539038" y="1590237"/>
                    <a:pt x="518337" y="1587754"/>
                    <a:pt x="502379" y="1577114"/>
                  </a:cubicBezTo>
                  <a:cubicBezTo>
                    <a:pt x="488423" y="1567809"/>
                    <a:pt x="486329" y="1547104"/>
                    <a:pt x="474469" y="1535243"/>
                  </a:cubicBezTo>
                  <a:cubicBezTo>
                    <a:pt x="458023" y="1518795"/>
                    <a:pt x="435095" y="1509821"/>
                    <a:pt x="418649" y="1493373"/>
                  </a:cubicBezTo>
                  <a:cubicBezTo>
                    <a:pt x="406789" y="1481512"/>
                    <a:pt x="401476" y="1464389"/>
                    <a:pt x="390739" y="1451503"/>
                  </a:cubicBezTo>
                  <a:cubicBezTo>
                    <a:pt x="301202" y="1344045"/>
                    <a:pt x="390257" y="1471716"/>
                    <a:pt x="320964" y="1367762"/>
                  </a:cubicBezTo>
                  <a:cubicBezTo>
                    <a:pt x="311661" y="1335196"/>
                    <a:pt x="303013" y="1302436"/>
                    <a:pt x="293054" y="1270065"/>
                  </a:cubicBezTo>
                  <a:cubicBezTo>
                    <a:pt x="284402" y="1241943"/>
                    <a:pt x="289624" y="1202648"/>
                    <a:pt x="265144" y="1186325"/>
                  </a:cubicBezTo>
                  <a:cubicBezTo>
                    <a:pt x="170748" y="1123384"/>
                    <a:pt x="282329" y="1203510"/>
                    <a:pt x="153505" y="1074670"/>
                  </a:cubicBezTo>
                  <a:cubicBezTo>
                    <a:pt x="141646" y="1062809"/>
                    <a:pt x="125595" y="1056061"/>
                    <a:pt x="111640" y="1046757"/>
                  </a:cubicBezTo>
                  <a:lnTo>
                    <a:pt x="83730" y="1004887"/>
                  </a:lnTo>
                  <a:lnTo>
                    <a:pt x="0" y="907189"/>
                  </a:lnTo>
                  <a:close/>
                </a:path>
              </a:pathLst>
            </a:cu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57200" fontAlgn="auto">
                <a:spcBef>
                  <a:spcPts val="0"/>
                </a:spcBef>
                <a:spcAft>
                  <a:spcPts val="0"/>
                </a:spcAft>
                <a:defRPr/>
              </a:pPr>
              <a:endParaRPr kumimoji="1" lang="ja-JP" altLang="en-US"/>
            </a:p>
          </p:txBody>
        </p:sp>
        <p:sp>
          <p:nvSpPr>
            <p:cNvPr id="66" name="Rectangle 65"/>
            <p:cNvSpPr/>
            <p:nvPr/>
          </p:nvSpPr>
          <p:spPr>
            <a:xfrm>
              <a:off x="1219174" y="1804976"/>
              <a:ext cx="1290638" cy="1166812"/>
            </a:xfrm>
            <a:prstGeom prst="rect">
              <a:avLst/>
            </a:prstGeom>
            <a:solidFill>
              <a:srgbClr val="FFFFFF">
                <a:alpha val="50196"/>
              </a:srgbClr>
            </a:solidFill>
            <a:ln w="57150">
              <a:solidFill>
                <a:srgbClr val="008000"/>
              </a:solidFill>
            </a:ln>
          </p:spPr>
          <p:style>
            <a:lnRef idx="3">
              <a:schemeClr val="lt1"/>
            </a:lnRef>
            <a:fillRef idx="1">
              <a:schemeClr val="accent4"/>
            </a:fillRef>
            <a:effectRef idx="1">
              <a:schemeClr val="accent4"/>
            </a:effectRef>
            <a:fontRef idx="minor">
              <a:schemeClr val="lt1"/>
            </a:fontRef>
          </p:style>
          <p:txBody>
            <a:bodyPr anchor="ctr"/>
            <a:lstStyle/>
            <a:p>
              <a:pPr algn="ctr" defTabSz="457200">
                <a:defRPr/>
              </a:pPr>
              <a:endParaRPr kumimoji="1" lang="en-US"/>
            </a:p>
          </p:txBody>
        </p:sp>
      </p:grpSp>
      <p:grpSp>
        <p:nvGrpSpPr>
          <p:cNvPr id="12" name="Group 51"/>
          <p:cNvGrpSpPr/>
          <p:nvPr/>
        </p:nvGrpSpPr>
        <p:grpSpPr>
          <a:xfrm>
            <a:off x="2462161" y="1071365"/>
            <a:ext cx="1750518" cy="2234116"/>
            <a:chOff x="2462161" y="1215381"/>
            <a:chExt cx="1750518" cy="2234116"/>
          </a:xfrm>
        </p:grpSpPr>
        <p:sp>
          <p:nvSpPr>
            <p:cNvPr id="39" name="Striped Right Arrow 38"/>
            <p:cNvSpPr/>
            <p:nvPr/>
          </p:nvSpPr>
          <p:spPr>
            <a:xfrm rot="19833943">
              <a:off x="2462663" y="1215381"/>
              <a:ext cx="1694585" cy="485775"/>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5" name="Striped Right Arrow 164"/>
            <p:cNvSpPr/>
            <p:nvPr/>
          </p:nvSpPr>
          <p:spPr>
            <a:xfrm>
              <a:off x="2524109" y="2084381"/>
              <a:ext cx="1571636"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sp>
          <p:nvSpPr>
            <p:cNvPr id="166" name="Striped Right Arrow 165"/>
            <p:cNvSpPr/>
            <p:nvPr/>
          </p:nvSpPr>
          <p:spPr>
            <a:xfrm rot="1722035">
              <a:off x="2462161" y="2962134"/>
              <a:ext cx="1750518" cy="487363"/>
            </a:xfrm>
            <a:prstGeom prst="striped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kumimoji="1" lang="en-US"/>
            </a:p>
          </p:txBody>
        </p:sp>
      </p:grpSp>
      <p:pic>
        <p:nvPicPr>
          <p:cNvPr id="32787" name="Picture 40"/>
          <p:cNvPicPr>
            <a:picLocks noChangeAspect="1" noChangeArrowheads="1"/>
          </p:cNvPicPr>
          <p:nvPr/>
        </p:nvPicPr>
        <p:blipFill>
          <a:blip r:embed="rId5" cstate="print"/>
          <a:srcRect/>
          <a:stretch>
            <a:fillRect/>
          </a:stretch>
        </p:blipFill>
        <p:spPr bwMode="auto">
          <a:xfrm>
            <a:off x="9090784" y="-215454"/>
            <a:ext cx="720000" cy="2714620"/>
          </a:xfrm>
          <a:prstGeom prst="rect">
            <a:avLst/>
          </a:prstGeom>
          <a:noFill/>
          <a:ln w="9525">
            <a:noFill/>
            <a:miter lim="800000"/>
            <a:headEnd/>
            <a:tailEnd/>
          </a:ln>
        </p:spPr>
      </p:pic>
      <p:grpSp>
        <p:nvGrpSpPr>
          <p:cNvPr id="13" name="Group 67"/>
          <p:cNvGrpSpPr/>
          <p:nvPr/>
        </p:nvGrpSpPr>
        <p:grpSpPr>
          <a:xfrm>
            <a:off x="4024306" y="4282930"/>
            <a:ext cx="1224000" cy="1400168"/>
            <a:chOff x="4024306" y="4426946"/>
            <a:chExt cx="1224000" cy="1400168"/>
          </a:xfrm>
        </p:grpSpPr>
        <p:pic>
          <p:nvPicPr>
            <p:cNvPr id="1030" name="Picture 6"/>
            <p:cNvPicPr>
              <a:picLocks noChangeAspect="1" noChangeArrowheads="1"/>
            </p:cNvPicPr>
            <p:nvPr/>
          </p:nvPicPr>
          <p:blipFill>
            <a:blip r:embed="rId6" cstate="print"/>
            <a:srcRect/>
            <a:stretch>
              <a:fillRect/>
            </a:stretch>
          </p:blipFill>
          <p:spPr bwMode="auto">
            <a:xfrm>
              <a:off x="4024306" y="4426946"/>
              <a:ext cx="1224000" cy="1086842"/>
            </a:xfrm>
            <a:prstGeom prst="rect">
              <a:avLst/>
            </a:prstGeom>
            <a:noFill/>
            <a:ln w="9525">
              <a:noFill/>
              <a:miter lim="800000"/>
              <a:headEnd/>
              <a:tailEnd/>
            </a:ln>
            <a:effectLst/>
          </p:spPr>
        </p:pic>
        <p:sp>
          <p:nvSpPr>
            <p:cNvPr id="63" name="Rectangle 62"/>
            <p:cNvSpPr/>
            <p:nvPr/>
          </p:nvSpPr>
          <p:spPr>
            <a:xfrm>
              <a:off x="4062724" y="5488560"/>
              <a:ext cx="1176028" cy="338554"/>
            </a:xfrm>
            <a:prstGeom prst="rect">
              <a:avLst/>
            </a:prstGeom>
          </p:spPr>
          <p:txBody>
            <a:bodyPr wrap="square">
              <a:spAutoFit/>
            </a:bodyPr>
            <a:lstStyle/>
            <a:p>
              <a:pPr algn="ctr"/>
              <a:endParaRPr lang="en-US" sz="1600" dirty="0"/>
            </a:p>
          </p:txBody>
        </p:sp>
      </p:grpSp>
      <p:grpSp>
        <p:nvGrpSpPr>
          <p:cNvPr id="14" name="Group 52"/>
          <p:cNvGrpSpPr/>
          <p:nvPr/>
        </p:nvGrpSpPr>
        <p:grpSpPr>
          <a:xfrm>
            <a:off x="3966516" y="356026"/>
            <a:ext cx="1327388" cy="4100484"/>
            <a:chOff x="0" y="0"/>
            <a:chExt cx="1152128" cy="4032448"/>
          </a:xfrm>
        </p:grpSpPr>
        <p:sp>
          <p:nvSpPr>
            <p:cNvPr id="54" name="Pentagon 53"/>
            <p:cNvSpPr/>
            <p:nvPr/>
          </p:nvSpPr>
          <p:spPr>
            <a:xfrm rot="5400000">
              <a:off x="-1440160" y="1440160"/>
              <a:ext cx="4032448" cy="1152128"/>
            </a:xfrm>
            <a:prstGeom prst="homePlate">
              <a:avLst>
                <a:gd name="adj" fmla="val 3357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55" name="TextBox 5"/>
            <p:cNvSpPr txBox="1"/>
            <p:nvPr/>
          </p:nvSpPr>
          <p:spPr>
            <a:xfrm>
              <a:off x="13684" y="3536512"/>
              <a:ext cx="1136576" cy="33293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t>SUM / 3</a:t>
              </a:r>
            </a:p>
          </p:txBody>
        </p:sp>
      </p:grpSp>
      <p:grpSp>
        <p:nvGrpSpPr>
          <p:cNvPr id="15" name="Group 71"/>
          <p:cNvGrpSpPr/>
          <p:nvPr/>
        </p:nvGrpSpPr>
        <p:grpSpPr>
          <a:xfrm>
            <a:off x="1238224" y="4277480"/>
            <a:ext cx="1500198" cy="1834999"/>
            <a:chOff x="1238224" y="4421496"/>
            <a:chExt cx="1500198" cy="1834999"/>
          </a:xfrm>
        </p:grpSpPr>
        <p:pic>
          <p:nvPicPr>
            <p:cNvPr id="1031" name="Picture 7"/>
            <p:cNvPicPr>
              <a:picLocks noChangeAspect="1" noChangeArrowheads="1"/>
            </p:cNvPicPr>
            <p:nvPr/>
          </p:nvPicPr>
          <p:blipFill>
            <a:blip r:embed="rId7" cstate="print"/>
            <a:srcRect/>
            <a:stretch>
              <a:fillRect/>
            </a:stretch>
          </p:blipFill>
          <p:spPr bwMode="auto">
            <a:xfrm>
              <a:off x="1381100" y="4421496"/>
              <a:ext cx="1224000" cy="1097742"/>
            </a:xfrm>
            <a:prstGeom prst="rect">
              <a:avLst/>
            </a:prstGeom>
            <a:noFill/>
            <a:ln w="9525">
              <a:noFill/>
              <a:miter lim="800000"/>
              <a:headEnd/>
              <a:tailEnd/>
            </a:ln>
            <a:effectLst/>
          </p:spPr>
        </p:pic>
        <p:sp>
          <p:nvSpPr>
            <p:cNvPr id="67" name="Rectangle 66"/>
            <p:cNvSpPr/>
            <p:nvPr/>
          </p:nvSpPr>
          <p:spPr>
            <a:xfrm>
              <a:off x="1238224" y="5487054"/>
              <a:ext cx="1500198" cy="769441"/>
            </a:xfrm>
            <a:prstGeom prst="rect">
              <a:avLst/>
            </a:prstGeom>
          </p:spPr>
          <p:txBody>
            <a:bodyPr wrap="square">
              <a:spAutoFit/>
            </a:bodyPr>
            <a:lstStyle/>
            <a:p>
              <a:pPr algn="ctr"/>
              <a:r>
                <a:rPr lang="en-US" sz="1600" b="1" dirty="0" smtClean="0"/>
                <a:t>Basic resource</a:t>
              </a:r>
            </a:p>
            <a:p>
              <a:pPr algn="ctr"/>
              <a:r>
                <a:rPr lang="en-US" sz="1400" dirty="0" smtClean="0"/>
                <a:t>(e.g. tons of Carbon/ Biomass)</a:t>
              </a:r>
              <a:endParaRPr lang="en-US" sz="1400" dirty="0"/>
            </a:p>
          </p:txBody>
        </p:sp>
      </p:grpSp>
      <p:sp>
        <p:nvSpPr>
          <p:cNvPr id="76" name="Curved Right Arrow 75"/>
          <p:cNvSpPr/>
          <p:nvPr/>
        </p:nvSpPr>
        <p:spPr>
          <a:xfrm rot="21285379">
            <a:off x="437192" y="2104895"/>
            <a:ext cx="881648" cy="2834099"/>
          </a:xfrm>
          <a:prstGeom prst="curvedRightArrow">
            <a:avLst>
              <a:gd name="adj1" fmla="val 44128"/>
              <a:gd name="adj2" fmla="val 75200"/>
              <a:gd name="adj3" fmla="val 28047"/>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100">
              <a:solidFill>
                <a:schemeClr val="tx1"/>
              </a:solidFill>
            </a:endParaRPr>
          </a:p>
        </p:txBody>
      </p:sp>
      <p:sp>
        <p:nvSpPr>
          <p:cNvPr id="77" name="TextBox 76"/>
          <p:cNvSpPr txBox="1"/>
          <p:nvPr/>
        </p:nvSpPr>
        <p:spPr>
          <a:xfrm>
            <a:off x="3095612" y="4499430"/>
            <a:ext cx="357190" cy="584775"/>
          </a:xfrm>
          <a:prstGeom prst="rect">
            <a:avLst/>
          </a:prstGeom>
          <a:noFill/>
        </p:spPr>
        <p:txBody>
          <a:bodyPr wrap="square" rtlCol="0">
            <a:spAutoFit/>
          </a:bodyPr>
          <a:lstStyle/>
          <a:p>
            <a:r>
              <a:rPr lang="en-US" sz="3200" b="1" dirty="0" smtClean="0"/>
              <a:t>X</a:t>
            </a:r>
            <a:endParaRPr lang="en-US" sz="3200" b="1" dirty="0"/>
          </a:p>
        </p:txBody>
      </p:sp>
      <p:sp>
        <p:nvSpPr>
          <p:cNvPr id="78" name="TextBox 77"/>
          <p:cNvSpPr txBox="1"/>
          <p:nvPr/>
        </p:nvSpPr>
        <p:spPr>
          <a:xfrm>
            <a:off x="5595942" y="4427992"/>
            <a:ext cx="357190" cy="707886"/>
          </a:xfrm>
          <a:prstGeom prst="rect">
            <a:avLst/>
          </a:prstGeom>
          <a:noFill/>
        </p:spPr>
        <p:txBody>
          <a:bodyPr wrap="square" rtlCol="0">
            <a:spAutoFit/>
          </a:bodyPr>
          <a:lstStyle/>
          <a:p>
            <a:pPr algn="ctr"/>
            <a:r>
              <a:rPr lang="en-US" sz="4000" b="1" dirty="0" smtClean="0"/>
              <a:t>=</a:t>
            </a:r>
            <a:endParaRPr lang="en-US" sz="4000" b="1" dirty="0"/>
          </a:p>
        </p:txBody>
      </p:sp>
      <p:grpSp>
        <p:nvGrpSpPr>
          <p:cNvPr id="16" name="Group 79"/>
          <p:cNvGrpSpPr/>
          <p:nvPr/>
        </p:nvGrpSpPr>
        <p:grpSpPr>
          <a:xfrm>
            <a:off x="6443644" y="4263850"/>
            <a:ext cx="1236566" cy="1879123"/>
            <a:chOff x="6443644" y="4407866"/>
            <a:chExt cx="1236566" cy="1879123"/>
          </a:xfrm>
        </p:grpSpPr>
        <p:pic>
          <p:nvPicPr>
            <p:cNvPr id="1032" name="Picture 8"/>
            <p:cNvPicPr>
              <a:picLocks noChangeAspect="1" noChangeArrowheads="1"/>
            </p:cNvPicPr>
            <p:nvPr/>
          </p:nvPicPr>
          <p:blipFill>
            <a:blip r:embed="rId8" cstate="print"/>
            <a:srcRect/>
            <a:stretch>
              <a:fillRect/>
            </a:stretch>
          </p:blipFill>
          <p:spPr bwMode="auto">
            <a:xfrm>
              <a:off x="6443644" y="4407866"/>
              <a:ext cx="1236566" cy="1098000"/>
            </a:xfrm>
            <a:prstGeom prst="rect">
              <a:avLst/>
            </a:prstGeom>
            <a:noFill/>
            <a:ln w="9525">
              <a:noFill/>
              <a:miter lim="800000"/>
              <a:headEnd/>
              <a:tailEnd/>
            </a:ln>
            <a:effectLst/>
          </p:spPr>
        </p:pic>
        <p:sp>
          <p:nvSpPr>
            <p:cNvPr id="79" name="Rectangle 78"/>
            <p:cNvSpPr/>
            <p:nvPr/>
          </p:nvSpPr>
          <p:spPr>
            <a:xfrm>
              <a:off x="6484262" y="5517548"/>
              <a:ext cx="1146682" cy="769441"/>
            </a:xfrm>
            <a:prstGeom prst="rect">
              <a:avLst/>
            </a:prstGeom>
          </p:spPr>
          <p:txBody>
            <a:bodyPr wrap="square">
              <a:spAutoFit/>
            </a:bodyPr>
            <a:lstStyle/>
            <a:p>
              <a:pPr algn="ctr"/>
              <a:r>
                <a:rPr lang="en-US" sz="1600" b="1" dirty="0" smtClean="0"/>
                <a:t>ECU values </a:t>
              </a:r>
              <a:r>
                <a:rPr lang="en-US" sz="1400" dirty="0" smtClean="0"/>
                <a:t>per 1 km2 grid-cells</a:t>
              </a:r>
              <a:endParaRPr lang="en-US" dirty="0"/>
            </a:p>
          </p:txBody>
        </p:sp>
      </p:grpSp>
      <p:grpSp>
        <p:nvGrpSpPr>
          <p:cNvPr id="17" name="Group 81"/>
          <p:cNvGrpSpPr/>
          <p:nvPr/>
        </p:nvGrpSpPr>
        <p:grpSpPr>
          <a:xfrm rot="16200000">
            <a:off x="6735573" y="3868111"/>
            <a:ext cx="1163410" cy="1843740"/>
            <a:chOff x="178878" y="-178878"/>
            <a:chExt cx="1192818" cy="1584176"/>
          </a:xfrm>
        </p:grpSpPr>
        <p:sp>
          <p:nvSpPr>
            <p:cNvPr id="83" name="Pentagon 82"/>
            <p:cNvSpPr/>
            <p:nvPr/>
          </p:nvSpPr>
          <p:spPr>
            <a:xfrm rot="5400000">
              <a:off x="-37146" y="37146"/>
              <a:ext cx="1584176" cy="1152128"/>
            </a:xfrm>
            <a:prstGeom prst="homePlate">
              <a:avLst>
                <a:gd name="adj" fmla="val 3357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84" name="TextBox 5"/>
            <p:cNvSpPr txBox="1"/>
            <p:nvPr/>
          </p:nvSpPr>
          <p:spPr>
            <a:xfrm>
              <a:off x="235120" y="901242"/>
              <a:ext cx="113657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000" b="1"/>
                <a:t>   SUM</a:t>
              </a:r>
            </a:p>
          </p:txBody>
        </p:sp>
      </p:grpSp>
      <p:sp>
        <p:nvSpPr>
          <p:cNvPr id="93" name="TextBox 92"/>
          <p:cNvSpPr txBox="1"/>
          <p:nvPr/>
        </p:nvSpPr>
        <p:spPr>
          <a:xfrm>
            <a:off x="6753200" y="284588"/>
            <a:ext cx="2319076" cy="2677656"/>
          </a:xfrm>
          <a:prstGeom prst="rect">
            <a:avLst/>
          </a:prstGeom>
          <a:noFill/>
        </p:spPr>
        <p:txBody>
          <a:bodyPr wrap="square" rtlCol="0">
            <a:spAutoFit/>
          </a:bodyPr>
          <a:lstStyle/>
          <a:p>
            <a:r>
              <a:rPr kumimoji="1" lang="en-US" altLang="ja-JP" sz="2800" dirty="0" smtClean="0">
                <a:solidFill>
                  <a:schemeClr val="accent2"/>
                </a:solidFill>
                <a:latin typeface="Calibri" pitchFamily="34" charset="0"/>
              </a:rPr>
              <a:t>Calculation of Ecological Values in ECU  </a:t>
            </a:r>
          </a:p>
          <a:p>
            <a:r>
              <a:rPr kumimoji="1" lang="en-US" altLang="ja-JP" sz="2800" dirty="0" smtClean="0">
                <a:solidFill>
                  <a:schemeClr val="accent2"/>
                </a:solidFill>
                <a:latin typeface="Calibri" pitchFamily="34" charset="0"/>
              </a:rPr>
              <a:t>&amp; Total Ecosystem Potential (TEC)</a:t>
            </a:r>
            <a:endParaRPr kumimoji="1" lang="en-US" altLang="ja-JP" sz="2800" dirty="0">
              <a:solidFill>
                <a:schemeClr val="accent2"/>
              </a:solidFill>
              <a:latin typeface="Calibri" pitchFamily="34" charset="0"/>
            </a:endParaRPr>
          </a:p>
        </p:txBody>
      </p:sp>
      <p:sp>
        <p:nvSpPr>
          <p:cNvPr id="45" name="Rectangle 44"/>
          <p:cNvSpPr/>
          <p:nvPr/>
        </p:nvSpPr>
        <p:spPr>
          <a:xfrm>
            <a:off x="0" y="6639163"/>
            <a:ext cx="1787669" cy="246221"/>
          </a:xfrm>
          <a:prstGeom prst="rect">
            <a:avLst/>
          </a:prstGeom>
        </p:spPr>
        <p:txBody>
          <a:bodyPr wrap="none">
            <a:spAutoFit/>
          </a:bodyPr>
          <a:lstStyle/>
          <a:p>
            <a:r>
              <a:rPr lang="en-US" sz="1000" dirty="0" smtClean="0"/>
              <a:t>Jean-Louis Weber, 20July 2013</a:t>
            </a:r>
            <a:endParaRPr lang="en-US" sz="1000" dirty="0"/>
          </a:p>
        </p:txBody>
      </p:sp>
      <p:sp>
        <p:nvSpPr>
          <p:cNvPr id="53" name="Oval 52"/>
          <p:cNvSpPr/>
          <p:nvPr/>
        </p:nvSpPr>
        <p:spPr>
          <a:xfrm>
            <a:off x="3985832" y="5373216"/>
            <a:ext cx="1296144" cy="1224136"/>
          </a:xfrm>
          <a:prstGeom prst="ellipse">
            <a:avLst/>
          </a:prstGeom>
          <a:solidFill>
            <a:srgbClr val="FFE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ECU-Prices</a:t>
            </a:r>
            <a:endParaRPr lang="en-US" dirty="0">
              <a:solidFill>
                <a:schemeClr val="tx1"/>
              </a:solidFill>
            </a:endParaRPr>
          </a:p>
        </p:txBody>
      </p:sp>
      <p:sp>
        <p:nvSpPr>
          <p:cNvPr id="52" name="Line Callout 1 51"/>
          <p:cNvSpPr/>
          <p:nvPr/>
        </p:nvSpPr>
        <p:spPr>
          <a:xfrm flipH="1">
            <a:off x="0" y="332656"/>
            <a:ext cx="942256" cy="432048"/>
          </a:xfrm>
          <a:prstGeom prst="borderCallout1">
            <a:avLst>
              <a:gd name="adj1" fmla="val 18750"/>
              <a:gd name="adj2" fmla="val -8333"/>
              <a:gd name="adj3" fmla="val 257676"/>
              <a:gd name="adj4" fmla="val -51938"/>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50000"/>
                  </a:schemeClr>
                </a:solidFill>
              </a:rPr>
              <a:t>Region</a:t>
            </a:r>
            <a:endParaRPr lang="en-US" b="1" dirty="0">
              <a:solidFill>
                <a:schemeClr val="accent5">
                  <a:lumMod val="50000"/>
                </a:schemeClr>
              </a:solidFill>
            </a:endParaRPr>
          </a:p>
        </p:txBody>
      </p:sp>
      <p:sp>
        <p:nvSpPr>
          <p:cNvPr id="56" name="Line Callout 1 55"/>
          <p:cNvSpPr/>
          <p:nvPr/>
        </p:nvSpPr>
        <p:spPr>
          <a:xfrm>
            <a:off x="1856656" y="332656"/>
            <a:ext cx="1368152" cy="504056"/>
          </a:xfrm>
          <a:prstGeom prst="borderCallout1">
            <a:avLst>
              <a:gd name="adj1" fmla="val 18750"/>
              <a:gd name="adj2" fmla="val -8333"/>
              <a:gd name="adj3" fmla="val 242559"/>
              <a:gd name="adj4" fmla="val -21305"/>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50000"/>
                  </a:schemeClr>
                </a:solidFill>
              </a:rPr>
              <a:t>Ecosystem</a:t>
            </a:r>
            <a:endParaRPr lang="en-US"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dissolv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 calcmode="lin" valueType="num">
                                      <p:cBhvr>
                                        <p:cTn id="40" dur="500" fill="hold"/>
                                        <p:tgtEl>
                                          <p:spTgt spid="77"/>
                                        </p:tgtEl>
                                        <p:attrNameLst>
                                          <p:attrName>style.rotation</p:attrName>
                                        </p:attrNameLst>
                                      </p:cBhvr>
                                      <p:tavLst>
                                        <p:tav tm="0">
                                          <p:val>
                                            <p:fltVal val="360"/>
                                          </p:val>
                                        </p:tav>
                                        <p:tav tm="100000">
                                          <p:val>
                                            <p:fltVal val="0"/>
                                          </p:val>
                                        </p:tav>
                                      </p:tavLst>
                                    </p:anim>
                                    <p:animEffect transition="in" filter="fade">
                                      <p:cBhvr>
                                        <p:cTn id="41" dur="500"/>
                                        <p:tgtEl>
                                          <p:spTgt spid="77"/>
                                        </p:tgtEl>
                                      </p:cBhvr>
                                    </p:animEffect>
                                  </p:childTnLst>
                                </p:cTn>
                              </p:par>
                            </p:childTnLst>
                          </p:cTn>
                        </p:par>
                        <p:par>
                          <p:cTn id="42" fill="hold">
                            <p:stCondLst>
                              <p:cond delay="500"/>
                            </p:stCondLst>
                            <p:childTnLst>
                              <p:par>
                                <p:cTn id="43" presetID="17" presetClass="entr" presetSubtype="10" fill="hold" grpId="0" nodeType="afterEffect">
                                  <p:stCondLst>
                                    <p:cond delay="50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strVal val="#ppt_h"/>
                                          </p:val>
                                        </p:tav>
                                        <p:tav tm="100000">
                                          <p:val>
                                            <p:strVal val="#ppt_h"/>
                                          </p:val>
                                        </p:tav>
                                      </p:tavLst>
                                    </p:anim>
                                  </p:childTnLst>
                                </p:cTn>
                              </p:par>
                            </p:childTnLst>
                          </p:cTn>
                        </p:par>
                        <p:par>
                          <p:cTn id="47" fill="hold">
                            <p:stCondLst>
                              <p:cond delay="1500"/>
                            </p:stCondLst>
                            <p:childTnLst>
                              <p:par>
                                <p:cTn id="48" presetID="9"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9"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dissolv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p:bldP spid="78"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1500</Words>
  <Application>Microsoft Office PowerPoint</Application>
  <PresentationFormat>A4 Paper (210x297 mm)</PresentationFormat>
  <Paragraphs>211</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Natural Capital/Ecosystem Capital Accounting (ECA) project for Mauritius   Implementation of SEEA-Ecosystem Capital Accounts in Mauritius Methodology and data processing</vt:lpstr>
      <vt:lpstr>National Accounts: SNA and SEEA </vt:lpstr>
      <vt:lpstr>Land and Ecosystem Accounting </vt:lpstr>
      <vt:lpstr>SEEA Experimental Ecosystem Accounting</vt:lpstr>
      <vt:lpstr>Ecosystem accounts are based on spatial information (1)</vt:lpstr>
      <vt:lpstr>Ecosystem accounts are based on spatial information (2)</vt:lpstr>
      <vt:lpstr>Four specificities of SEEA-ECA</vt:lpstr>
      <vt:lpstr>ECU: a composite currency to measure ecological value</vt:lpstr>
      <vt:lpstr>Slide 9</vt:lpstr>
      <vt:lpstr>Slide 10</vt:lpstr>
      <vt:lpstr>Slide 11</vt:lpstr>
      <vt:lpstr>National Accounts &amp; Ecosystem Capital Accounts  </vt:lpstr>
      <vt:lpstr>Spatial Integration of  Environmental &amp; Socio-Economic Data</vt:lpstr>
      <vt:lpstr>Main data flows to compile ecosystem capital accounts</vt:lpstr>
      <vt:lpstr>Production of the urban areas land cover layer from high resolution data on buildings, using smoothing (gaussian blur) techniques</vt:lpstr>
      <vt:lpstr>The buildings Shapefile</vt:lpstr>
      <vt:lpstr>The buildings raster (tif) 10 meters x 10 meters</vt:lpstr>
      <vt:lpstr>The buildings Shp and Raster 10 m</vt:lpstr>
      <vt:lpstr>Smoothing (blurring) with SAGA Gis/ Grid Filters/ User Defined Filter  Input: raster 10 m, values 1 to 101 Filter Matrix (for gaussian blur at 10 pixels radius or 100 m, using a kernel of 21 x 21 cells): here Kernel_21_10   </vt:lpstr>
      <vt:lpstr>Sequence of treatments with SAGA GIS:</vt:lpstr>
      <vt:lpstr>The buildings raster smoothed at 100m (values in the neighbourhood)</vt:lpstr>
      <vt:lpstr>Building raster, 10 m and smoothed at 100m (values in the neighbourhood)</vt:lpstr>
      <vt:lpstr>Building Shp and smoothed tif (values in the neighbourhood)</vt:lpstr>
      <vt:lpstr>Agglomeration/generalisation: cells &gt; 20% of the smoothed value   NB: cells are of 10 x 10 meters</vt:lpstr>
      <vt:lpstr>Agglomeration/generalisation: shp and cells &gt; 25% of the smoothed value   NB: cells are of 10 x 10 meters – here, the threshold captures dispersed urban</vt:lpstr>
      <vt:lpstr>Agglomeration/generalisation: shp and cells &gt; 50% of the smoothed value   NB: cells are of 10 x 10 meters – here, the threshold eliminates dispersed urban…</vt:lpstr>
      <vt:lpstr>Provisional conclusion</vt:lpstr>
      <vt:lpstr>Slide 28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Capital Accounting  Contribution to the discussion of the Gross Ecosystem Product concept and proposed measurement in Ecosystem Capability Units</dc:title>
  <dc:creator>JT</dc:creator>
  <cp:lastModifiedBy>Jean-Louis</cp:lastModifiedBy>
  <cp:revision>27</cp:revision>
  <dcterms:created xsi:type="dcterms:W3CDTF">2013-07-13T13:48:06Z</dcterms:created>
  <dcterms:modified xsi:type="dcterms:W3CDTF">2013-09-26T07:03:06Z</dcterms:modified>
</cp:coreProperties>
</file>