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363" r:id="rId3"/>
    <p:sldId id="365" r:id="rId4"/>
    <p:sldId id="366" r:id="rId5"/>
    <p:sldId id="271" r:id="rId6"/>
    <p:sldId id="320" r:id="rId7"/>
    <p:sldId id="319" r:id="rId8"/>
    <p:sldId id="265" r:id="rId9"/>
    <p:sldId id="318" r:id="rId10"/>
    <p:sldId id="367" r:id="rId11"/>
    <p:sldId id="368" r:id="rId12"/>
    <p:sldId id="369" r:id="rId13"/>
    <p:sldId id="280" r:id="rId14"/>
    <p:sldId id="370" r:id="rId15"/>
    <p:sldId id="371" r:id="rId16"/>
    <p:sldId id="372" r:id="rId17"/>
    <p:sldId id="373" r:id="rId18"/>
    <p:sldId id="376" r:id="rId19"/>
    <p:sldId id="377" r:id="rId20"/>
    <p:sldId id="378" r:id="rId21"/>
    <p:sldId id="379" r:id="rId22"/>
    <p:sldId id="295" r:id="rId23"/>
    <p:sldId id="297" r:id="rId24"/>
    <p:sldId id="327" r:id="rId25"/>
    <p:sldId id="374" r:id="rId26"/>
    <p:sldId id="375" r:id="rId27"/>
    <p:sldId id="261" r:id="rId28"/>
    <p:sldId id="337" r:id="rId29"/>
    <p:sldId id="321" r:id="rId30"/>
    <p:sldId id="263" r:id="rId31"/>
    <p:sldId id="322" r:id="rId32"/>
    <p:sldId id="323" r:id="rId33"/>
    <p:sldId id="283" r:id="rId34"/>
    <p:sldId id="325" r:id="rId35"/>
    <p:sldId id="285" r:id="rId36"/>
    <p:sldId id="286" r:id="rId37"/>
    <p:sldId id="287" r:id="rId38"/>
    <p:sldId id="288" r:id="rId39"/>
    <p:sldId id="311" r:id="rId40"/>
    <p:sldId id="302" r:id="rId41"/>
    <p:sldId id="299" r:id="rId42"/>
    <p:sldId id="300" r:id="rId43"/>
    <p:sldId id="301" r:id="rId44"/>
    <p:sldId id="361" r:id="rId45"/>
    <p:sldId id="312" r:id="rId46"/>
    <p:sldId id="317" r:id="rId47"/>
    <p:sldId id="339" r:id="rId48"/>
    <p:sldId id="340" r:id="rId49"/>
    <p:sldId id="341" r:id="rId50"/>
    <p:sldId id="357" r:id="rId51"/>
    <p:sldId id="313" r:id="rId52"/>
    <p:sldId id="345" r:id="rId53"/>
    <p:sldId id="346" r:id="rId54"/>
    <p:sldId id="358" r:id="rId55"/>
    <p:sldId id="314" r:id="rId56"/>
    <p:sldId id="348" r:id="rId57"/>
    <p:sldId id="359" r:id="rId58"/>
    <p:sldId id="315" r:id="rId59"/>
    <p:sldId id="351" r:id="rId60"/>
    <p:sldId id="352" r:id="rId61"/>
    <p:sldId id="353" r:id="rId62"/>
    <p:sldId id="354" r:id="rId63"/>
    <p:sldId id="355" r:id="rId64"/>
    <p:sldId id="360" r:id="rId65"/>
    <p:sldId id="316" r:id="rId66"/>
    <p:sldId id="362" r:id="rId67"/>
    <p:sldId id="380" r:id="rId68"/>
    <p:sldId id="382" r:id="rId69"/>
    <p:sldId id="381" r:id="rId70"/>
    <p:sldId id="383" r:id="rId71"/>
    <p:sldId id="384" r:id="rId72"/>
    <p:sldId id="356" r:id="rId73"/>
    <p:sldId id="260" r:id="rId74"/>
  </p:sldIdLst>
  <p:sldSz cx="9906000" cy="6858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47"/>
    <a:srgbClr val="FFFF00"/>
    <a:srgbClr val="FF5757"/>
    <a:srgbClr val="FEF368"/>
    <a:srgbClr val="EE0000"/>
    <a:srgbClr val="006600"/>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768" autoAdjust="0"/>
  </p:normalViewPr>
  <p:slideViewPr>
    <p:cSldViewPr>
      <p:cViewPr>
        <p:scale>
          <a:sx n="70" d="100"/>
          <a:sy n="70" d="100"/>
        </p:scale>
        <p:origin x="-960" y="-52"/>
      </p:cViewPr>
      <p:guideLst>
        <p:guide orient="horz" pos="2160"/>
        <p:guide pos="3120"/>
      </p:guideLst>
    </p:cSldViewPr>
  </p:slideViewPr>
  <p:notesTextViewPr>
    <p:cViewPr>
      <p:scale>
        <a:sx n="100" d="100"/>
        <a:sy n="100" d="100"/>
      </p:scale>
      <p:origin x="0" y="0"/>
    </p:cViewPr>
  </p:notesTextViewPr>
  <p:sorterViewPr>
    <p:cViewPr>
      <p:scale>
        <a:sx n="80" d="100"/>
        <a:sy n="80" d="100"/>
      </p:scale>
      <p:origin x="0" y="1308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E0A8B2-B283-4C33-A729-2FB8DBCD34C8}" type="datetimeFigureOut">
              <a:rPr lang="en-GB" smtClean="0"/>
              <a:pPr/>
              <a:t>03/06/2014</a:t>
            </a:fld>
            <a:endParaRPr lang="en-GB"/>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153EEC-9545-424F-9590-36D91A08D71F}" type="slidenum">
              <a:rPr lang="en-GB" smtClean="0"/>
              <a:pPr/>
              <a:t>‹#›</a:t>
            </a:fld>
            <a:endParaRPr lang="en-GB"/>
          </a:p>
        </p:txBody>
      </p:sp>
    </p:spTree>
    <p:extLst>
      <p:ext uri="{BB962C8B-B14F-4D97-AF65-F5344CB8AC3E}">
        <p14:creationId xmlns:p14="http://schemas.microsoft.com/office/powerpoint/2010/main" xmlns="" val="2065830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153EEC-9545-424F-9590-36D91A08D71F}" type="slidenum">
              <a:rPr lang="en-GB" smtClean="0"/>
              <a:pPr/>
              <a:t>1</a:t>
            </a:fld>
            <a:endParaRPr lang="en-GB"/>
          </a:p>
        </p:txBody>
      </p:sp>
    </p:spTree>
    <p:extLst>
      <p:ext uri="{BB962C8B-B14F-4D97-AF65-F5344CB8AC3E}">
        <p14:creationId xmlns:p14="http://schemas.microsoft.com/office/powerpoint/2010/main" xmlns="" val="1138921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006475" y="693738"/>
            <a:ext cx="4845050" cy="3429000"/>
          </a:xfrm>
          <a:prstGeom prst="rect">
            <a:avLst/>
          </a:prstGeom>
          <a:solidFill>
            <a:srgbClr val="FFFFFF"/>
          </a:solidFill>
          <a:ln w="9360">
            <a:solidFill>
              <a:srgbClr val="000000"/>
            </a:solidFill>
            <a:miter lim="800000"/>
            <a:headEnd/>
            <a:tailEnd/>
          </a:ln>
        </p:spPr>
        <p:txBody>
          <a:bodyPr wrap="none" anchor="ctr"/>
          <a:lstStyle/>
          <a:p>
            <a:endParaRPr lang="en-GB">
              <a:latin typeface="Calibri" pitchFamily="34" charset="0"/>
              <a:cs typeface="Arial" pitchFamily="34" charset="0"/>
            </a:endParaRPr>
          </a:p>
        </p:txBody>
      </p:sp>
      <p:sp>
        <p:nvSpPr>
          <p:cNvPr id="79875" name="Rectangle 3"/>
          <p:cNvSpPr>
            <a:spLocks noGrp="1" noChangeArrowheads="1"/>
          </p:cNvSpPr>
          <p:nvPr>
            <p:ph type="body"/>
          </p:nvPr>
        </p:nvSpPr>
        <p:spPr>
          <a:xfrm>
            <a:off x="685800" y="4343400"/>
            <a:ext cx="5484813" cy="4113213"/>
          </a:xfrm>
          <a:noFill/>
        </p:spPr>
        <p:txBody>
          <a:bodyPr wrap="none" anchor="ctr"/>
          <a:lstStyle/>
          <a:p>
            <a:pPr eaLnBrk="1" hangingPunct="1">
              <a:spcBef>
                <a:spcPct val="0"/>
              </a:spcBef>
            </a:pPr>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txBox="1">
            <a:spLocks noGrp="1" noRot="1" noChangeAspect="1" noChangeArrowheads="1"/>
          </p:cNvSpPr>
          <p:nvPr>
            <p:ph type="sldImg"/>
          </p:nvPr>
        </p:nvSpPr>
        <p:spPr bwMode="auto">
          <a:xfrm>
            <a:off x="952500" y="693738"/>
            <a:ext cx="4954588" cy="3429000"/>
          </a:xfrm>
          <a:prstGeom prst="rect">
            <a:avLst/>
          </a:prstGeom>
          <a:solidFill>
            <a:srgbClr val="FFFFFF"/>
          </a:solidFill>
          <a:ln>
            <a:solidFill>
              <a:srgbClr val="000000"/>
            </a:solidFill>
            <a:miter lim="800000"/>
            <a:headEnd/>
            <a:tailEnd/>
          </a:ln>
        </p:spPr>
      </p:sp>
      <p:sp>
        <p:nvSpPr>
          <p:cNvPr id="23554" name="Rectangle 2"/>
          <p:cNvSpPr txBox="1">
            <a:spLocks noGrp="1" noChangeArrowheads="1"/>
          </p:cNvSpPr>
          <p:nvPr>
            <p:ph type="body" idx="1"/>
          </p:nvPr>
        </p:nvSpPr>
        <p:spPr bwMode="auto">
          <a:xfrm>
            <a:off x="685639" y="4342518"/>
            <a:ext cx="5486722" cy="4114506"/>
          </a:xfrm>
          <a:prstGeom prst="rect">
            <a:avLst/>
          </a:prstGeom>
          <a:noFill/>
          <a:ln>
            <a:round/>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952500" y="693738"/>
            <a:ext cx="4954588" cy="3429000"/>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685639" y="4342518"/>
            <a:ext cx="5486722" cy="4114506"/>
          </a:xfrm>
          <a:prstGeom prst="rect">
            <a:avLst/>
          </a:prstGeom>
          <a:noFill/>
          <a:ln>
            <a:round/>
            <a:headEnd/>
            <a:tailEnd/>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Grp="1" noRot="1" noChangeAspect="1" noChangeArrowheads="1"/>
          </p:cNvSpPr>
          <p:nvPr>
            <p:ph type="sldImg"/>
          </p:nvPr>
        </p:nvSpPr>
        <p:spPr bwMode="auto">
          <a:xfrm>
            <a:off x="952500" y="693738"/>
            <a:ext cx="4954588" cy="3429000"/>
          </a:xfrm>
          <a:prstGeom prst="rect">
            <a:avLst/>
          </a:prstGeom>
          <a:solidFill>
            <a:srgbClr val="FFFFFF"/>
          </a:solidFill>
          <a:ln>
            <a:solidFill>
              <a:srgbClr val="000000"/>
            </a:solidFill>
            <a:miter lim="800000"/>
            <a:headEnd/>
            <a:tailEnd/>
          </a:ln>
        </p:spPr>
      </p:sp>
      <p:sp>
        <p:nvSpPr>
          <p:cNvPr id="25602" name="Rectangle 2"/>
          <p:cNvSpPr txBox="1">
            <a:spLocks noGrp="1" noChangeArrowheads="1"/>
          </p:cNvSpPr>
          <p:nvPr>
            <p:ph type="body" idx="1"/>
          </p:nvPr>
        </p:nvSpPr>
        <p:spPr bwMode="auto">
          <a:xfrm>
            <a:off x="685639" y="4342518"/>
            <a:ext cx="5486722" cy="4114506"/>
          </a:xfrm>
          <a:prstGeom prst="rect">
            <a:avLst/>
          </a:prstGeom>
          <a:noFill/>
          <a:ln>
            <a:round/>
            <a:headEnd/>
            <a:tailEnd/>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954088" y="685800"/>
            <a:ext cx="4953000" cy="3429000"/>
          </a:xfrm>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AU" smtClean="0">
                <a:latin typeface="Arial" pitchFamily="34" charset="0"/>
                <a:ea typeface="MS PGothic" pitchFamily="34" charset="-128"/>
              </a:rPr>
              <a:t>SEEA central accounts model of the relationship between the environment and the economy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954088" y="685800"/>
            <a:ext cx="4953000" cy="3429000"/>
          </a:xfrm>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AU" smtClean="0">
                <a:latin typeface="Arial" pitchFamily="34" charset="0"/>
                <a:ea typeface="MS PGothic" pitchFamily="34" charset="-128"/>
              </a:rPr>
              <a:t>The Joint Perspectives model of the Bureau of Meteorology Environmental Accounts project. This model is unpacked in the following presentation.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624FD8-0D68-4C4A-8517-53F346A02167}" type="slidenum">
              <a:rPr lang="en-AU"/>
              <a:pPr fontAlgn="base">
                <a:spcBef>
                  <a:spcPct val="0"/>
                </a:spcBef>
                <a:spcAft>
                  <a:spcPct val="0"/>
                </a:spcAft>
              </a:pPr>
              <a:t>20</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954088" y="687388"/>
            <a:ext cx="4951412" cy="3427412"/>
          </a:xfrm>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AU" smtClean="0">
                <a:latin typeface="Arial" pitchFamily="34" charset="0"/>
                <a:ea typeface="MS PGothic" pitchFamily="34" charset="-128"/>
              </a:rPr>
              <a:t>This is how it looks from above – what should the currency be for these flows?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endParaRPr lang="en-GB" smtClean="0"/>
          </a:p>
        </p:txBody>
      </p:sp>
      <p:sp>
        <p:nvSpPr>
          <p:cNvPr id="68612"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EAAFE35-A986-49F9-B049-298F7D3835DA}" type="slidenum">
              <a:rPr lang="en-US" smtClean="0"/>
              <a:pPr eaLnBrk="1" hangingPunct="1">
                <a:defRPr/>
              </a:pPr>
              <a:t>22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57804F4-1779-4EC9-B51C-2BFC6E8C0E2B}" type="slidenum">
              <a:rPr lang="en-GB"/>
              <a:pPr/>
              <a:t>23</a:t>
            </a:fld>
            <a:endParaRPr lang="en-GB"/>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p:txBody>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Rot="1" noChangeArrowheads="1" noTextEdit="1"/>
          </p:cNvSpPr>
          <p:nvPr>
            <p:ph type="sldImg"/>
          </p:nvPr>
        </p:nvSpPr>
        <p:spPr>
          <a:xfrm>
            <a:off x="952500" y="685800"/>
            <a:ext cx="4954588" cy="3429000"/>
          </a:xfrm>
          <a:ln/>
        </p:spPr>
      </p:sp>
      <p:sp>
        <p:nvSpPr>
          <p:cNvPr id="148483" name="Rectangle 3"/>
          <p:cNvSpPr>
            <a:spLocks noGrp="1" noChangeArrowheads="1"/>
          </p:cNvSpPr>
          <p:nvPr>
            <p:ph type="body" idx="1"/>
          </p:nvPr>
        </p:nvSpPr>
        <p:spPr>
          <a:xfrm>
            <a:off x="685800" y="4343985"/>
            <a:ext cx="5486400" cy="4114508"/>
          </a:xfrm>
        </p:spPr>
        <p:txBody>
          <a:bodyPr/>
          <a:lstStyle/>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9536C3-D1D8-4326-8B2B-C0A4B6130D71}" type="slidenum">
              <a:rPr lang="en-GB"/>
              <a:pPr/>
              <a:t>24</a:t>
            </a:fld>
            <a:endParaRPr lang="en-GB"/>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2F7FD-5DC4-41D3-A9B9-E5AE6822E89E}" type="slidenum">
              <a:rPr lang="en-GB"/>
              <a:pPr/>
              <a:t>25</a:t>
            </a:fld>
            <a:endParaRPr lang="en-GB"/>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A7AF9-E832-4E16-BCCA-71A84AB2A305}" type="slidenum">
              <a:rPr lang="en-GB"/>
              <a:pPr/>
              <a:t>26</a:t>
            </a:fld>
            <a:endParaRPr lang="en-GB"/>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p:txBody>
          <a:bodyPr/>
          <a:lstStyle/>
          <a:p>
            <a:pPr>
              <a:spcBef>
                <a:spcPct val="0"/>
              </a:spcBef>
            </a:pPr>
            <a:endParaRPr lang="fr-FR" smtClean="0">
              <a:latin typeface="Arial" pitchFamily="34" charset="0"/>
            </a:endParaRPr>
          </a:p>
        </p:txBody>
      </p:sp>
      <p:sp>
        <p:nvSpPr>
          <p:cNvPr id="60420" name="Slide Number Placeholder 3"/>
          <p:cNvSpPr txBox="1">
            <a:spLocks noGrp="1"/>
          </p:cNvSpPr>
          <p:nvPr/>
        </p:nvSpPr>
        <p:spPr bwMode="auto">
          <a:xfrm>
            <a:off x="3884064" y="8686508"/>
            <a:ext cx="2972335" cy="456031"/>
          </a:xfrm>
          <a:prstGeom prst="rect">
            <a:avLst/>
          </a:prstGeom>
          <a:noFill/>
          <a:ln w="9525">
            <a:noFill/>
            <a:miter lim="800000"/>
            <a:headEnd/>
            <a:tailEnd/>
          </a:ln>
        </p:spPr>
        <p:txBody>
          <a:bodyPr lIns="95571" tIns="47786" rIns="95571" bIns="47786" anchor="b"/>
          <a:lstStyle/>
          <a:p>
            <a:pPr algn="r" defTabSz="955675"/>
            <a:fld id="{AA0B6BBD-C355-482B-A1D8-71E8B2C84765}" type="slidenum">
              <a:rPr lang="en-GB" sz="1300">
                <a:latin typeface="Calibri" pitchFamily="34" charset="0"/>
              </a:rPr>
              <a:pPr algn="r" defTabSz="955675"/>
              <a:t>27</a:t>
            </a:fld>
            <a:endParaRPr lang="en-GB" sz="13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714642" y="685509"/>
            <a:ext cx="5430319" cy="3429000"/>
          </a:xfrm>
          <a:ln/>
        </p:spPr>
      </p:sp>
      <p:sp>
        <p:nvSpPr>
          <p:cNvPr id="131075" name="Rectangle 3"/>
          <p:cNvSpPr>
            <a:spLocks noGrp="1" noChangeArrowheads="1"/>
          </p:cNvSpPr>
          <p:nvPr>
            <p:ph type="body" idx="1"/>
          </p:nvPr>
        </p:nvSpPr>
        <p:spPr>
          <a:xfrm>
            <a:off x="685800" y="4343985"/>
            <a:ext cx="5486400" cy="4114508"/>
          </a:xfrm>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5D322442-81F5-4204-B538-5F4B86F94322}" type="slidenum">
              <a:rPr lang="en-GB" smtClean="0">
                <a:latin typeface="Arial" pitchFamily="34" charset="0"/>
              </a:rPr>
              <a:pPr/>
              <a:t>29</a:t>
            </a:fld>
            <a:endParaRPr lang="en-GB"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spcBef>
                <a:spcPct val="0"/>
              </a:spcBef>
            </a:pPr>
            <a:endParaRPr lang="fr-FR"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p:txBody>
          <a:bodyPr/>
          <a:lstStyle/>
          <a:p>
            <a:endParaRPr lang="fr-FR" smtClean="0">
              <a:latin typeface="Arial" pitchFamily="34" charset="0"/>
            </a:endParaRPr>
          </a:p>
        </p:txBody>
      </p:sp>
      <p:sp>
        <p:nvSpPr>
          <p:cNvPr id="69636" name="Slide Number Placeholder 3"/>
          <p:cNvSpPr>
            <a:spLocks noGrp="1"/>
          </p:cNvSpPr>
          <p:nvPr>
            <p:ph type="sldNum" sz="quarter" idx="5"/>
          </p:nvPr>
        </p:nvSpPr>
        <p:spPr>
          <a:noFill/>
        </p:spPr>
        <p:txBody>
          <a:bodyPr/>
          <a:lstStyle/>
          <a:p>
            <a:fld id="{9E71225E-8E48-4332-BFE0-C62D54A9CB08}" type="slidenum">
              <a:rPr lang="en-GB"/>
              <a:pPr/>
              <a:t>30</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en-GB" smtClean="0">
              <a:latin typeface="Arial" pitchFamily="34" charset="0"/>
            </a:endParaRPr>
          </a:p>
        </p:txBody>
      </p:sp>
      <p:sp>
        <p:nvSpPr>
          <p:cNvPr id="75780" name="Slide Number Placeholder 3"/>
          <p:cNvSpPr>
            <a:spLocks noGrp="1"/>
          </p:cNvSpPr>
          <p:nvPr>
            <p:ph type="sldNum" sz="quarter" idx="5"/>
          </p:nvPr>
        </p:nvSpPr>
        <p:spPr>
          <a:noFill/>
          <a:ln>
            <a:miter lim="800000"/>
            <a:headEnd/>
            <a:tailEnd/>
          </a:ln>
        </p:spPr>
        <p:txBody>
          <a:bodyPr/>
          <a:lstStyle/>
          <a:p>
            <a:fld id="{BB6BA0E6-7FB1-4349-8FB2-AB638E6E3696}"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endParaRPr lang="en-GB" smtClean="0">
              <a:latin typeface="Arial" pitchFamily="34" charset="0"/>
            </a:endParaRPr>
          </a:p>
        </p:txBody>
      </p:sp>
      <p:sp>
        <p:nvSpPr>
          <p:cNvPr id="76804" name="Slide Number Placeholder 3"/>
          <p:cNvSpPr>
            <a:spLocks noGrp="1"/>
          </p:cNvSpPr>
          <p:nvPr>
            <p:ph type="sldNum" sz="quarter" idx="5"/>
          </p:nvPr>
        </p:nvSpPr>
        <p:spPr>
          <a:noFill/>
          <a:ln>
            <a:miter lim="800000"/>
            <a:headEnd/>
            <a:tailEnd/>
          </a:ln>
        </p:spPr>
        <p:txBody>
          <a:bodyPr/>
          <a:lstStyle/>
          <a:p>
            <a:fld id="{D467C3EA-6CE6-4D20-971B-ADAB3434C142}" type="slidenum">
              <a:rPr lang="en-US" smtClean="0">
                <a:latin typeface="Arial" pitchFamily="34" charset="0"/>
              </a:rPr>
              <a:pPr/>
              <a:t>32</a:t>
            </a:fld>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pPr eaLnBrk="1" hangingPunct="1"/>
            <a:endParaRPr lang="fr-FR" smtClean="0"/>
          </a:p>
        </p:txBody>
      </p:sp>
      <p:sp>
        <p:nvSpPr>
          <p:cNvPr id="7475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F31966F-064D-45FC-9CDA-1E8F0ECDE699}" type="slidenum">
              <a:rPr lang="en-US" smtClean="0"/>
              <a:pPr eaLnBrk="1" hangingPunct="1">
                <a:defRPr/>
              </a:pPr>
              <a:t>33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928688" y="687388"/>
            <a:ext cx="5002212" cy="3427412"/>
          </a:xfrm>
          <a:prstGeom prst="rect">
            <a:avLst/>
          </a:prstGeom>
          <a:solidFill>
            <a:srgbClr val="FFFFFF"/>
          </a:solidFill>
          <a:ln w="9360">
            <a:solidFill>
              <a:srgbClr val="000000"/>
            </a:solidFill>
            <a:miter lim="800000"/>
            <a:headEnd/>
            <a:tailEnd/>
          </a:ln>
        </p:spPr>
        <p:txBody>
          <a:bodyPr wrap="none" lIns="95571" tIns="47786" rIns="95571" bIns="47786" anchor="ctr"/>
          <a:lstStyle/>
          <a:p>
            <a:pPr defTabSz="882650"/>
            <a:endParaRPr lang="fr-FR" sz="1700">
              <a:latin typeface="Calibri" pitchFamily="34" charset="0"/>
            </a:endParaRPr>
          </a:p>
        </p:txBody>
      </p:sp>
      <p:sp>
        <p:nvSpPr>
          <p:cNvPr id="66563" name="Rectangle 3"/>
          <p:cNvSpPr>
            <a:spLocks noGrp="1" noChangeArrowheads="1"/>
          </p:cNvSpPr>
          <p:nvPr>
            <p:ph type="body"/>
          </p:nvPr>
        </p:nvSpPr>
        <p:spPr>
          <a:xfrm>
            <a:off x="685800" y="4341813"/>
            <a:ext cx="5486400" cy="4114800"/>
          </a:xfrm>
          <a:noFill/>
        </p:spPr>
        <p:txBody>
          <a:bodyPr wrap="none" lIns="95571" tIns="47786" rIns="95571" bIns="47786" anchor="ctr"/>
          <a:lstStyle/>
          <a:p>
            <a:pPr eaLnBrk="1" hangingPunct="1">
              <a:spcBef>
                <a:spcPct val="0"/>
              </a:spcBef>
            </a:pPr>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endParaRPr lang="en-GB" smtClean="0">
              <a:latin typeface="Arial" pitchFamily="34" charset="0"/>
            </a:endParaRPr>
          </a:p>
        </p:txBody>
      </p:sp>
      <p:sp>
        <p:nvSpPr>
          <p:cNvPr id="72708" name="Slide Number Placeholder 3"/>
          <p:cNvSpPr>
            <a:spLocks noGrp="1"/>
          </p:cNvSpPr>
          <p:nvPr>
            <p:ph type="sldNum" sz="quarter" idx="5"/>
          </p:nvPr>
        </p:nvSpPr>
        <p:spPr>
          <a:noFill/>
          <a:ln>
            <a:miter lim="800000"/>
            <a:headEnd/>
            <a:tailEnd/>
          </a:ln>
        </p:spPr>
        <p:txBody>
          <a:bodyPr/>
          <a:lstStyle/>
          <a:p>
            <a:fld id="{0B5D124E-FEF3-4B32-9A2C-10A9DC1D3240}" type="slidenum">
              <a:rPr lang="en-GB" smtClean="0">
                <a:latin typeface="Arial" pitchFamily="34" charset="0"/>
              </a:rPr>
              <a:pPr/>
              <a:t>34</a:t>
            </a:fld>
            <a:endParaRPr lang="en-GB"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endParaRPr lang="fr-FR" smtClean="0"/>
          </a:p>
        </p:txBody>
      </p:sp>
      <p:sp>
        <p:nvSpPr>
          <p:cNvPr id="76804"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5B5BBD7-1FD0-4011-B4E4-26B076547E49}" type="slidenum">
              <a:rPr lang="en-US" smtClean="0"/>
              <a:pPr eaLnBrk="1" hangingPunct="1">
                <a:defRPr/>
              </a:pPr>
              <a:t>35</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endParaRPr lang="en-GB" smtClean="0"/>
          </a:p>
        </p:txBody>
      </p:sp>
      <p:sp>
        <p:nvSpPr>
          <p:cNvPr id="77828"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C3E8C4D-2253-478D-AE33-567A5D6958B7}" type="slidenum">
              <a:rPr lang="en-US" smtClean="0"/>
              <a:pPr eaLnBrk="1" hangingPunct="1">
                <a:defRPr/>
              </a:pPr>
              <a:t>36</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endParaRPr lang="fr-FR" smtClean="0"/>
          </a:p>
        </p:txBody>
      </p:sp>
      <p:sp>
        <p:nvSpPr>
          <p:cNvPr id="78852"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0A1C060-35B3-4734-B877-2F89C29C759D}" type="slidenum">
              <a:rPr lang="en-US" smtClean="0"/>
              <a:pPr eaLnBrk="1" hangingPunct="1">
                <a:defRPr/>
              </a:pPr>
              <a:t>37</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endParaRPr lang="en-GB" smtClean="0"/>
          </a:p>
        </p:txBody>
      </p:sp>
      <p:sp>
        <p:nvSpPr>
          <p:cNvPr id="7987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2238445-65DC-415B-BFD3-5190E862E175}" type="slidenum">
              <a:rPr lang="en-US" smtClean="0"/>
              <a:pPr eaLnBrk="1" hangingPunct="1">
                <a:defRPr/>
              </a:pPr>
              <a:t>38</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endParaRPr lang="en-GB" smtClean="0"/>
          </a:p>
        </p:txBody>
      </p:sp>
      <p:sp>
        <p:nvSpPr>
          <p:cNvPr id="80900"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97AC3FB-7209-45FC-810C-6F97A970DC9D}" type="slidenum">
              <a:rPr lang="en-US" smtClean="0"/>
              <a:pPr eaLnBrk="1" hangingPunct="1">
                <a:defRPr/>
              </a:pPr>
              <a:t>39</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153EEC-9545-424F-9590-36D91A08D71F}" type="slidenum">
              <a:rPr lang="en-GB" smtClean="0"/>
              <a:pPr/>
              <a:t>40</a:t>
            </a:fld>
            <a:endParaRPr lang="en-GB"/>
          </a:p>
        </p:txBody>
      </p:sp>
    </p:spTree>
    <p:extLst>
      <p:ext uri="{BB962C8B-B14F-4D97-AF65-F5344CB8AC3E}">
        <p14:creationId xmlns:p14="http://schemas.microsoft.com/office/powerpoint/2010/main" xmlns="" val="118926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0FD56DF-0795-4C0A-905E-A701564286C3}" type="slidenum">
              <a:rPr lang="en-GB" smtClean="0">
                <a:latin typeface="Calibri" pitchFamily="34" charset="0"/>
              </a:rPr>
              <a:pPr eaLnBrk="1" hangingPunct="1">
                <a:defRPr/>
              </a:pPr>
              <a:t>41</a:t>
            </a:fld>
            <a:endParaRPr lang="en-GB" smtClean="0">
              <a:latin typeface="Calibri"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p:spPr>
        <p:txBody>
          <a:bodyPr/>
          <a:lstStyle/>
          <a:p>
            <a:pPr eaLnBrk="1" hangingPunct="1">
              <a:spcBef>
                <a:spcPct val="0"/>
              </a:spcBef>
            </a:pPr>
            <a:r>
              <a:rPr lang="fr-FR" smtClean="0"/>
              <a:t>Earth Observation</a:t>
            </a:r>
          </a:p>
          <a:p>
            <a:pPr eaLnBrk="1" hangingPunct="1">
              <a:spcBef>
                <a:spcPct val="0"/>
              </a:spcBef>
            </a:pPr>
            <a:r>
              <a:rPr lang="en-GB" smtClean="0"/>
              <a:t>Land cover continuous mapping</a:t>
            </a:r>
            <a:r>
              <a:rPr lang="fr-FR" smtClean="0"/>
              <a:t> as well as </a:t>
            </a:r>
            <a:r>
              <a:rPr lang="en-GB" smtClean="0"/>
              <a:t>censuses, registers or exhaustive surveys: main features &amp; spatial distribution</a:t>
            </a:r>
          </a:p>
          <a:p>
            <a:pPr eaLnBrk="1" hangingPunct="1">
              <a:spcBef>
                <a:spcPct val="0"/>
              </a:spcBef>
            </a:pPr>
            <a:r>
              <a:rPr lang="en-GB" smtClean="0"/>
              <a:t>Sampling: detailed information representative for an area, a type, a group </a:t>
            </a:r>
          </a:p>
          <a:p>
            <a:pPr eaLnBrk="1" hangingPunct="1">
              <a:spcBef>
                <a:spcPct val="0"/>
              </a:spcBef>
            </a:pPr>
            <a:r>
              <a:rPr lang="en-GB" smtClean="0"/>
              <a:t>Complete investigation of important or rare ecosystems, protected areas, case studies, long term ecological monitoring</a:t>
            </a:r>
          </a:p>
          <a:p>
            <a:pPr eaLnBrk="1" hangingPunct="1">
              <a:spcBef>
                <a:spcPct val="0"/>
              </a:spcBef>
            </a:pPr>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GB" smtClean="0"/>
          </a:p>
        </p:txBody>
      </p:sp>
      <p:sp>
        <p:nvSpPr>
          <p:cNvPr id="94212"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C1D081F-37F0-4C2B-BA26-99C8FEB79ED2}" type="slidenum">
              <a:rPr lang="en-US" smtClean="0"/>
              <a:pPr eaLnBrk="1" hangingPunct="1">
                <a:defRPr/>
              </a:pPr>
              <a:t>42</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idx="5"/>
          </p:nvPr>
        </p:nvSpPr>
        <p:spPr>
          <a:noFill/>
          <a:ln>
            <a:miter lim="800000"/>
            <a:headEnd/>
            <a:tailEnd/>
          </a:ln>
        </p:spPr>
        <p:txBody>
          <a:bodyPr/>
          <a:lstStyle/>
          <a:p>
            <a:pPr defTabSz="955675"/>
            <a:fld id="{0FC5A7C6-26DD-476F-8423-BCBC9D1242F5}" type="slidenum">
              <a:rPr lang="en-GB" smtClean="0">
                <a:latin typeface="Arial" pitchFamily="34" charset="0"/>
              </a:rPr>
              <a:pPr defTabSz="955675"/>
              <a:t>47</a:t>
            </a:fld>
            <a:endParaRPr lang="en-GB" smtClean="0">
              <a:latin typeface="Arial" pitchFamily="34" charset="0"/>
            </a:endParaRPr>
          </a:p>
        </p:txBody>
      </p:sp>
      <p:sp>
        <p:nvSpPr>
          <p:cNvPr id="89091" name="Rectangle 1"/>
          <p:cNvSpPr>
            <a:spLocks noGrp="1" noRot="1" noChangeAspect="1" noChangeArrowheads="1" noTextEdit="1"/>
          </p:cNvSpPr>
          <p:nvPr>
            <p:ph type="sldImg"/>
          </p:nvPr>
        </p:nvSpPr>
        <p:spPr>
          <a:solidFill>
            <a:srgbClr val="FFFFFF"/>
          </a:solidFill>
          <a:ln/>
        </p:spPr>
      </p:sp>
      <p:sp>
        <p:nvSpPr>
          <p:cNvPr id="89092" name="Rectangle 2"/>
          <p:cNvSpPr>
            <a:spLocks noGrp="1" noChangeArrowheads="1"/>
          </p:cNvSpPr>
          <p:nvPr>
            <p:ph type="body" idx="1"/>
          </p:nvPr>
        </p:nvSpPr>
        <p:spPr>
          <a:xfrm>
            <a:off x="685800" y="4341813"/>
            <a:ext cx="5486400" cy="4210050"/>
          </a:xfrm>
          <a:noFill/>
        </p:spPr>
        <p:txBody>
          <a:bodyPr wrap="none" anchor="ctr"/>
          <a:lstStyle/>
          <a:p>
            <a:pPr eaLnBrk="1" hangingPunct="1">
              <a:spcBef>
                <a:spcPct val="0"/>
              </a:spcBef>
            </a:pPr>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idx="5"/>
          </p:nvPr>
        </p:nvSpPr>
        <p:spPr>
          <a:noFill/>
          <a:ln>
            <a:miter lim="800000"/>
            <a:headEnd/>
            <a:tailEnd/>
          </a:ln>
        </p:spPr>
        <p:txBody>
          <a:bodyPr/>
          <a:lstStyle/>
          <a:p>
            <a:pPr defTabSz="955675"/>
            <a:fld id="{B1113099-AE8F-45B4-BC19-8BBA05FF80EA}" type="slidenum">
              <a:rPr lang="en-GB" smtClean="0">
                <a:latin typeface="Arial" pitchFamily="34" charset="0"/>
              </a:rPr>
              <a:pPr defTabSz="955675"/>
              <a:t>48</a:t>
            </a:fld>
            <a:endParaRPr lang="en-GB" smtClean="0">
              <a:latin typeface="Arial" pitchFamily="34" charset="0"/>
            </a:endParaRPr>
          </a:p>
        </p:txBody>
      </p:sp>
      <p:sp>
        <p:nvSpPr>
          <p:cNvPr id="90115" name="Text Box 1"/>
          <p:cNvSpPr txBox="1">
            <a:spLocks noChangeArrowheads="1"/>
          </p:cNvSpPr>
          <p:nvPr/>
        </p:nvSpPr>
        <p:spPr bwMode="auto">
          <a:xfrm>
            <a:off x="1143000" y="687388"/>
            <a:ext cx="4572000" cy="3427412"/>
          </a:xfrm>
          <a:prstGeom prst="rect">
            <a:avLst/>
          </a:prstGeom>
          <a:solidFill>
            <a:srgbClr val="FFFFFF"/>
          </a:solidFill>
          <a:ln w="9525">
            <a:solidFill>
              <a:srgbClr val="000000"/>
            </a:solidFill>
            <a:miter lim="800000"/>
            <a:headEnd/>
            <a:tailEnd/>
          </a:ln>
        </p:spPr>
        <p:txBody>
          <a:bodyPr wrap="none" lIns="95571" tIns="47786" rIns="95571" bIns="47786" anchor="ctr"/>
          <a:lstStyle/>
          <a:p>
            <a:pPr defTabSz="882650"/>
            <a:endParaRPr lang="en-US" sz="1700">
              <a:latin typeface="Calibri" pitchFamily="34" charset="0"/>
              <a:cs typeface="Arial" pitchFamily="34" charset="0"/>
            </a:endParaRPr>
          </a:p>
        </p:txBody>
      </p:sp>
      <p:sp>
        <p:nvSpPr>
          <p:cNvPr id="90116" name="Rectangle 2"/>
          <p:cNvSpPr>
            <a:spLocks noGrp="1" noChangeArrowheads="1"/>
          </p:cNvSpPr>
          <p:nvPr>
            <p:ph type="body"/>
          </p:nvPr>
        </p:nvSpPr>
        <p:spPr>
          <a:xfrm>
            <a:off x="685800" y="4341813"/>
            <a:ext cx="5484813" cy="4210050"/>
          </a:xfrm>
          <a:noFill/>
        </p:spPr>
        <p:txBody>
          <a:bodyPr wrap="none" anchor="ctr"/>
          <a:lstStyle/>
          <a:p>
            <a:pPr eaLnBrk="1" hangingPunct="1">
              <a:spcBef>
                <a:spcPct val="0"/>
              </a:spcBef>
            </a:pPr>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idx="5"/>
          </p:nvPr>
        </p:nvSpPr>
        <p:spPr>
          <a:noFill/>
          <a:ln>
            <a:miter lim="800000"/>
            <a:headEnd/>
            <a:tailEnd/>
          </a:ln>
        </p:spPr>
        <p:txBody>
          <a:bodyPr/>
          <a:lstStyle/>
          <a:p>
            <a:pPr defTabSz="955675"/>
            <a:fld id="{5CC674F2-5058-416E-902B-20B2A1EC2013}" type="slidenum">
              <a:rPr lang="en-GB" smtClean="0">
                <a:latin typeface="Arial" pitchFamily="34" charset="0"/>
              </a:rPr>
              <a:pPr defTabSz="955675"/>
              <a:t>49</a:t>
            </a:fld>
            <a:endParaRPr lang="en-GB" smtClean="0">
              <a:latin typeface="Arial" pitchFamily="34" charset="0"/>
            </a:endParaRPr>
          </a:p>
        </p:txBody>
      </p:sp>
      <p:sp>
        <p:nvSpPr>
          <p:cNvPr id="91139" name="Text Box 1"/>
          <p:cNvSpPr txBox="1">
            <a:spLocks noChangeArrowheads="1"/>
          </p:cNvSpPr>
          <p:nvPr/>
        </p:nvSpPr>
        <p:spPr bwMode="auto">
          <a:xfrm>
            <a:off x="1143000" y="687388"/>
            <a:ext cx="4572000" cy="3427412"/>
          </a:xfrm>
          <a:prstGeom prst="rect">
            <a:avLst/>
          </a:prstGeom>
          <a:solidFill>
            <a:srgbClr val="FFFFFF"/>
          </a:solidFill>
          <a:ln w="9525">
            <a:solidFill>
              <a:srgbClr val="000000"/>
            </a:solidFill>
            <a:miter lim="800000"/>
            <a:headEnd/>
            <a:tailEnd/>
          </a:ln>
        </p:spPr>
        <p:txBody>
          <a:bodyPr wrap="none" lIns="95571" tIns="47786" rIns="95571" bIns="47786" anchor="ctr"/>
          <a:lstStyle/>
          <a:p>
            <a:pPr defTabSz="882650"/>
            <a:endParaRPr lang="en-US" sz="1700">
              <a:latin typeface="Calibri" pitchFamily="34" charset="0"/>
              <a:cs typeface="Arial" pitchFamily="34" charset="0"/>
            </a:endParaRPr>
          </a:p>
        </p:txBody>
      </p:sp>
      <p:sp>
        <p:nvSpPr>
          <p:cNvPr id="91140" name="Rectangle 2"/>
          <p:cNvSpPr>
            <a:spLocks noGrp="1" noChangeArrowheads="1"/>
          </p:cNvSpPr>
          <p:nvPr>
            <p:ph type="body"/>
          </p:nvPr>
        </p:nvSpPr>
        <p:spPr>
          <a:xfrm>
            <a:off x="685800" y="4341813"/>
            <a:ext cx="5484813" cy="4210050"/>
          </a:xfrm>
          <a:noFill/>
        </p:spPr>
        <p:txBody>
          <a:bodyPr wrap="none" anchor="ctr"/>
          <a:lstStyle/>
          <a:p>
            <a:pPr eaLnBrk="1" hangingPunct="1">
              <a:spcBef>
                <a:spcPct val="0"/>
              </a:spcBef>
            </a:pPr>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40D9A1-D684-4254-9787-160ABB18B03D}" type="slidenum">
              <a:rPr lang="en-GB" smtClean="0"/>
              <a:pPr/>
              <a:t>50</a:t>
            </a:fld>
            <a:endParaRPr lang="en-GB"/>
          </a:p>
        </p:txBody>
      </p:sp>
    </p:spTree>
    <p:extLst>
      <p:ext uri="{BB962C8B-B14F-4D97-AF65-F5344CB8AC3E}">
        <p14:creationId xmlns="" xmlns:p14="http://schemas.microsoft.com/office/powerpoint/2010/main" val="3920189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GB" smtClean="0">
              <a:latin typeface="Arial" pitchFamily="34" charset="0"/>
            </a:endParaRPr>
          </a:p>
        </p:txBody>
      </p:sp>
      <p:sp>
        <p:nvSpPr>
          <p:cNvPr id="95236" name="Slide Number Placeholder 3"/>
          <p:cNvSpPr>
            <a:spLocks noGrp="1"/>
          </p:cNvSpPr>
          <p:nvPr>
            <p:ph type="sldNum" sz="quarter" idx="5"/>
          </p:nvPr>
        </p:nvSpPr>
        <p:spPr>
          <a:noFill/>
          <a:ln>
            <a:miter lim="800000"/>
            <a:headEnd/>
            <a:tailEnd/>
          </a:ln>
        </p:spPr>
        <p:txBody>
          <a:bodyPr/>
          <a:lstStyle/>
          <a:p>
            <a:fld id="{6F8BA535-22CE-4325-B2CD-CB86AD0A2F4A}" type="slidenum">
              <a:rPr lang="en-US" smtClean="0">
                <a:latin typeface="Arial" pitchFamily="34" charset="0"/>
              </a:rPr>
              <a:pPr/>
              <a:t>52</a:t>
            </a:fld>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a:ln>
            <a:miter lim="800000"/>
            <a:headEnd/>
            <a:tailEnd/>
          </a:ln>
        </p:spPr>
        <p:txBody>
          <a:bodyPr/>
          <a:lstStyle/>
          <a:p>
            <a:fld id="{1A4BEE43-A6C5-49F2-818A-9F699267EC3C}" type="slidenum">
              <a:rPr lang="en-GB" smtClean="0">
                <a:latin typeface="Arial" pitchFamily="34" charset="0"/>
              </a:rPr>
              <a:pPr/>
              <a:t>53</a:t>
            </a:fld>
            <a:endParaRPr lang="en-GB"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40D9A1-D684-4254-9787-160ABB18B03D}" type="slidenum">
              <a:rPr lang="en-GB" smtClean="0"/>
              <a:pPr/>
              <a:t>54</a:t>
            </a:fld>
            <a:endParaRPr lang="en-GB"/>
          </a:p>
        </p:txBody>
      </p:sp>
    </p:spTree>
    <p:extLst>
      <p:ext uri="{BB962C8B-B14F-4D97-AF65-F5344CB8AC3E}">
        <p14:creationId xmlns="" xmlns:p14="http://schemas.microsoft.com/office/powerpoint/2010/main" val="2122094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p:spPr>
        <p:txBody>
          <a:bodyPr/>
          <a:lstStyle/>
          <a:p>
            <a:endParaRPr lang="en-GB" smtClean="0">
              <a:latin typeface="Arial" pitchFamily="34" charset="0"/>
            </a:endParaRPr>
          </a:p>
        </p:txBody>
      </p:sp>
      <p:sp>
        <p:nvSpPr>
          <p:cNvPr id="98308" name="Slide Number Placeholder 3"/>
          <p:cNvSpPr>
            <a:spLocks noGrp="1"/>
          </p:cNvSpPr>
          <p:nvPr>
            <p:ph type="sldNum" sz="quarter" idx="5"/>
          </p:nvPr>
        </p:nvSpPr>
        <p:spPr>
          <a:noFill/>
          <a:ln>
            <a:miter lim="800000"/>
            <a:headEnd/>
            <a:tailEnd/>
          </a:ln>
        </p:spPr>
        <p:txBody>
          <a:bodyPr/>
          <a:lstStyle/>
          <a:p>
            <a:fld id="{6E5D459F-3BF2-4AF5-8E2A-7499E7F973FD}" type="slidenum">
              <a:rPr lang="en-US" smtClean="0">
                <a:latin typeface="Arial" pitchFamily="34" charset="0"/>
              </a:rPr>
              <a:pPr/>
              <a:t>56</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40D9A1-D684-4254-9787-160ABB18B03D}" type="slidenum">
              <a:rPr lang="en-GB" smtClean="0"/>
              <a:pPr/>
              <a:t>57</a:t>
            </a:fld>
            <a:endParaRPr lang="en-GB"/>
          </a:p>
        </p:txBody>
      </p:sp>
    </p:spTree>
    <p:extLst>
      <p:ext uri="{BB962C8B-B14F-4D97-AF65-F5344CB8AC3E}">
        <p14:creationId xmlns="" xmlns:p14="http://schemas.microsoft.com/office/powerpoint/2010/main" val="4104464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fld id="{050FEF06-C17E-4C1B-85D8-99C15DBE7A59}" type="slidenum">
              <a:rPr lang="en-GB" smtClean="0">
                <a:latin typeface="Arial" pitchFamily="34" charset="0"/>
              </a:rPr>
              <a:pPr/>
              <a:t>59</a:t>
            </a:fld>
            <a:endParaRPr lang="en-GB" smtClean="0">
              <a:latin typeface="Arial" pitchFamily="34" charset="0"/>
            </a:endParaRPr>
          </a:p>
        </p:txBody>
      </p:sp>
      <p:sp>
        <p:nvSpPr>
          <p:cNvPr id="101379" name="Rectangle 2"/>
          <p:cNvSpPr>
            <a:spLocks noGrp="1" noRot="1" noChangeAspect="1" noChangeArrowheads="1" noTextEdit="1"/>
          </p:cNvSpPr>
          <p:nvPr>
            <p:ph type="sldImg"/>
          </p:nvPr>
        </p:nvSpPr>
        <p:spPr>
          <a:xfrm>
            <a:off x="992188" y="587375"/>
            <a:ext cx="4235450" cy="2932113"/>
          </a:xfrm>
          <a:ln/>
        </p:spPr>
      </p:sp>
      <p:sp>
        <p:nvSpPr>
          <p:cNvPr id="101380" name="Rectangle 3"/>
          <p:cNvSpPr>
            <a:spLocks noGrp="1" noChangeArrowheads="1"/>
          </p:cNvSpPr>
          <p:nvPr>
            <p:ph type="body" idx="1"/>
          </p:nvPr>
        </p:nvSpPr>
        <p:spPr>
          <a:xfrm>
            <a:off x="622300" y="3714750"/>
            <a:ext cx="4976813" cy="3519488"/>
          </a:xfrm>
          <a:noFill/>
        </p:spPr>
        <p:txBody>
          <a:bodyPr wrap="none" anchor="ctr"/>
          <a:lstStyle/>
          <a:p>
            <a:endParaRPr lang="fr-FR"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endParaRPr lang="fr-FR" smtClean="0">
              <a:latin typeface="Arial" pitchFamily="34" charset="0"/>
            </a:endParaRPr>
          </a:p>
        </p:txBody>
      </p:sp>
      <p:sp>
        <p:nvSpPr>
          <p:cNvPr id="71684" name="Slide Number Placeholder 3"/>
          <p:cNvSpPr>
            <a:spLocks noGrp="1"/>
          </p:cNvSpPr>
          <p:nvPr>
            <p:ph type="sldNum" sz="quarter" idx="5"/>
          </p:nvPr>
        </p:nvSpPr>
        <p:spPr>
          <a:noFill/>
        </p:spPr>
        <p:txBody>
          <a:bodyPr/>
          <a:lstStyle/>
          <a:p>
            <a:fld id="{72062713-BFC9-4954-B2C0-D34B7A527CBA}" type="slidenum">
              <a:rPr lang="en-GB"/>
              <a:pPr/>
              <a:t>8</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pPr eaLnBrk="1" hangingPunct="1">
              <a:spcBef>
                <a:spcPct val="0"/>
              </a:spcBef>
            </a:pPr>
            <a:endParaRPr lang="fr-FR" smtClean="0">
              <a:latin typeface="Arial" pitchFamily="34" charset="0"/>
            </a:endParaRPr>
          </a:p>
        </p:txBody>
      </p:sp>
      <p:sp>
        <p:nvSpPr>
          <p:cNvPr id="102404" name="Slide Number Placeholder 3"/>
          <p:cNvSpPr>
            <a:spLocks noGrp="1"/>
          </p:cNvSpPr>
          <p:nvPr>
            <p:ph type="sldNum" sz="quarter" idx="5"/>
          </p:nvPr>
        </p:nvSpPr>
        <p:spPr>
          <a:noFill/>
          <a:ln>
            <a:miter lim="800000"/>
            <a:headEnd/>
            <a:tailEnd/>
          </a:ln>
        </p:spPr>
        <p:txBody>
          <a:bodyPr/>
          <a:lstStyle/>
          <a:p>
            <a:fld id="{2762BBC2-1806-493F-9657-CFBDCDF71772}" type="slidenum">
              <a:rPr lang="en-GB" smtClean="0">
                <a:latin typeface="Calibri" pitchFamily="34" charset="0"/>
              </a:rPr>
              <a:pPr/>
              <a:t>60</a:t>
            </a:fld>
            <a:endParaRPr lang="en-GB" smtClean="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endParaRPr lang="en-GB" smtClean="0">
              <a:latin typeface="Arial" pitchFamily="34" charset="0"/>
            </a:endParaRPr>
          </a:p>
        </p:txBody>
      </p:sp>
      <p:sp>
        <p:nvSpPr>
          <p:cNvPr id="103428" name="Slide Number Placeholder 3"/>
          <p:cNvSpPr>
            <a:spLocks noGrp="1"/>
          </p:cNvSpPr>
          <p:nvPr>
            <p:ph type="sldNum" sz="quarter" idx="5"/>
          </p:nvPr>
        </p:nvSpPr>
        <p:spPr>
          <a:noFill/>
          <a:ln>
            <a:miter lim="800000"/>
            <a:headEnd/>
            <a:tailEnd/>
          </a:ln>
        </p:spPr>
        <p:txBody>
          <a:bodyPr/>
          <a:lstStyle/>
          <a:p>
            <a:fld id="{17155E5A-2F56-4356-AAD0-0BECE07F27BE}" type="slidenum">
              <a:rPr lang="en-GB" smtClean="0">
                <a:latin typeface="Arial" pitchFamily="34" charset="0"/>
              </a:rPr>
              <a:pPr/>
              <a:t>61</a:t>
            </a:fld>
            <a:endParaRPr lang="en-GB"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endParaRPr lang="en-GB" smtClean="0">
              <a:latin typeface="Arial" pitchFamily="34" charset="0"/>
            </a:endParaRPr>
          </a:p>
        </p:txBody>
      </p:sp>
      <p:sp>
        <p:nvSpPr>
          <p:cNvPr id="104452" name="Slide Number Placeholder 3"/>
          <p:cNvSpPr>
            <a:spLocks noGrp="1"/>
          </p:cNvSpPr>
          <p:nvPr>
            <p:ph type="sldNum" sz="quarter" idx="5"/>
          </p:nvPr>
        </p:nvSpPr>
        <p:spPr>
          <a:noFill/>
          <a:ln>
            <a:miter lim="800000"/>
            <a:headEnd/>
            <a:tailEnd/>
          </a:ln>
        </p:spPr>
        <p:txBody>
          <a:bodyPr/>
          <a:lstStyle/>
          <a:p>
            <a:fld id="{7AB55976-0DB7-4A3D-A6C6-59B01F69091A}" type="slidenum">
              <a:rPr lang="en-GB" smtClean="0">
                <a:latin typeface="Arial" pitchFamily="34" charset="0"/>
              </a:rPr>
              <a:pPr/>
              <a:t>62</a:t>
            </a:fld>
            <a:endParaRPr lang="en-GB"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endParaRPr lang="en-GB" smtClean="0">
              <a:latin typeface="Arial" pitchFamily="34" charset="0"/>
            </a:endParaRPr>
          </a:p>
        </p:txBody>
      </p:sp>
      <p:sp>
        <p:nvSpPr>
          <p:cNvPr id="105476" name="Slide Number Placeholder 3"/>
          <p:cNvSpPr>
            <a:spLocks noGrp="1"/>
          </p:cNvSpPr>
          <p:nvPr>
            <p:ph type="sldNum" sz="quarter" idx="5"/>
          </p:nvPr>
        </p:nvSpPr>
        <p:spPr>
          <a:noFill/>
          <a:ln>
            <a:miter lim="800000"/>
            <a:headEnd/>
            <a:tailEnd/>
          </a:ln>
        </p:spPr>
        <p:txBody>
          <a:bodyPr/>
          <a:lstStyle/>
          <a:p>
            <a:fld id="{23D4CA9B-DA33-4250-86EE-9EDC36914152}" type="slidenum">
              <a:rPr lang="en-GB" smtClean="0">
                <a:latin typeface="Arial" pitchFamily="34" charset="0"/>
              </a:rPr>
              <a:pPr/>
              <a:t>63</a:t>
            </a:fld>
            <a:endParaRPr lang="en-GB"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40D9A1-D684-4254-9787-160ABB18B03D}" type="slidenum">
              <a:rPr lang="en-GB" smtClean="0"/>
              <a:pPr/>
              <a:t>64</a:t>
            </a:fld>
            <a:endParaRPr lang="en-GB"/>
          </a:p>
        </p:txBody>
      </p:sp>
    </p:spTree>
    <p:extLst>
      <p:ext uri="{BB962C8B-B14F-4D97-AF65-F5344CB8AC3E}">
        <p14:creationId xmlns="" xmlns:p14="http://schemas.microsoft.com/office/powerpoint/2010/main" val="1894743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r>
              <a:rPr lang="en-GB" dirty="0" smtClean="0"/>
              <a:t>, 22 Nov. </a:t>
            </a:r>
            <a:r>
              <a:rPr lang="en-GB" smtClean="0"/>
              <a:t>2013</a:t>
            </a:r>
          </a:p>
        </p:txBody>
      </p:sp>
      <p:sp>
        <p:nvSpPr>
          <p:cNvPr id="81924"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58FF59F-2AD3-4FA6-9C79-7B08A2EA242D}" type="slidenum">
              <a:rPr lang="en-GB" smtClean="0">
                <a:solidFill>
                  <a:srgbClr val="000000"/>
                </a:solidFill>
              </a:rPr>
              <a:pPr eaLnBrk="1" hangingPunct="1">
                <a:defRPr/>
              </a:pPr>
              <a:t>65</a:t>
            </a:fld>
            <a:endParaRPr lang="en-GB"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40D9A1-D684-4254-9787-160ABB18B03D}" type="slidenum">
              <a:rPr lang="en-GB" smtClean="0"/>
              <a:pPr/>
              <a:t>66</a:t>
            </a:fld>
            <a:endParaRPr lang="en-GB"/>
          </a:p>
        </p:txBody>
      </p:sp>
    </p:spTree>
    <p:extLst>
      <p:ext uri="{BB962C8B-B14F-4D97-AF65-F5344CB8AC3E}">
        <p14:creationId xmlns="" xmlns:p14="http://schemas.microsoft.com/office/powerpoint/2010/main" val="154986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endParaRPr lang="en-GB" smtClean="0"/>
          </a:p>
        </p:txBody>
      </p:sp>
      <p:sp>
        <p:nvSpPr>
          <p:cNvPr id="80900"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97AC3FB-7209-45FC-810C-6F97A970DC9D}" type="slidenum">
              <a:rPr lang="en-US" smtClean="0"/>
              <a:pPr eaLnBrk="1" hangingPunct="1">
                <a:defRPr/>
              </a:pPr>
              <a:t>68</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GB" smtClean="0">
              <a:latin typeface="Arial" pitchFamily="34" charset="0"/>
            </a:endParaRPr>
          </a:p>
        </p:txBody>
      </p:sp>
      <p:sp>
        <p:nvSpPr>
          <p:cNvPr id="106500" name="Slide Number Placeholder 3"/>
          <p:cNvSpPr>
            <a:spLocks noGrp="1"/>
          </p:cNvSpPr>
          <p:nvPr>
            <p:ph type="sldNum" sz="quarter" idx="5"/>
          </p:nvPr>
        </p:nvSpPr>
        <p:spPr>
          <a:noFill/>
          <a:ln>
            <a:miter lim="800000"/>
            <a:headEnd/>
            <a:tailEnd/>
          </a:ln>
        </p:spPr>
        <p:txBody>
          <a:bodyPr/>
          <a:lstStyle/>
          <a:p>
            <a:fld id="{ECEEE844-4E32-47EC-8CF0-E994B69A17A1}" type="slidenum">
              <a:rPr lang="en-US" smtClean="0">
                <a:latin typeface="Arial" pitchFamily="34" charset="0"/>
              </a:rPr>
              <a:pPr/>
              <a:t>72</a:t>
            </a:fld>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153EEC-9545-424F-9590-36D91A08D71F}" type="slidenum">
              <a:rPr lang="en-GB" smtClean="0"/>
              <a:pPr/>
              <a:t>73</a:t>
            </a:fld>
            <a:endParaRPr lang="en-GB"/>
          </a:p>
        </p:txBody>
      </p:sp>
    </p:spTree>
    <p:extLst>
      <p:ext uri="{BB962C8B-B14F-4D97-AF65-F5344CB8AC3E}">
        <p14:creationId xmlns:p14="http://schemas.microsoft.com/office/powerpoint/2010/main" xmlns="" val="366657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endParaRPr lang="fr-FR" smtClean="0">
              <a:latin typeface="Arial" pitchFamily="34" charset="0"/>
            </a:endParaRPr>
          </a:p>
        </p:txBody>
      </p:sp>
      <p:sp>
        <p:nvSpPr>
          <p:cNvPr id="71684" name="Slide Number Placeholder 3"/>
          <p:cNvSpPr>
            <a:spLocks noGrp="1"/>
          </p:cNvSpPr>
          <p:nvPr>
            <p:ph type="sldNum" sz="quarter" idx="5"/>
          </p:nvPr>
        </p:nvSpPr>
        <p:spPr>
          <a:noFill/>
        </p:spPr>
        <p:txBody>
          <a:bodyPr/>
          <a:lstStyle/>
          <a:p>
            <a:fld id="{72062713-BFC9-4954-B2C0-D34B7A527CBA}" type="slidenum">
              <a:rPr lang="en-GB"/>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153EEC-9545-424F-9590-36D91A08D71F}" type="slidenum">
              <a:rPr lang="en-GB" smtClean="0"/>
              <a:pPr/>
              <a:t>10</a:t>
            </a:fld>
            <a:endParaRPr lang="en-GB"/>
          </a:p>
        </p:txBody>
      </p:sp>
    </p:spTree>
    <p:extLst>
      <p:ext uri="{BB962C8B-B14F-4D97-AF65-F5344CB8AC3E}">
        <p14:creationId xmlns:p14="http://schemas.microsoft.com/office/powerpoint/2010/main" xmlns="" val="296033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153EEC-9545-424F-9590-36D91A08D71F}" type="slidenum">
              <a:rPr lang="en-GB" smtClean="0"/>
              <a:pPr/>
              <a:t>11</a:t>
            </a:fld>
            <a:endParaRPr lang="en-GB"/>
          </a:p>
        </p:txBody>
      </p:sp>
    </p:spTree>
    <p:extLst>
      <p:ext uri="{BB962C8B-B14F-4D97-AF65-F5344CB8AC3E}">
        <p14:creationId xmlns:p14="http://schemas.microsoft.com/office/powerpoint/2010/main" xmlns="" val="85349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GB" smtClean="0"/>
          </a:p>
        </p:txBody>
      </p:sp>
      <p:sp>
        <p:nvSpPr>
          <p:cNvPr id="67588"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322EE1F-16A7-43FF-B139-04D7B33CB8D4}" type="slidenum">
              <a:rPr lang="en-US" smtClean="0"/>
              <a:pPr eaLnBrk="1" hangingPunct="1">
                <a:defRPr/>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A09630-7256-49DD-BCD2-6C158D230CB8}" type="datetimeFigureOut">
              <a:rPr lang="en-GB" smtClean="0"/>
              <a:pPr/>
              <a:t>03/06/2014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706437"/>
          </a:xfrm>
        </p:spPr>
        <p:txBody>
          <a:bodyPr/>
          <a:lstStyle/>
          <a:p>
            <a:r>
              <a:rPr lang="en-US" smtClean="0"/>
              <a:t>Click to edit Master title style</a:t>
            </a:r>
            <a:endParaRPr lang="fr-FR"/>
          </a:p>
        </p:txBody>
      </p:sp>
      <p:sp>
        <p:nvSpPr>
          <p:cNvPr id="3" name="Content Placeholder 2"/>
          <p:cNvSpPr>
            <a:spLocks noGrp="1"/>
          </p:cNvSpPr>
          <p:nvPr>
            <p:ph sz="half" idx="1"/>
          </p:nvPr>
        </p:nvSpPr>
        <p:spPr>
          <a:xfrm>
            <a:off x="495300" y="1196975"/>
            <a:ext cx="4381500" cy="4929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quarter" idx="2"/>
          </p:nvPr>
        </p:nvSpPr>
        <p:spPr>
          <a:xfrm>
            <a:off x="5029200" y="1196975"/>
            <a:ext cx="43815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Content Placeholder 4"/>
          <p:cNvSpPr>
            <a:spLocks noGrp="1"/>
          </p:cNvSpPr>
          <p:nvPr>
            <p:ph sz="quarter" idx="3"/>
          </p:nvPr>
        </p:nvSpPr>
        <p:spPr>
          <a:xfrm>
            <a:off x="5029200" y="3736975"/>
            <a:ext cx="4381500" cy="2389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a:p>
        </p:txBody>
      </p:sp>
      <p:sp>
        <p:nvSpPr>
          <p:cNvPr id="8" name="Rectangle 6"/>
          <p:cNvSpPr>
            <a:spLocks noGrp="1" noChangeArrowheads="1"/>
          </p:cNvSpPr>
          <p:nvPr>
            <p:ph type="sldNum" sz="quarter" idx="12"/>
          </p:nvPr>
        </p:nvSpPr>
        <p:spPr>
          <a:xfrm>
            <a:off x="7099300" y="6245225"/>
            <a:ext cx="2311400" cy="476250"/>
          </a:xfrm>
          <a:prstGeom prst="rect">
            <a:avLst/>
          </a:prstGeom>
        </p:spPr>
        <p:txBody>
          <a:bodyPr/>
          <a:lstStyle>
            <a:lvl1pPr>
              <a:defRPr>
                <a:latin typeface="Arial" charset="0"/>
              </a:defRPr>
            </a:lvl1pPr>
          </a:lstStyle>
          <a:p>
            <a:pPr>
              <a:defRPr/>
            </a:pPr>
            <a:fld id="{94B6E0C3-2C06-4892-A318-30953C7ECB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9E516-F870-4F75-8F9C-19F57D2E3FC7}" type="slidenum">
              <a:rPr lang="en-GB" smtClean="0"/>
              <a:pPr/>
              <a:t>‹#›</a:t>
            </a:fld>
            <a:endParaRPr lang="en-GB"/>
          </a:p>
        </p:txBody>
      </p:sp>
      <p:sp>
        <p:nvSpPr>
          <p:cNvPr id="7" name="Rectangle 6"/>
          <p:cNvSpPr/>
          <p:nvPr userDrawn="1"/>
        </p:nvSpPr>
        <p:spPr>
          <a:xfrm>
            <a:off x="443792" y="6381328"/>
            <a:ext cx="2097434" cy="276999"/>
          </a:xfrm>
          <a:prstGeom prst="rect">
            <a:avLst/>
          </a:prstGeom>
        </p:spPr>
        <p:txBody>
          <a:bodyPr wrap="none">
            <a:spAutoFit/>
          </a:bodyPr>
          <a:lstStyle/>
          <a:p>
            <a:r>
              <a:rPr lang="en-GB" sz="1200" dirty="0" smtClean="0">
                <a:solidFill>
                  <a:schemeClr val="bg1">
                    <a:lumMod val="65000"/>
                  </a:schemeClr>
                </a:solidFill>
              </a:rPr>
              <a:t>Jean-Louis Weber, 3 June 2014</a:t>
            </a:r>
            <a:endParaRPr lang="en-GB" sz="1200" dirty="0">
              <a:solidFill>
                <a:schemeClr val="bg1">
                  <a:lumMod val="65000"/>
                </a:scheme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89E516-F870-4F75-8F9C-19F57D2E3FC7}" type="slidenum">
              <a:rPr lang="en-GB" smtClean="0"/>
              <a:pPr/>
              <a:t>‹#›</a:t>
            </a:fld>
            <a:endParaRPr lang="en-GB"/>
          </a:p>
        </p:txBody>
      </p:sp>
      <p:sp>
        <p:nvSpPr>
          <p:cNvPr id="6" name="Rectangle 5"/>
          <p:cNvSpPr/>
          <p:nvPr userDrawn="1"/>
        </p:nvSpPr>
        <p:spPr>
          <a:xfrm>
            <a:off x="443792" y="6381328"/>
            <a:ext cx="2097434" cy="276999"/>
          </a:xfrm>
          <a:prstGeom prst="rect">
            <a:avLst/>
          </a:prstGeom>
        </p:spPr>
        <p:txBody>
          <a:bodyPr wrap="none">
            <a:spAutoFit/>
          </a:bodyPr>
          <a:lstStyle/>
          <a:p>
            <a:r>
              <a:rPr lang="en-GB" sz="1200" dirty="0" smtClean="0">
                <a:solidFill>
                  <a:schemeClr val="bg1">
                    <a:lumMod val="65000"/>
                  </a:schemeClr>
                </a:solidFill>
              </a:rPr>
              <a:t>Jean-Louis Weber, 3 June 2014</a:t>
            </a:r>
            <a:endParaRPr lang="en-GB" sz="1200" dirty="0">
              <a:solidFill>
                <a:schemeClr val="bg1">
                  <a:lumMod val="65000"/>
                </a:scheme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89E516-F870-4F75-8F9C-19F57D2E3FC7}" type="slidenum">
              <a:rPr lang="en-GB" smtClean="0"/>
              <a:pPr/>
              <a:t>‹#›</a:t>
            </a:fld>
            <a:endParaRPr lang="en-GB"/>
          </a:p>
        </p:txBody>
      </p:sp>
      <p:sp>
        <p:nvSpPr>
          <p:cNvPr id="5" name="Rectangle 4"/>
          <p:cNvSpPr/>
          <p:nvPr userDrawn="1"/>
        </p:nvSpPr>
        <p:spPr>
          <a:xfrm>
            <a:off x="443792" y="6381328"/>
            <a:ext cx="2097434" cy="276999"/>
          </a:xfrm>
          <a:prstGeom prst="rect">
            <a:avLst/>
          </a:prstGeom>
        </p:spPr>
        <p:txBody>
          <a:bodyPr wrap="none">
            <a:spAutoFit/>
          </a:bodyPr>
          <a:lstStyle/>
          <a:p>
            <a:r>
              <a:rPr lang="en-GB" sz="1200" dirty="0" smtClean="0">
                <a:solidFill>
                  <a:schemeClr val="bg1">
                    <a:lumMod val="65000"/>
                  </a:schemeClr>
                </a:solidFill>
              </a:rPr>
              <a:t>Jean-Louis Weber, 4 June 2013</a:t>
            </a:r>
            <a:endParaRPr lang="en-GB" sz="1200" dirty="0">
              <a:solidFill>
                <a:schemeClr val="bg1">
                  <a:lumMod val="65000"/>
                </a:scheme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09630-7256-49DD-BCD2-6C158D230CB8}" type="datetimeFigureOut">
              <a:rPr lang="en-GB" smtClean="0"/>
              <a:pPr/>
              <a:t>03/06/2014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89E516-F870-4F75-8F9C-19F57D2E3FC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634082"/>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95300" y="1052737"/>
            <a:ext cx="8915400" cy="50734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smtClean="0"/>
              <a:t>Jean-Louis Weber, 3 June 2014</a:t>
            </a:r>
            <a:endParaRPr lang="en-GB" dirty="0"/>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9E516-F870-4F75-8F9C-19F57D2E3FC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id="1" dur="indefinite" restart="never" nodeType="tmRoot"/>
      </p:par>
    </p:tnLst>
  </p:timing>
  <p:txStyles>
    <p:titleStyle>
      <a:lvl1pPr algn="l" defTabSz="914400" rtl="0" eaLnBrk="1" latinLnBrk="0" hangingPunct="1">
        <a:spcBef>
          <a:spcPct val="0"/>
        </a:spcBef>
        <a:buNone/>
        <a:defRPr sz="24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lweber45@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2.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gif"/><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Microsoft_Office_Word_97_-_2003_Document1.doc"/></Relationships>
</file>

<file path=ppt/slides/_rels/slide30.xml.rels><?xml version="1.0" encoding="UTF-8" standalone="yes"?>
<Relationships xmlns="http://schemas.openxmlformats.org/package/2006/relationships"><Relationship Id="rId3" Type="http://schemas.openxmlformats.org/officeDocument/2006/relationships/hyperlink" Target="http://www.ifrs-portal.com/Texte_englisch/Framework/index.htm"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wmf"/><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4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55.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emf"/></Relationships>
</file>

<file path=ppt/slides/_rels/slide5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5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image" Target="../media/image74.emf"/></Relationships>
</file>

<file path=ppt/slides/_rels/slide5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en.wikipedia.org/wiki/Economic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9.emf"/></Relationships>
</file>

<file path=ppt/slides/_rels/slide6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mailto:jlweber45@gmail.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mailto:jlweber45@gmail.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2234678"/>
          </a:xfrm>
        </p:spPr>
        <p:txBody>
          <a:bodyPr>
            <a:noAutofit/>
          </a:bodyPr>
          <a:lstStyle/>
          <a:p>
            <a:pPr algn="ctr"/>
            <a:r>
              <a:rPr lang="en-GB" sz="2800" b="1" dirty="0" smtClean="0">
                <a:solidFill>
                  <a:schemeClr val="accent2">
                    <a:lumMod val="75000"/>
                  </a:schemeClr>
                </a:solidFill>
              </a:rPr>
              <a:t/>
            </a:r>
            <a:br>
              <a:rPr lang="en-GB" sz="2800" b="1" dirty="0" smtClean="0">
                <a:solidFill>
                  <a:schemeClr val="accent2">
                    <a:lumMod val="75000"/>
                  </a:schemeClr>
                </a:solidFill>
              </a:rPr>
            </a:br>
            <a:r>
              <a:rPr lang="en-GB" b="1" i="1" dirty="0" smtClean="0">
                <a:solidFill>
                  <a:schemeClr val="accent2">
                    <a:lumMod val="75000"/>
                  </a:schemeClr>
                </a:solidFill>
              </a:rPr>
              <a:t>Ecosystem services and the social value of Nature 2</a:t>
            </a:r>
            <a:r>
              <a:rPr lang="en-GB" sz="2800" b="1" i="1" dirty="0" smtClean="0">
                <a:solidFill>
                  <a:schemeClr val="accent2">
                    <a:lumMod val="75000"/>
                  </a:schemeClr>
                </a:solidFill>
              </a:rPr>
              <a:t/>
            </a:r>
            <a:br>
              <a:rPr lang="en-GB" sz="2800" b="1" i="1" dirty="0" smtClean="0">
                <a:solidFill>
                  <a:schemeClr val="accent2">
                    <a:lumMod val="75000"/>
                  </a:schemeClr>
                </a:solidFill>
              </a:rPr>
            </a:br>
            <a:r>
              <a:rPr lang="en-GB" sz="2800" b="1" i="1" dirty="0" smtClean="0">
                <a:solidFill>
                  <a:schemeClr val="accent2">
                    <a:lumMod val="75000"/>
                  </a:schemeClr>
                </a:solidFill>
              </a:rPr>
              <a:t/>
            </a:r>
            <a:br>
              <a:rPr lang="en-GB" sz="2800" b="1" i="1" dirty="0" smtClean="0">
                <a:solidFill>
                  <a:schemeClr val="accent2">
                    <a:lumMod val="75000"/>
                  </a:schemeClr>
                </a:solidFill>
              </a:rPr>
            </a:br>
            <a:r>
              <a:rPr lang="en-GB" sz="2800" b="1" i="1" dirty="0" smtClean="0">
                <a:solidFill>
                  <a:schemeClr val="accent2">
                    <a:lumMod val="75000"/>
                  </a:schemeClr>
                </a:solidFill>
              </a:rPr>
              <a:t>Ecosystem Natural Capital Accounts: </a:t>
            </a:r>
            <a:br>
              <a:rPr lang="en-GB" sz="2800" b="1" i="1" dirty="0" smtClean="0">
                <a:solidFill>
                  <a:schemeClr val="accent2">
                    <a:lumMod val="75000"/>
                  </a:schemeClr>
                </a:solidFill>
              </a:rPr>
            </a:br>
            <a:r>
              <a:rPr lang="en-GB" sz="2800" b="1" i="1" dirty="0" smtClean="0">
                <a:solidFill>
                  <a:schemeClr val="accent2">
                    <a:lumMod val="75000"/>
                  </a:schemeClr>
                </a:solidFill>
              </a:rPr>
              <a:t>towards an Ecological Balance-Sheet</a:t>
            </a:r>
            <a:br>
              <a:rPr lang="en-GB" sz="2800" b="1" i="1" dirty="0" smtClean="0">
                <a:solidFill>
                  <a:schemeClr val="accent2">
                    <a:lumMod val="75000"/>
                  </a:schemeClr>
                </a:solidFill>
              </a:rPr>
            </a:br>
            <a:endParaRPr lang="en-GB" sz="2800" dirty="0">
              <a:solidFill>
                <a:schemeClr val="accent2">
                  <a:lumMod val="75000"/>
                </a:schemeClr>
              </a:solidFill>
            </a:endParaRPr>
          </a:p>
        </p:txBody>
      </p:sp>
      <p:sp>
        <p:nvSpPr>
          <p:cNvPr id="3" name="Subtitle 2"/>
          <p:cNvSpPr>
            <a:spLocks noGrp="1"/>
          </p:cNvSpPr>
          <p:nvPr>
            <p:ph type="subTitle" idx="1"/>
          </p:nvPr>
        </p:nvSpPr>
        <p:spPr>
          <a:xfrm>
            <a:off x="1485900" y="4747592"/>
            <a:ext cx="6934200" cy="1273696"/>
          </a:xfrm>
        </p:spPr>
        <p:txBody>
          <a:bodyPr>
            <a:normAutofit lnSpcReduction="10000"/>
          </a:bodyPr>
          <a:lstStyle/>
          <a:p>
            <a:r>
              <a:rPr lang="en-US" sz="1800" dirty="0" smtClean="0"/>
              <a:t>Jean-Louis Weber</a:t>
            </a:r>
          </a:p>
          <a:p>
            <a:endParaRPr lang="en-US" sz="500" dirty="0" smtClean="0"/>
          </a:p>
          <a:p>
            <a:r>
              <a:rPr lang="en-US" sz="1400" i="1" dirty="0" smtClean="0"/>
              <a:t>Member of the European Environment Agency Scientific Committee</a:t>
            </a:r>
          </a:p>
          <a:p>
            <a:r>
              <a:rPr lang="en-US" sz="1400" i="1" dirty="0" smtClean="0"/>
              <a:t>Honorary Professor, University of Nottingham</a:t>
            </a:r>
            <a:endParaRPr lang="en-US" sz="1400" dirty="0" smtClean="0"/>
          </a:p>
          <a:p>
            <a:r>
              <a:rPr lang="en-US" sz="1800" dirty="0" smtClean="0">
                <a:hlinkClick r:id="rId3"/>
              </a:rPr>
              <a:t>jlweber45@gmail.com</a:t>
            </a:r>
            <a:endParaRPr lang="en-US" sz="1800" dirty="0" smtClean="0"/>
          </a:p>
          <a:p>
            <a:endParaRPr lang="en-GB" sz="1400" dirty="0"/>
          </a:p>
        </p:txBody>
      </p:sp>
      <p:sp>
        <p:nvSpPr>
          <p:cNvPr id="4" name="Rectangle 3"/>
          <p:cNvSpPr/>
          <p:nvPr/>
        </p:nvSpPr>
        <p:spPr>
          <a:xfrm>
            <a:off x="488504" y="404664"/>
            <a:ext cx="5593519" cy="461665"/>
          </a:xfrm>
          <a:prstGeom prst="rect">
            <a:avLst/>
          </a:prstGeom>
        </p:spPr>
        <p:txBody>
          <a:bodyPr wrap="none">
            <a:spAutoFit/>
          </a:bodyPr>
          <a:lstStyle/>
          <a:p>
            <a:r>
              <a:rPr lang="en-GB" sz="2400" b="1" dirty="0" smtClean="0">
                <a:solidFill>
                  <a:srgbClr val="009E47"/>
                </a:solidFill>
              </a:rPr>
              <a:t>Biological Resources and Biodiversity </a:t>
            </a:r>
            <a:r>
              <a:rPr lang="en-GB" sz="2400" b="1" dirty="0" smtClean="0">
                <a:solidFill>
                  <a:srgbClr val="009E47"/>
                </a:solidFill>
              </a:rPr>
              <a:t>2014</a:t>
            </a:r>
            <a:endParaRPr lang="en-GB" sz="2400" b="1" dirty="0" smtClean="0">
              <a:solidFill>
                <a:srgbClr val="009E47"/>
              </a:solidFill>
            </a:endParaRPr>
          </a:p>
        </p:txBody>
      </p:sp>
      <p:pic>
        <p:nvPicPr>
          <p:cNvPr id="6146" name="Picture 2" descr="Logo de l’ENS de Lyon"/>
          <p:cNvPicPr>
            <a:picLocks noChangeAspect="1" noChangeArrowheads="1"/>
          </p:cNvPicPr>
          <p:nvPr/>
        </p:nvPicPr>
        <p:blipFill>
          <a:blip r:embed="rId4" cstate="print"/>
          <a:srcRect/>
          <a:stretch>
            <a:fillRect/>
          </a:stretch>
        </p:blipFill>
        <p:spPr bwMode="auto">
          <a:xfrm>
            <a:off x="6825208" y="463024"/>
            <a:ext cx="2266950" cy="771525"/>
          </a:xfrm>
          <a:prstGeom prst="rect">
            <a:avLst/>
          </a:prstGeom>
          <a:noFill/>
        </p:spPr>
      </p:pic>
      <p:sp>
        <p:nvSpPr>
          <p:cNvPr id="6" name="Rectangle 5"/>
          <p:cNvSpPr/>
          <p:nvPr/>
        </p:nvSpPr>
        <p:spPr>
          <a:xfrm>
            <a:off x="560512" y="1268760"/>
            <a:ext cx="5760640" cy="646331"/>
          </a:xfrm>
          <a:prstGeom prst="rect">
            <a:avLst/>
          </a:prstGeom>
        </p:spPr>
        <p:txBody>
          <a:bodyPr wrap="square">
            <a:spAutoFit/>
          </a:bodyPr>
          <a:lstStyle/>
          <a:p>
            <a:r>
              <a:rPr lang="en-GB" i="1" dirty="0" smtClean="0">
                <a:solidFill>
                  <a:prstClr val="black"/>
                </a:solidFill>
                <a:ea typeface="+mj-ea"/>
                <a:cs typeface="+mj-cs"/>
              </a:rPr>
              <a:t>Tuesday 3 June 2014: Ecosystems and economy </a:t>
            </a:r>
          </a:p>
          <a:p>
            <a:r>
              <a:rPr lang="en-GB" i="1" dirty="0" smtClean="0">
                <a:solidFill>
                  <a:prstClr val="black"/>
                </a:solidFill>
                <a:ea typeface="+mj-ea"/>
                <a:cs typeface="+mj-cs"/>
              </a:rPr>
              <a:t>Legal, social &amp; economic aspects /</a:t>
            </a:r>
            <a:endParaRPr lang="en-GB"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 ecological  balance sheet at the company level </a:t>
            </a:r>
            <a:endParaRPr lang="en-GB" dirty="0"/>
          </a:p>
        </p:txBody>
      </p:sp>
      <p:pic>
        <p:nvPicPr>
          <p:cNvPr id="25602" name="Picture 2"/>
          <p:cNvPicPr>
            <a:picLocks noChangeAspect="1" noChangeArrowheads="1"/>
          </p:cNvPicPr>
          <p:nvPr/>
        </p:nvPicPr>
        <p:blipFill>
          <a:blip r:embed="rId3" cstate="print"/>
          <a:srcRect/>
          <a:stretch>
            <a:fillRect/>
          </a:stretch>
        </p:blipFill>
        <p:spPr bwMode="auto">
          <a:xfrm>
            <a:off x="488504" y="1268760"/>
            <a:ext cx="3486658" cy="5198145"/>
          </a:xfrm>
          <a:prstGeom prst="rect">
            <a:avLst/>
          </a:prstGeom>
          <a:noFill/>
          <a:ln w="9525">
            <a:noFill/>
            <a:miter lim="800000"/>
            <a:headEnd/>
            <a:tailEnd/>
          </a:ln>
        </p:spPr>
      </p:pic>
      <p:sp>
        <p:nvSpPr>
          <p:cNvPr id="4" name="Rectangle 3"/>
          <p:cNvSpPr/>
          <p:nvPr/>
        </p:nvSpPr>
        <p:spPr>
          <a:xfrm>
            <a:off x="4304928" y="908720"/>
            <a:ext cx="4824536" cy="5355312"/>
          </a:xfrm>
          <a:prstGeom prst="rect">
            <a:avLst/>
          </a:prstGeom>
        </p:spPr>
        <p:txBody>
          <a:bodyPr wrap="square">
            <a:spAutoFit/>
          </a:bodyPr>
          <a:lstStyle/>
          <a:p>
            <a:endParaRPr lang="en-US" dirty="0" smtClean="0"/>
          </a:p>
          <a:p>
            <a:r>
              <a:rPr lang="en-US" dirty="0" smtClean="0"/>
              <a:t>INTRODUCTION</a:t>
            </a:r>
          </a:p>
          <a:p>
            <a:endParaRPr lang="en-US" dirty="0" smtClean="0"/>
          </a:p>
          <a:p>
            <a:r>
              <a:rPr lang="en-US" dirty="0" smtClean="0"/>
              <a:t>“In his latest book, Professor Jacques Richard explains that the financial management of companies, only targeting the shareholder remuneration, is unable to meet the current needs of humankind, including  regarding the triple economic ecological and social crisis </a:t>
            </a:r>
            <a:r>
              <a:rPr lang="en-US" dirty="0"/>
              <a:t>that we are experiencing. </a:t>
            </a:r>
            <a:endParaRPr lang="en-US" dirty="0" smtClean="0"/>
          </a:p>
          <a:p>
            <a:r>
              <a:rPr lang="en-US" dirty="0" smtClean="0"/>
              <a:t>According </a:t>
            </a:r>
            <a:r>
              <a:rPr lang="en-US" dirty="0"/>
              <a:t>to him, to ensure </a:t>
            </a:r>
            <a:r>
              <a:rPr lang="en-US" dirty="0" smtClean="0"/>
              <a:t>humans well-being and the maintenance and renewal of natural capital, </a:t>
            </a:r>
            <a:r>
              <a:rPr lang="en-US" b="1" u="sng" dirty="0" smtClean="0"/>
              <a:t>it is urgent to develop a new form of accounting in which the depreciation of human </a:t>
            </a:r>
            <a:r>
              <a:rPr lang="en-US" b="1" u="sng" dirty="0" smtClean="0"/>
              <a:t>and natural capital would </a:t>
            </a:r>
            <a:r>
              <a:rPr lang="en-US" b="1" u="sng" dirty="0" smtClean="0"/>
              <a:t>be mandatory</a:t>
            </a:r>
            <a:r>
              <a:rPr lang="en-US" dirty="0" smtClean="0"/>
              <a:t>. In other words, this means that any company should follow an "environmental covenant" that forces to bear the costs of its impacts on the social and ecological grounds.”</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4097660" cy="634082"/>
          </a:xfrm>
        </p:spPr>
        <p:txBody>
          <a:bodyPr>
            <a:noAutofit/>
          </a:bodyPr>
          <a:lstStyle/>
          <a:p>
            <a:r>
              <a:rPr lang="en-GB" dirty="0" smtClean="0"/>
              <a:t>The 2012 E-RISC report by UNEP Finance Initiative</a:t>
            </a:r>
            <a:endParaRPr lang="en-GB" dirty="0"/>
          </a:p>
        </p:txBody>
      </p:sp>
      <p:pic>
        <p:nvPicPr>
          <p:cNvPr id="26626" name="Picture 2"/>
          <p:cNvPicPr>
            <a:picLocks noChangeAspect="1" noChangeArrowheads="1"/>
          </p:cNvPicPr>
          <p:nvPr/>
        </p:nvPicPr>
        <p:blipFill>
          <a:blip r:embed="rId3" cstate="print"/>
          <a:srcRect/>
          <a:stretch>
            <a:fillRect/>
          </a:stretch>
        </p:blipFill>
        <p:spPr bwMode="auto">
          <a:xfrm>
            <a:off x="488504" y="1340768"/>
            <a:ext cx="3456383" cy="4828580"/>
          </a:xfrm>
          <a:prstGeom prst="rect">
            <a:avLst/>
          </a:prstGeom>
          <a:noFill/>
          <a:ln w="9525">
            <a:solidFill>
              <a:schemeClr val="bg1">
                <a:lumMod val="85000"/>
              </a:schemeClr>
            </a:solidFill>
            <a:miter lim="800000"/>
            <a:headEnd/>
            <a:tailEnd/>
          </a:ln>
        </p:spPr>
      </p:pic>
      <p:sp>
        <p:nvSpPr>
          <p:cNvPr id="4" name="Rectangle 3"/>
          <p:cNvSpPr/>
          <p:nvPr/>
        </p:nvSpPr>
        <p:spPr>
          <a:xfrm>
            <a:off x="4520952" y="473179"/>
            <a:ext cx="4984104" cy="6340197"/>
          </a:xfrm>
          <a:prstGeom prst="rect">
            <a:avLst/>
          </a:prstGeom>
        </p:spPr>
        <p:txBody>
          <a:bodyPr wrap="square">
            <a:spAutoFit/>
          </a:bodyPr>
          <a:lstStyle/>
          <a:p>
            <a:r>
              <a:rPr lang="en-US" sz="1400" dirty="0" smtClean="0"/>
              <a:t>Emerging Risk Drivers: Demand for renewable, biological  natural resources and services now exceed the planet’s  ability to provide them by one and a half times and rising. As many countries grow more dependent on resources and services they cannot provide from within their own  borders, their import bills for both biological and nonrenewable resources rise. This signals more competition  for the planet’s limited resource capacity, with potentially negative consequences for economic performance and  ﬁscal revenue. The result is that resource constraints and associated prices will become an ever more </a:t>
            </a:r>
            <a:r>
              <a:rPr lang="en-US" sz="1400" dirty="0" err="1" smtClean="0"/>
              <a:t>signiﬁcant</a:t>
            </a:r>
            <a:r>
              <a:rPr lang="en-US" sz="1400" dirty="0" smtClean="0"/>
              <a:t>  determinant of economic performance, and therefore, </a:t>
            </a:r>
          </a:p>
          <a:p>
            <a:r>
              <a:rPr lang="en-US" sz="1400" dirty="0" smtClean="0"/>
              <a:t>credit risk.</a:t>
            </a:r>
          </a:p>
          <a:p>
            <a:endParaRPr lang="en-US" sz="1400" dirty="0" smtClean="0"/>
          </a:p>
          <a:p>
            <a:r>
              <a:rPr lang="en-US" sz="1400" dirty="0" smtClean="0"/>
              <a:t>E-</a:t>
            </a:r>
            <a:r>
              <a:rPr lang="en-US" sz="1400" dirty="0" err="1" smtClean="0"/>
              <a:t>RISC:The</a:t>
            </a:r>
            <a:r>
              <a:rPr lang="en-US" sz="1400" dirty="0" smtClean="0"/>
              <a:t> consequences of natural resource depletion  and environmental degradation have accompanied  a growing awareness of the limitations of traditional  </a:t>
            </a:r>
            <a:r>
              <a:rPr lang="en-US" sz="1400" dirty="0" err="1" smtClean="0"/>
              <a:t>ﬁnancial</a:t>
            </a:r>
            <a:r>
              <a:rPr lang="en-US" sz="1400" dirty="0" smtClean="0"/>
              <a:t> risk frameworks. The recent ﬁnancial crisis  and government debt crisis has provided a window of  opportunity for projects such as E-RISC (Environmental  Risk in Sovereign Credit analysis) to question former assumptions on the adequacy of conventional rating  and risk assessment methodologies. </a:t>
            </a:r>
            <a:r>
              <a:rPr lang="en-US" sz="1600" b="1" dirty="0" smtClean="0"/>
              <a:t>E-RISC attempts to demonstrate the materiality of environmental risk,  making the connections between environmental risk and core economic or ﬁnancial indicators quantiﬁable.  </a:t>
            </a:r>
            <a:r>
              <a:rPr lang="en-US" sz="1600" b="1" u="sng" dirty="0" smtClean="0"/>
              <a:t>The overall aim is to allow for the incorporation of these  factors into bond risk analysis, thereby allowing for the improvement of assessment tools and ratings.</a:t>
            </a:r>
            <a:endParaRPr lang="en-GB" sz="1600" b="1" u="sn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accounting framework for measuring accountability of the economy to the ecosystem</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44713" y="2563813"/>
            <a:ext cx="1800225" cy="136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Verdana" pitchFamily="34" charset="0"/>
                <a:ea typeface="Verdana" pitchFamily="34" charset="0"/>
                <a:cs typeface="Verdana" pitchFamily="34" charset="0"/>
              </a:rPr>
              <a:t>Stock at time 1</a:t>
            </a:r>
            <a:endParaRPr lang="en-GB" b="1" dirty="0">
              <a:solidFill>
                <a:schemeClr val="bg1"/>
              </a:solidFill>
              <a:latin typeface="Verdana" pitchFamily="34" charset="0"/>
              <a:ea typeface="Verdana" pitchFamily="34" charset="0"/>
              <a:cs typeface="Verdana" pitchFamily="34" charset="0"/>
            </a:endParaRPr>
          </a:p>
        </p:txBody>
      </p:sp>
      <p:sp>
        <p:nvSpPr>
          <p:cNvPr id="4" name="Oval 3"/>
          <p:cNvSpPr/>
          <p:nvPr/>
        </p:nvSpPr>
        <p:spPr>
          <a:xfrm>
            <a:off x="7842250" y="2649538"/>
            <a:ext cx="1431925" cy="1087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0" bIns="36000" anchor="ctr"/>
          <a:lstStyle/>
          <a:p>
            <a:pPr algn="ctr">
              <a:defRPr/>
            </a:pPr>
            <a:r>
              <a:rPr lang="en-US" b="1" dirty="0">
                <a:solidFill>
                  <a:schemeClr val="bg1"/>
                </a:solidFill>
                <a:latin typeface="Verdana" pitchFamily="34" charset="0"/>
                <a:ea typeface="Verdana" pitchFamily="34" charset="0"/>
                <a:cs typeface="Verdana" pitchFamily="34" charset="0"/>
              </a:rPr>
              <a:t>Stock at time 2</a:t>
            </a:r>
            <a:endParaRPr lang="en-GB" b="1" dirty="0">
              <a:solidFill>
                <a:schemeClr val="bg1"/>
              </a:solidFill>
              <a:latin typeface="Verdana" pitchFamily="34" charset="0"/>
              <a:ea typeface="Verdana" pitchFamily="34" charset="0"/>
              <a:cs typeface="Verdana" pitchFamily="34" charset="0"/>
            </a:endParaRPr>
          </a:p>
        </p:txBody>
      </p:sp>
      <p:sp>
        <p:nvSpPr>
          <p:cNvPr id="5" name="Right Arrow 4"/>
          <p:cNvSpPr/>
          <p:nvPr/>
        </p:nvSpPr>
        <p:spPr>
          <a:xfrm>
            <a:off x="3965575" y="2705100"/>
            <a:ext cx="3867150" cy="1087438"/>
          </a:xfrm>
          <a:prstGeom prst="rightArrow">
            <a:avLst>
              <a:gd name="adj1" fmla="val 50000"/>
              <a:gd name="adj2" fmla="val 5254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Verdana" pitchFamily="34" charset="0"/>
                <a:ea typeface="Verdana" pitchFamily="34" charset="0"/>
                <a:cs typeface="Verdana" pitchFamily="34" charset="0"/>
              </a:rPr>
              <a:t>Stock carried over</a:t>
            </a:r>
            <a:endParaRPr lang="en-GB" b="1" dirty="0">
              <a:solidFill>
                <a:schemeClr val="bg1"/>
              </a:solidFill>
              <a:latin typeface="Verdana" pitchFamily="34" charset="0"/>
              <a:ea typeface="Verdana" pitchFamily="34" charset="0"/>
              <a:cs typeface="Verdana" pitchFamily="34" charset="0"/>
            </a:endParaRPr>
          </a:p>
        </p:txBody>
      </p:sp>
      <p:sp>
        <p:nvSpPr>
          <p:cNvPr id="38917" name="TextBox 5"/>
          <p:cNvSpPr txBox="1">
            <a:spLocks noChangeArrowheads="1"/>
          </p:cNvSpPr>
          <p:nvPr/>
        </p:nvSpPr>
        <p:spPr bwMode="auto">
          <a:xfrm>
            <a:off x="407988" y="2649538"/>
            <a:ext cx="1665287" cy="1200150"/>
          </a:xfrm>
          <a:prstGeom prst="rect">
            <a:avLst/>
          </a:prstGeom>
          <a:noFill/>
          <a:ln w="9525">
            <a:solidFill>
              <a:schemeClr val="tx1"/>
            </a:solidFill>
            <a:miter lim="800000"/>
            <a:headEnd/>
            <a:tailEnd/>
          </a:ln>
        </p:spPr>
        <p:txBody>
          <a:bodyPr>
            <a:spAutoFit/>
          </a:bodyPr>
          <a:lstStyle/>
          <a:p>
            <a:pPr algn="ctr"/>
            <a:r>
              <a:rPr lang="en-US">
                <a:latin typeface="Verdana" pitchFamily="34" charset="0"/>
              </a:rPr>
              <a:t>Do gains compensate </a:t>
            </a:r>
          </a:p>
          <a:p>
            <a:pPr algn="ctr"/>
            <a:r>
              <a:rPr lang="en-US">
                <a:latin typeface="Verdana" pitchFamily="34" charset="0"/>
              </a:rPr>
              <a:t>for </a:t>
            </a:r>
          </a:p>
          <a:p>
            <a:pPr algn="ctr"/>
            <a:r>
              <a:rPr lang="en-US">
                <a:latin typeface="Verdana" pitchFamily="34" charset="0"/>
              </a:rPr>
              <a:t>losses?</a:t>
            </a:r>
            <a:endParaRPr lang="en-GB">
              <a:latin typeface="Verdana" pitchFamily="34" charset="0"/>
            </a:endParaRPr>
          </a:p>
        </p:txBody>
      </p:sp>
      <p:sp>
        <p:nvSpPr>
          <p:cNvPr id="8" name="Bent Arrow 7"/>
          <p:cNvSpPr/>
          <p:nvPr/>
        </p:nvSpPr>
        <p:spPr>
          <a:xfrm>
            <a:off x="6291263" y="3562350"/>
            <a:ext cx="893762" cy="573088"/>
          </a:xfrm>
          <a:prstGeom prst="bentArrow">
            <a:avLst>
              <a:gd name="adj1" fmla="val 37369"/>
              <a:gd name="adj2" fmla="val 37369"/>
              <a:gd name="adj3" fmla="val 41754"/>
              <a:gd name="adj4" fmla="val 3275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Bent Arrow 8"/>
          <p:cNvSpPr/>
          <p:nvPr/>
        </p:nvSpPr>
        <p:spPr>
          <a:xfrm rot="5400000">
            <a:off x="4045744" y="3515519"/>
            <a:ext cx="1089025" cy="1204913"/>
          </a:xfrm>
          <a:prstGeom prst="bentArrow">
            <a:avLst>
              <a:gd name="adj1" fmla="val 37369"/>
              <a:gd name="adj2" fmla="val 37369"/>
              <a:gd name="adj3" fmla="val 41754"/>
              <a:gd name="adj4" fmla="val 3275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8920" name="TextBox 9"/>
          <p:cNvSpPr txBox="1">
            <a:spLocks noChangeArrowheads="1"/>
          </p:cNvSpPr>
          <p:nvPr/>
        </p:nvSpPr>
        <p:spPr bwMode="auto">
          <a:xfrm>
            <a:off x="3297238" y="4581525"/>
            <a:ext cx="2327275" cy="584200"/>
          </a:xfrm>
          <a:prstGeom prst="rect">
            <a:avLst/>
          </a:prstGeom>
          <a:noFill/>
          <a:ln w="9525">
            <a:noFill/>
            <a:miter lim="800000"/>
            <a:headEnd/>
            <a:tailEnd/>
          </a:ln>
        </p:spPr>
        <p:txBody>
          <a:bodyPr>
            <a:spAutoFit/>
          </a:bodyPr>
          <a:lstStyle/>
          <a:p>
            <a:pPr algn="r"/>
            <a:r>
              <a:rPr lang="en-US" sz="1600">
                <a:latin typeface="Verdana" pitchFamily="34" charset="0"/>
              </a:rPr>
              <a:t>Loss of stock</a:t>
            </a:r>
          </a:p>
          <a:p>
            <a:pPr algn="r"/>
            <a:r>
              <a:rPr lang="en-US" sz="1600">
                <a:latin typeface="Verdana" pitchFamily="34" charset="0"/>
              </a:rPr>
              <a:t>e.g. by deforestation </a:t>
            </a:r>
            <a:endParaRPr lang="en-GB" sz="1600">
              <a:latin typeface="Verdana" pitchFamily="34" charset="0"/>
            </a:endParaRPr>
          </a:p>
        </p:txBody>
      </p:sp>
      <p:sp>
        <p:nvSpPr>
          <p:cNvPr id="38921" name="TextBox 10"/>
          <p:cNvSpPr txBox="1">
            <a:spLocks noChangeArrowheads="1"/>
          </p:cNvSpPr>
          <p:nvPr/>
        </p:nvSpPr>
        <p:spPr bwMode="auto">
          <a:xfrm>
            <a:off x="5529263" y="4076700"/>
            <a:ext cx="2295525" cy="585788"/>
          </a:xfrm>
          <a:prstGeom prst="rect">
            <a:avLst/>
          </a:prstGeom>
          <a:noFill/>
          <a:ln w="9525">
            <a:noFill/>
            <a:miter lim="800000"/>
            <a:headEnd/>
            <a:tailEnd/>
          </a:ln>
        </p:spPr>
        <p:txBody>
          <a:bodyPr>
            <a:spAutoFit/>
          </a:bodyPr>
          <a:lstStyle/>
          <a:p>
            <a:r>
              <a:rPr lang="en-US" sz="1600">
                <a:latin typeface="Verdana" pitchFamily="34" charset="0"/>
              </a:rPr>
              <a:t>Gain of stock</a:t>
            </a:r>
          </a:p>
          <a:p>
            <a:r>
              <a:rPr lang="en-US" sz="1600">
                <a:latin typeface="Verdana" pitchFamily="34" charset="0"/>
              </a:rPr>
              <a:t>e.g. by afforestation </a:t>
            </a:r>
            <a:endParaRPr lang="en-GB" sz="1600">
              <a:latin typeface="Verdana" pitchFamily="34" charset="0"/>
            </a:endParaRPr>
          </a:p>
        </p:txBody>
      </p:sp>
      <p:sp>
        <p:nvSpPr>
          <p:cNvPr id="12" name="Up Arrow 11"/>
          <p:cNvSpPr/>
          <p:nvPr/>
        </p:nvSpPr>
        <p:spPr>
          <a:xfrm>
            <a:off x="4573588" y="1916113"/>
            <a:ext cx="2147887" cy="1008062"/>
          </a:xfrm>
          <a:prstGeom prst="upArrow">
            <a:avLst>
              <a:gd name="adj1" fmla="val 66578"/>
              <a:gd name="adj2" fmla="val 42785"/>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Net resource flow</a:t>
            </a:r>
            <a:endParaRPr lang="en-GB" dirty="0">
              <a:solidFill>
                <a:schemeClr val="tx1"/>
              </a:solidFill>
            </a:endParaRPr>
          </a:p>
        </p:txBody>
      </p:sp>
      <p:sp>
        <p:nvSpPr>
          <p:cNvPr id="38924" name="TextBox 12"/>
          <p:cNvSpPr txBox="1">
            <a:spLocks noChangeArrowheads="1"/>
          </p:cNvSpPr>
          <p:nvPr/>
        </p:nvSpPr>
        <p:spPr bwMode="auto">
          <a:xfrm>
            <a:off x="4100513" y="836613"/>
            <a:ext cx="3084512" cy="923925"/>
          </a:xfrm>
          <a:prstGeom prst="rect">
            <a:avLst/>
          </a:prstGeom>
          <a:noFill/>
          <a:ln w="9525">
            <a:solidFill>
              <a:schemeClr val="tx1"/>
            </a:solidFill>
            <a:miter lim="800000"/>
            <a:headEnd/>
            <a:tailEnd/>
          </a:ln>
        </p:spPr>
        <p:txBody>
          <a:bodyPr>
            <a:spAutoFit/>
          </a:bodyPr>
          <a:lstStyle/>
          <a:p>
            <a:pPr algn="ctr"/>
            <a:r>
              <a:rPr lang="en-US">
                <a:latin typeface="Verdana" pitchFamily="34" charset="0"/>
              </a:rPr>
              <a:t>What is the amount/value of the net resource flow?</a:t>
            </a:r>
          </a:p>
        </p:txBody>
      </p:sp>
      <p:cxnSp>
        <p:nvCxnSpPr>
          <p:cNvPr id="15" name="Curved Connector 14"/>
          <p:cNvCxnSpPr>
            <a:stCxn id="38917" idx="2"/>
            <a:endCxn id="38920" idx="1"/>
          </p:cNvCxnSpPr>
          <p:nvPr/>
        </p:nvCxnSpPr>
        <p:spPr>
          <a:xfrm rot="16200000" flipH="1">
            <a:off x="1756569" y="3332957"/>
            <a:ext cx="1023937" cy="2057400"/>
          </a:xfrm>
          <a:prstGeom prst="curvedConnector2">
            <a:avLst/>
          </a:prstGeom>
          <a:ln w="57150">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38917" idx="2"/>
            <a:endCxn id="38921" idx="2"/>
          </p:cNvCxnSpPr>
          <p:nvPr/>
        </p:nvCxnSpPr>
        <p:spPr>
          <a:xfrm rot="16200000" flipH="1">
            <a:off x="3552032" y="1537494"/>
            <a:ext cx="812800" cy="5437187"/>
          </a:xfrm>
          <a:prstGeom prst="curvedConnector3">
            <a:avLst>
              <a:gd name="adj1" fmla="val 199727"/>
            </a:avLst>
          </a:prstGeom>
          <a:ln w="57150">
            <a:solidFill>
              <a:srgbClr val="92D05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2" name="Group 38918"/>
          <p:cNvGrpSpPr>
            <a:grpSpLocks/>
          </p:cNvGrpSpPr>
          <p:nvPr/>
        </p:nvGrpSpPr>
        <p:grpSpPr bwMode="auto">
          <a:xfrm>
            <a:off x="7824788" y="3736975"/>
            <a:ext cx="1665287" cy="2825750"/>
            <a:chOff x="7824788" y="3736975"/>
            <a:chExt cx="1665287" cy="2825750"/>
          </a:xfrm>
        </p:grpSpPr>
        <p:sp>
          <p:nvSpPr>
            <p:cNvPr id="38918" name="TextBox 6"/>
            <p:cNvSpPr txBox="1">
              <a:spLocks noChangeArrowheads="1"/>
            </p:cNvSpPr>
            <p:nvPr/>
          </p:nvSpPr>
          <p:spPr bwMode="auto">
            <a:xfrm>
              <a:off x="7824788" y="5084763"/>
              <a:ext cx="1665287" cy="1477962"/>
            </a:xfrm>
            <a:prstGeom prst="rect">
              <a:avLst/>
            </a:prstGeom>
            <a:noFill/>
            <a:ln w="9525">
              <a:solidFill>
                <a:schemeClr val="tx1"/>
              </a:solid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dirty="0">
                  <a:latin typeface="Verdana" pitchFamily="34" charset="0"/>
                  <a:ea typeface="Verdana" pitchFamily="34" charset="0"/>
                  <a:cs typeface="Verdana" pitchFamily="34" charset="0"/>
                </a:rPr>
                <a:t>Has the </a:t>
              </a:r>
              <a:r>
                <a:rPr lang="en-US" b="1" dirty="0">
                  <a:effectLst>
                    <a:outerShdw blurRad="38100" dist="38100" dir="2700000" algn="tl">
                      <a:srgbClr val="000000">
                        <a:alpha val="43137"/>
                      </a:srgbClr>
                    </a:outerShdw>
                  </a:effectLst>
                  <a:latin typeface="Verdana" pitchFamily="34" charset="0"/>
                  <a:ea typeface="Verdana" pitchFamily="34" charset="0"/>
                  <a:cs typeface="Verdana" pitchFamily="34" charset="0"/>
                </a:rPr>
                <a:t>quality</a:t>
              </a:r>
              <a:r>
                <a:rPr lang="en-US" dirty="0">
                  <a:latin typeface="Verdana" pitchFamily="34" charset="0"/>
                  <a:ea typeface="Verdana" pitchFamily="34" charset="0"/>
                  <a:cs typeface="Verdana" pitchFamily="34" charset="0"/>
                </a:rPr>
                <a:t> of the stock been maintained?</a:t>
              </a:r>
              <a:endParaRPr lang="en-GB" dirty="0">
                <a:latin typeface="Verdana" pitchFamily="34" charset="0"/>
                <a:ea typeface="Verdana" pitchFamily="34" charset="0"/>
                <a:cs typeface="Verdana" pitchFamily="34" charset="0"/>
              </a:endParaRPr>
            </a:p>
          </p:txBody>
        </p:sp>
        <p:cxnSp>
          <p:nvCxnSpPr>
            <p:cNvPr id="20" name="Straight Arrow Connector 19"/>
            <p:cNvCxnSpPr>
              <a:stCxn id="38918" idx="0"/>
              <a:endCxn id="4" idx="4"/>
            </p:cNvCxnSpPr>
            <p:nvPr/>
          </p:nvCxnSpPr>
          <p:spPr>
            <a:xfrm flipH="1" flipV="1">
              <a:off x="8558213" y="3736975"/>
              <a:ext cx="98425" cy="1347788"/>
            </a:xfrm>
            <a:prstGeom prst="straightConnector1">
              <a:avLst/>
            </a:prstGeom>
            <a:ln w="57150">
              <a:solidFill>
                <a:srgbClr val="FF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sp>
        <p:nvSpPr>
          <p:cNvPr id="38927" name="Rectangle 8"/>
          <p:cNvSpPr>
            <a:spLocks noChangeArrowheads="1"/>
          </p:cNvSpPr>
          <p:nvPr/>
        </p:nvSpPr>
        <p:spPr bwMode="auto">
          <a:xfrm>
            <a:off x="128588" y="44450"/>
            <a:ext cx="8915400" cy="706438"/>
          </a:xfrm>
          <a:prstGeom prst="rect">
            <a:avLst/>
          </a:prstGeom>
          <a:noFill/>
          <a:ln w="9525">
            <a:noFill/>
            <a:miter lim="800000"/>
            <a:headEnd/>
            <a:tailEnd/>
          </a:ln>
        </p:spPr>
        <p:txBody>
          <a:bodyPr anchor="ctr"/>
          <a:lstStyle/>
          <a:p>
            <a:r>
              <a:rPr lang="en-US" sz="2400">
                <a:solidFill>
                  <a:schemeClr val="accent2"/>
                </a:solidFill>
                <a:latin typeface="Calibri" pitchFamily="34" charset="0"/>
              </a:rPr>
              <a:t>Ecosystem Capital Account attempt to respond to basic questions when accounting…</a:t>
            </a:r>
          </a:p>
        </p:txBody>
      </p:sp>
      <p:sp>
        <p:nvSpPr>
          <p:cNvPr id="38928" name="TextBox 1"/>
          <p:cNvSpPr txBox="1">
            <a:spLocks noChangeArrowheads="1"/>
          </p:cNvSpPr>
          <p:nvPr/>
        </p:nvSpPr>
        <p:spPr bwMode="auto">
          <a:xfrm>
            <a:off x="344488" y="6253163"/>
            <a:ext cx="3600450" cy="276225"/>
          </a:xfrm>
          <a:prstGeom prst="rect">
            <a:avLst/>
          </a:prstGeom>
          <a:noFill/>
          <a:ln w="9525">
            <a:noFill/>
            <a:miter lim="800000"/>
            <a:headEnd/>
            <a:tailEnd/>
          </a:ln>
        </p:spPr>
        <p:txBody>
          <a:bodyPr>
            <a:spAutoFit/>
          </a:bodyPr>
          <a:lstStyle/>
          <a:p>
            <a:r>
              <a:rPr lang="en-US" sz="1200" i="1"/>
              <a:t>Adapted  from Roy Haines-Young </a:t>
            </a:r>
            <a:endParaRPr lang="en-GB" sz="1200" i="1"/>
          </a:p>
        </p:txBody>
      </p:sp>
      <p:grpSp>
        <p:nvGrpSpPr>
          <p:cNvPr id="6" name="Group 38915"/>
          <p:cNvGrpSpPr>
            <a:grpSpLocks/>
          </p:cNvGrpSpPr>
          <p:nvPr/>
        </p:nvGrpSpPr>
        <p:grpSpPr bwMode="auto">
          <a:xfrm>
            <a:off x="1241425" y="1298575"/>
            <a:ext cx="2859088" cy="1350963"/>
            <a:chOff x="1240632" y="1298576"/>
            <a:chExt cx="2859881" cy="1350962"/>
          </a:xfrm>
        </p:grpSpPr>
        <p:cxnSp>
          <p:nvCxnSpPr>
            <p:cNvPr id="10" name="Straight Arrow Connector 9"/>
            <p:cNvCxnSpPr>
              <a:stCxn id="31" idx="3"/>
              <a:endCxn id="38924" idx="1"/>
            </p:cNvCxnSpPr>
            <p:nvPr/>
          </p:nvCxnSpPr>
          <p:spPr>
            <a:xfrm flipV="1">
              <a:off x="3225557" y="1298576"/>
              <a:ext cx="874956" cy="246063"/>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1" idx="2"/>
              <a:endCxn id="38917" idx="0"/>
            </p:cNvCxnSpPr>
            <p:nvPr/>
          </p:nvCxnSpPr>
          <p:spPr>
            <a:xfrm flipH="1">
              <a:off x="1240632" y="1774826"/>
              <a:ext cx="1156021" cy="874712"/>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69336" y="1312864"/>
              <a:ext cx="1656221"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Quantities</a:t>
              </a:r>
              <a:endParaRPr lang="en-GB"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wipe(left)">
                                      <p:cBhvr>
                                        <p:cTn id="7" dur="500"/>
                                        <p:tgtEl>
                                          <p:spTgt spid="38917"/>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8924"/>
                                        </p:tgtEl>
                                        <p:attrNameLst>
                                          <p:attrName>style.visibility</p:attrName>
                                        </p:attrNameLst>
                                      </p:cBhvr>
                                      <p:to>
                                        <p:strVal val="visible"/>
                                      </p:to>
                                    </p:set>
                                    <p:animEffect transition="in" filter="wipe(down)">
                                      <p:cBhvr>
                                        <p:cTn id="18" dur="500"/>
                                        <p:tgtEl>
                                          <p:spTgt spid="38924"/>
                                        </p:tgtEl>
                                      </p:cBhvr>
                                    </p:animEffect>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2"/>
          <p:cNvSpPr>
            <a:spLocks noChangeArrowheads="1"/>
          </p:cNvSpPr>
          <p:nvPr/>
        </p:nvSpPr>
        <p:spPr bwMode="auto">
          <a:xfrm>
            <a:off x="282575" y="995363"/>
            <a:ext cx="7413625" cy="5184775"/>
          </a:xfrm>
          <a:custGeom>
            <a:avLst/>
            <a:gdLst>
              <a:gd name="T0" fmla="*/ 2147483647 w 884"/>
              <a:gd name="T1" fmla="*/ 2147483647 h 526"/>
              <a:gd name="T2" fmla="*/ 2147483647 w 884"/>
              <a:gd name="T3" fmla="*/ 2147483647 h 526"/>
              <a:gd name="T4" fmla="*/ 2147483647 w 884"/>
              <a:gd name="T5" fmla="*/ 2147483647 h 526"/>
              <a:gd name="T6" fmla="*/ 2147483647 w 884"/>
              <a:gd name="T7" fmla="*/ 2147483647 h 526"/>
              <a:gd name="T8" fmla="*/ 2147483647 w 884"/>
              <a:gd name="T9" fmla="*/ 2147483647 h 526"/>
              <a:gd name="T10" fmla="*/ 2147483647 w 884"/>
              <a:gd name="T11" fmla="*/ 2147483647 h 526"/>
              <a:gd name="T12" fmla="*/ 2147483647 w 884"/>
              <a:gd name="T13" fmla="*/ 2147483647 h 526"/>
              <a:gd name="T14" fmla="*/ 2147483647 w 884"/>
              <a:gd name="T15" fmla="*/ 2147483647 h 526"/>
              <a:gd name="T16" fmla="*/ 2147483647 w 884"/>
              <a:gd name="T17" fmla="*/ 2147483647 h 526"/>
              <a:gd name="T18" fmla="*/ 2147483647 w 884"/>
              <a:gd name="T19" fmla="*/ 2147483647 h 526"/>
              <a:gd name="T20" fmla="*/ 2147483647 w 884"/>
              <a:gd name="T21" fmla="*/ 2147483647 h 526"/>
              <a:gd name="T22" fmla="*/ 2147483647 w 884"/>
              <a:gd name="T23" fmla="*/ 2147483647 h 526"/>
              <a:gd name="T24" fmla="*/ 2147483647 w 884"/>
              <a:gd name="T25" fmla="*/ 2147483647 h 526"/>
              <a:gd name="T26" fmla="*/ 2147483647 w 884"/>
              <a:gd name="T27" fmla="*/ 2147483647 h 526"/>
              <a:gd name="T28" fmla="*/ 2147483647 w 884"/>
              <a:gd name="T29" fmla="*/ 2147483647 h 526"/>
              <a:gd name="T30" fmla="*/ 2147483647 w 884"/>
              <a:gd name="T31" fmla="*/ 2147483647 h 526"/>
              <a:gd name="T32" fmla="*/ 2147483647 w 884"/>
              <a:gd name="T33" fmla="*/ 2147483647 h 526"/>
              <a:gd name="T34" fmla="*/ 2147483647 w 884"/>
              <a:gd name="T35" fmla="*/ 2147483647 h 526"/>
              <a:gd name="T36" fmla="*/ 2147483647 w 884"/>
              <a:gd name="T37" fmla="*/ 2147483647 h 526"/>
              <a:gd name="T38" fmla="*/ 0 w 884"/>
              <a:gd name="T39" fmla="*/ 2147483647 h 526"/>
              <a:gd name="T40" fmla="*/ 2147483647 w 884"/>
              <a:gd name="T41" fmla="*/ 2147483647 h 526"/>
              <a:gd name="T42" fmla="*/ 2147483647 w 884"/>
              <a:gd name="T43" fmla="*/ 2147483647 h 526"/>
              <a:gd name="T44" fmla="*/ 2147483647 w 884"/>
              <a:gd name="T45" fmla="*/ 2147483647 h 526"/>
              <a:gd name="T46" fmla="*/ 2147483647 w 884"/>
              <a:gd name="T47" fmla="*/ 2147483647 h 526"/>
              <a:gd name="T48" fmla="*/ 2147483647 w 884"/>
              <a:gd name="T49" fmla="*/ 2147483647 h 526"/>
              <a:gd name="T50" fmla="*/ 2147483647 w 884"/>
              <a:gd name="T51" fmla="*/ 2147483647 h 526"/>
              <a:gd name="T52" fmla="*/ 2147483647 w 884"/>
              <a:gd name="T53" fmla="*/ 2147483647 h 526"/>
              <a:gd name="T54" fmla="*/ 2147483647 w 884"/>
              <a:gd name="T55" fmla="*/ 2147483647 h 526"/>
              <a:gd name="T56" fmla="*/ 2147483647 w 884"/>
              <a:gd name="T57" fmla="*/ 2147483647 h 526"/>
              <a:gd name="T58" fmla="*/ 2147483647 w 884"/>
              <a:gd name="T59" fmla="*/ 2147483647 h 526"/>
              <a:gd name="T60" fmla="*/ 2147483647 w 884"/>
              <a:gd name="T61" fmla="*/ 2147483647 h 526"/>
              <a:gd name="T62" fmla="*/ 2147483647 w 884"/>
              <a:gd name="T63" fmla="*/ 2147483647 h 526"/>
              <a:gd name="T64" fmla="*/ 2147483647 w 884"/>
              <a:gd name="T65" fmla="*/ 2147483647 h 526"/>
              <a:gd name="T66" fmla="*/ 2147483647 w 884"/>
              <a:gd name="T67" fmla="*/ 2147483647 h 526"/>
              <a:gd name="T68" fmla="*/ 2147483647 w 884"/>
              <a:gd name="T69" fmla="*/ 2147483647 h 526"/>
              <a:gd name="T70" fmla="*/ 2147483647 w 884"/>
              <a:gd name="T71" fmla="*/ 2147483647 h 526"/>
              <a:gd name="T72" fmla="*/ 2147483647 w 884"/>
              <a:gd name="T73" fmla="*/ 2147483647 h 526"/>
              <a:gd name="T74" fmla="*/ 2147483647 w 884"/>
              <a:gd name="T75" fmla="*/ 2147483647 h 526"/>
              <a:gd name="T76" fmla="*/ 2147483647 w 884"/>
              <a:gd name="T77" fmla="*/ 2147483647 h 526"/>
              <a:gd name="T78" fmla="*/ 2147483647 w 884"/>
              <a:gd name="T79" fmla="*/ 2147483647 h 526"/>
              <a:gd name="T80" fmla="*/ 2147483647 w 884"/>
              <a:gd name="T81" fmla="*/ 0 h 526"/>
              <a:gd name="T82" fmla="*/ 2147483647 w 884"/>
              <a:gd name="T83" fmla="*/ 2147483647 h 526"/>
              <a:gd name="T84" fmla="*/ 2147483647 w 884"/>
              <a:gd name="T85" fmla="*/ 2147483647 h 526"/>
              <a:gd name="T86" fmla="*/ 2147483647 w 884"/>
              <a:gd name="T87" fmla="*/ 2147483647 h 526"/>
              <a:gd name="T88" fmla="*/ 2147483647 w 884"/>
              <a:gd name="T89" fmla="*/ 2147483647 h 526"/>
              <a:gd name="T90" fmla="*/ 2147483647 w 884"/>
              <a:gd name="T91" fmla="*/ 2147483647 h 526"/>
              <a:gd name="T92" fmla="*/ 2147483647 w 884"/>
              <a:gd name="T93" fmla="*/ 2147483647 h 526"/>
              <a:gd name="T94" fmla="*/ 2147483647 w 884"/>
              <a:gd name="T95" fmla="*/ 2147483647 h 526"/>
              <a:gd name="T96" fmla="*/ 2147483647 w 884"/>
              <a:gd name="T97" fmla="*/ 2147483647 h 526"/>
              <a:gd name="T98" fmla="*/ 2147483647 w 884"/>
              <a:gd name="T99" fmla="*/ 2147483647 h 526"/>
              <a:gd name="T100" fmla="*/ 2147483647 w 884"/>
              <a:gd name="T101" fmla="*/ 2147483647 h 526"/>
              <a:gd name="T102" fmla="*/ 2147483647 w 884"/>
              <a:gd name="T103" fmla="*/ 2147483647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CCFFFF">
              <a:alpha val="39999"/>
            </a:srgbClr>
          </a:solidFill>
          <a:ln w="38100" cmpd="sng">
            <a:solidFill>
              <a:srgbClr val="0000FF"/>
            </a:solidFill>
            <a:round/>
            <a:headEnd/>
            <a:tailEnd/>
          </a:ln>
        </p:spPr>
        <p:txBody>
          <a:bodyPr wrap="none" anchor="ctr"/>
          <a:lstStyle/>
          <a:p>
            <a:endParaRPr lang="en-US"/>
          </a:p>
        </p:txBody>
      </p:sp>
      <p:sp>
        <p:nvSpPr>
          <p:cNvPr id="77827" name="AutoShape 3"/>
          <p:cNvSpPr>
            <a:spLocks noChangeArrowheads="1"/>
          </p:cNvSpPr>
          <p:nvPr/>
        </p:nvSpPr>
        <p:spPr bwMode="auto">
          <a:xfrm>
            <a:off x="2339975" y="3925888"/>
            <a:ext cx="4408488" cy="906462"/>
          </a:xfrm>
          <a:prstGeom prst="parallelogram">
            <a:avLst>
              <a:gd name="adj" fmla="val 206913"/>
            </a:avLst>
          </a:prstGeom>
          <a:solidFill>
            <a:srgbClr val="E6E64C"/>
          </a:solidFill>
          <a:ln w="9360">
            <a:solidFill>
              <a:srgbClr val="000000"/>
            </a:solidFill>
            <a:round/>
            <a:headEnd/>
            <a:tailEnd/>
          </a:ln>
          <a:effectLst>
            <a:outerShdw dist="284596" dir="2700000" algn="ctr" rotWithShape="0">
              <a:srgbClr val="804C19"/>
            </a:outerShdw>
          </a:effectLst>
        </p:spPr>
        <p:txBody>
          <a:bodyPr wrap="none" anchor="ctr"/>
          <a:lstStyle/>
          <a:p>
            <a:pPr fontAlgn="auto">
              <a:spcBef>
                <a:spcPts val="0"/>
              </a:spcBef>
              <a:spcAft>
                <a:spcPts val="0"/>
              </a:spcAft>
              <a:defRPr/>
            </a:pPr>
            <a:endParaRPr lang="en-GB">
              <a:latin typeface="+mn-lt"/>
            </a:endParaRPr>
          </a:p>
        </p:txBody>
      </p:sp>
      <p:grpSp>
        <p:nvGrpSpPr>
          <p:cNvPr id="2" name="Group 4"/>
          <p:cNvGrpSpPr>
            <a:grpSpLocks/>
          </p:cNvGrpSpPr>
          <p:nvPr/>
        </p:nvGrpSpPr>
        <p:grpSpPr bwMode="auto">
          <a:xfrm>
            <a:off x="3054350" y="3629025"/>
            <a:ext cx="811213" cy="1050925"/>
            <a:chOff x="1776" y="2584"/>
            <a:chExt cx="472" cy="662"/>
          </a:xfrm>
        </p:grpSpPr>
        <p:sp>
          <p:nvSpPr>
            <p:cNvPr id="40002" name="Rectangle 5"/>
            <p:cNvSpPr>
              <a:spLocks noChangeArrowheads="1"/>
            </p:cNvSpPr>
            <p:nvPr/>
          </p:nvSpPr>
          <p:spPr bwMode="auto">
            <a:xfrm>
              <a:off x="1988" y="2833"/>
              <a:ext cx="60" cy="414"/>
            </a:xfrm>
            <a:prstGeom prst="rect">
              <a:avLst/>
            </a:prstGeom>
            <a:solidFill>
              <a:srgbClr val="996633"/>
            </a:solidFill>
            <a:ln w="9360">
              <a:solidFill>
                <a:srgbClr val="000000"/>
              </a:solidFill>
              <a:round/>
              <a:headEnd/>
              <a:tailEnd/>
            </a:ln>
          </p:spPr>
          <p:txBody>
            <a:bodyPr wrap="none" anchor="ctr"/>
            <a:lstStyle/>
            <a:p>
              <a:endParaRPr lang="en-GB">
                <a:latin typeface="Calibri" pitchFamily="34" charset="0"/>
              </a:endParaRPr>
            </a:p>
          </p:txBody>
        </p:sp>
        <p:sp>
          <p:nvSpPr>
            <p:cNvPr id="40003" name="Freeform 6"/>
            <p:cNvSpPr>
              <a:spLocks noChangeArrowheads="1"/>
            </p:cNvSpPr>
            <p:nvPr/>
          </p:nvSpPr>
          <p:spPr bwMode="auto">
            <a:xfrm>
              <a:off x="1776" y="2584"/>
              <a:ext cx="473" cy="356"/>
            </a:xfrm>
            <a:custGeom>
              <a:avLst/>
              <a:gdLst>
                <a:gd name="T0" fmla="*/ 1 w 884"/>
                <a:gd name="T1" fmla="*/ 5 h 526"/>
                <a:gd name="T2" fmla="*/ 1 w 884"/>
                <a:gd name="T3" fmla="*/ 5 h 526"/>
                <a:gd name="T4" fmla="*/ 1 w 884"/>
                <a:gd name="T5" fmla="*/ 6 h 526"/>
                <a:gd name="T6" fmla="*/ 1 w 884"/>
                <a:gd name="T7" fmla="*/ 7 h 526"/>
                <a:gd name="T8" fmla="*/ 1 w 884"/>
                <a:gd name="T9" fmla="*/ 7 h 526"/>
                <a:gd name="T10" fmla="*/ 1 w 884"/>
                <a:gd name="T11" fmla="*/ 7 h 526"/>
                <a:gd name="T12" fmla="*/ 1 w 884"/>
                <a:gd name="T13" fmla="*/ 7 h 526"/>
                <a:gd name="T14" fmla="*/ 1 w 884"/>
                <a:gd name="T15" fmla="*/ 7 h 526"/>
                <a:gd name="T16" fmla="*/ 1 w 884"/>
                <a:gd name="T17" fmla="*/ 7 h 526"/>
                <a:gd name="T18" fmla="*/ 1 w 884"/>
                <a:gd name="T19" fmla="*/ 7 h 526"/>
                <a:gd name="T20" fmla="*/ 1 w 884"/>
                <a:gd name="T21" fmla="*/ 7 h 526"/>
                <a:gd name="T22" fmla="*/ 1 w 884"/>
                <a:gd name="T23" fmla="*/ 7 h 526"/>
                <a:gd name="T24" fmla="*/ 1 w 884"/>
                <a:gd name="T25" fmla="*/ 7 h 526"/>
                <a:gd name="T26" fmla="*/ 1 w 884"/>
                <a:gd name="T27" fmla="*/ 7 h 526"/>
                <a:gd name="T28" fmla="*/ 1 w 884"/>
                <a:gd name="T29" fmla="*/ 6 h 526"/>
                <a:gd name="T30" fmla="*/ 1 w 884"/>
                <a:gd name="T31" fmla="*/ 5 h 526"/>
                <a:gd name="T32" fmla="*/ 1 w 884"/>
                <a:gd name="T33" fmla="*/ 5 h 526"/>
                <a:gd name="T34" fmla="*/ 1 w 884"/>
                <a:gd name="T35" fmla="*/ 5 h 526"/>
                <a:gd name="T36" fmla="*/ 1 w 884"/>
                <a:gd name="T37" fmla="*/ 5 h 526"/>
                <a:gd name="T38" fmla="*/ 0 w 884"/>
                <a:gd name="T39" fmla="*/ 4 h 526"/>
                <a:gd name="T40" fmla="*/ 1 w 884"/>
                <a:gd name="T41" fmla="*/ 3 h 526"/>
                <a:gd name="T42" fmla="*/ 1 w 884"/>
                <a:gd name="T43" fmla="*/ 3 h 526"/>
                <a:gd name="T44" fmla="*/ 1 w 884"/>
                <a:gd name="T45" fmla="*/ 3 h 526"/>
                <a:gd name="T46" fmla="*/ 1 w 884"/>
                <a:gd name="T47" fmla="*/ 2 h 526"/>
                <a:gd name="T48" fmla="*/ 1 w 884"/>
                <a:gd name="T49" fmla="*/ 2 h 526"/>
                <a:gd name="T50" fmla="*/ 1 w 884"/>
                <a:gd name="T51" fmla="*/ 1 h 526"/>
                <a:gd name="T52" fmla="*/ 1 w 884"/>
                <a:gd name="T53" fmla="*/ 1 h 526"/>
                <a:gd name="T54" fmla="*/ 1 w 884"/>
                <a:gd name="T55" fmla="*/ 1 h 526"/>
                <a:gd name="T56" fmla="*/ 1 w 884"/>
                <a:gd name="T57" fmla="*/ 1 h 526"/>
                <a:gd name="T58" fmla="*/ 1 w 884"/>
                <a:gd name="T59" fmla="*/ 1 h 526"/>
                <a:gd name="T60" fmla="*/ 1 w 884"/>
                <a:gd name="T61" fmla="*/ 1 h 526"/>
                <a:gd name="T62" fmla="*/ 1 w 884"/>
                <a:gd name="T63" fmla="*/ 1 h 526"/>
                <a:gd name="T64" fmla="*/ 1 w 884"/>
                <a:gd name="T65" fmla="*/ 1 h 526"/>
                <a:gd name="T66" fmla="*/ 1 w 884"/>
                <a:gd name="T67" fmla="*/ 1 h 526"/>
                <a:gd name="T68" fmla="*/ 1 w 884"/>
                <a:gd name="T69" fmla="*/ 1 h 526"/>
                <a:gd name="T70" fmla="*/ 1 w 884"/>
                <a:gd name="T71" fmla="*/ 1 h 526"/>
                <a:gd name="T72" fmla="*/ 1 w 884"/>
                <a:gd name="T73" fmla="*/ 1 h 526"/>
                <a:gd name="T74" fmla="*/ 1 w 884"/>
                <a:gd name="T75" fmla="*/ 1 h 526"/>
                <a:gd name="T76" fmla="*/ 1 w 884"/>
                <a:gd name="T77" fmla="*/ 1 h 526"/>
                <a:gd name="T78" fmla="*/ 1 w 884"/>
                <a:gd name="T79" fmla="*/ 1 h 526"/>
                <a:gd name="T80" fmla="*/ 1 w 884"/>
                <a:gd name="T81" fmla="*/ 0 h 526"/>
                <a:gd name="T82" fmla="*/ 1 w 884"/>
                <a:gd name="T83" fmla="*/ 1 h 526"/>
                <a:gd name="T84" fmla="*/ 1 w 884"/>
                <a:gd name="T85" fmla="*/ 1 h 526"/>
                <a:gd name="T86" fmla="*/ 1 w 884"/>
                <a:gd name="T87" fmla="*/ 1 h 526"/>
                <a:gd name="T88" fmla="*/ 1 w 884"/>
                <a:gd name="T89" fmla="*/ 1 h 526"/>
                <a:gd name="T90" fmla="*/ 1 w 884"/>
                <a:gd name="T91" fmla="*/ 2 h 526"/>
                <a:gd name="T92" fmla="*/ 1 w 884"/>
                <a:gd name="T93" fmla="*/ 2 h 526"/>
                <a:gd name="T94" fmla="*/ 1 w 884"/>
                <a:gd name="T95" fmla="*/ 2 h 526"/>
                <a:gd name="T96" fmla="*/ 1 w 884"/>
                <a:gd name="T97" fmla="*/ 2 h 526"/>
                <a:gd name="T98" fmla="*/ 1 w 884"/>
                <a:gd name="T99" fmla="*/ 3 h 526"/>
                <a:gd name="T100" fmla="*/ 1 w 884"/>
                <a:gd name="T101" fmla="*/ 4 h 526"/>
                <a:gd name="T102" fmla="*/ 1 w 884"/>
                <a:gd name="T103" fmla="*/ 5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00AE00"/>
            </a:solidFill>
            <a:ln w="9360">
              <a:solidFill>
                <a:srgbClr val="000000"/>
              </a:solidFill>
              <a:round/>
              <a:headEnd/>
              <a:tailEnd/>
            </a:ln>
          </p:spPr>
          <p:txBody>
            <a:bodyPr wrap="none" anchor="ctr"/>
            <a:lstStyle/>
            <a:p>
              <a:endParaRPr lang="en-US"/>
            </a:p>
          </p:txBody>
        </p:sp>
      </p:grpSp>
      <p:grpSp>
        <p:nvGrpSpPr>
          <p:cNvPr id="3" name="Group 7"/>
          <p:cNvGrpSpPr>
            <a:grpSpLocks/>
          </p:cNvGrpSpPr>
          <p:nvPr/>
        </p:nvGrpSpPr>
        <p:grpSpPr bwMode="auto">
          <a:xfrm>
            <a:off x="4459288" y="3389313"/>
            <a:ext cx="811212" cy="1049337"/>
            <a:chOff x="2593" y="2433"/>
            <a:chExt cx="472" cy="661"/>
          </a:xfrm>
        </p:grpSpPr>
        <p:sp>
          <p:nvSpPr>
            <p:cNvPr id="40000" name="Rectangle 8"/>
            <p:cNvSpPr>
              <a:spLocks noChangeArrowheads="1"/>
            </p:cNvSpPr>
            <p:nvPr/>
          </p:nvSpPr>
          <p:spPr bwMode="auto">
            <a:xfrm>
              <a:off x="2804" y="2680"/>
              <a:ext cx="61" cy="415"/>
            </a:xfrm>
            <a:prstGeom prst="rect">
              <a:avLst/>
            </a:prstGeom>
            <a:solidFill>
              <a:srgbClr val="996633"/>
            </a:solidFill>
            <a:ln w="9360">
              <a:solidFill>
                <a:srgbClr val="000000"/>
              </a:solidFill>
              <a:round/>
              <a:headEnd/>
              <a:tailEnd/>
            </a:ln>
          </p:spPr>
          <p:txBody>
            <a:bodyPr wrap="none" anchor="ctr"/>
            <a:lstStyle/>
            <a:p>
              <a:endParaRPr lang="en-GB">
                <a:latin typeface="Calibri" pitchFamily="34" charset="0"/>
              </a:endParaRPr>
            </a:p>
          </p:txBody>
        </p:sp>
        <p:sp>
          <p:nvSpPr>
            <p:cNvPr id="40001" name="Freeform 9"/>
            <p:cNvSpPr>
              <a:spLocks noChangeArrowheads="1"/>
            </p:cNvSpPr>
            <p:nvPr/>
          </p:nvSpPr>
          <p:spPr bwMode="auto">
            <a:xfrm>
              <a:off x="2593" y="2433"/>
              <a:ext cx="473" cy="356"/>
            </a:xfrm>
            <a:custGeom>
              <a:avLst/>
              <a:gdLst>
                <a:gd name="T0" fmla="*/ 1 w 884"/>
                <a:gd name="T1" fmla="*/ 5 h 526"/>
                <a:gd name="T2" fmla="*/ 1 w 884"/>
                <a:gd name="T3" fmla="*/ 5 h 526"/>
                <a:gd name="T4" fmla="*/ 1 w 884"/>
                <a:gd name="T5" fmla="*/ 6 h 526"/>
                <a:gd name="T6" fmla="*/ 1 w 884"/>
                <a:gd name="T7" fmla="*/ 7 h 526"/>
                <a:gd name="T8" fmla="*/ 1 w 884"/>
                <a:gd name="T9" fmla="*/ 7 h 526"/>
                <a:gd name="T10" fmla="*/ 1 w 884"/>
                <a:gd name="T11" fmla="*/ 7 h 526"/>
                <a:gd name="T12" fmla="*/ 1 w 884"/>
                <a:gd name="T13" fmla="*/ 7 h 526"/>
                <a:gd name="T14" fmla="*/ 1 w 884"/>
                <a:gd name="T15" fmla="*/ 7 h 526"/>
                <a:gd name="T16" fmla="*/ 1 w 884"/>
                <a:gd name="T17" fmla="*/ 7 h 526"/>
                <a:gd name="T18" fmla="*/ 1 w 884"/>
                <a:gd name="T19" fmla="*/ 7 h 526"/>
                <a:gd name="T20" fmla="*/ 1 w 884"/>
                <a:gd name="T21" fmla="*/ 7 h 526"/>
                <a:gd name="T22" fmla="*/ 1 w 884"/>
                <a:gd name="T23" fmla="*/ 7 h 526"/>
                <a:gd name="T24" fmla="*/ 1 w 884"/>
                <a:gd name="T25" fmla="*/ 7 h 526"/>
                <a:gd name="T26" fmla="*/ 1 w 884"/>
                <a:gd name="T27" fmla="*/ 7 h 526"/>
                <a:gd name="T28" fmla="*/ 1 w 884"/>
                <a:gd name="T29" fmla="*/ 6 h 526"/>
                <a:gd name="T30" fmla="*/ 1 w 884"/>
                <a:gd name="T31" fmla="*/ 5 h 526"/>
                <a:gd name="T32" fmla="*/ 1 w 884"/>
                <a:gd name="T33" fmla="*/ 5 h 526"/>
                <a:gd name="T34" fmla="*/ 1 w 884"/>
                <a:gd name="T35" fmla="*/ 5 h 526"/>
                <a:gd name="T36" fmla="*/ 1 w 884"/>
                <a:gd name="T37" fmla="*/ 5 h 526"/>
                <a:gd name="T38" fmla="*/ 0 w 884"/>
                <a:gd name="T39" fmla="*/ 4 h 526"/>
                <a:gd name="T40" fmla="*/ 1 w 884"/>
                <a:gd name="T41" fmla="*/ 3 h 526"/>
                <a:gd name="T42" fmla="*/ 1 w 884"/>
                <a:gd name="T43" fmla="*/ 3 h 526"/>
                <a:gd name="T44" fmla="*/ 1 w 884"/>
                <a:gd name="T45" fmla="*/ 3 h 526"/>
                <a:gd name="T46" fmla="*/ 1 w 884"/>
                <a:gd name="T47" fmla="*/ 2 h 526"/>
                <a:gd name="T48" fmla="*/ 1 w 884"/>
                <a:gd name="T49" fmla="*/ 2 h 526"/>
                <a:gd name="T50" fmla="*/ 1 w 884"/>
                <a:gd name="T51" fmla="*/ 1 h 526"/>
                <a:gd name="T52" fmla="*/ 1 w 884"/>
                <a:gd name="T53" fmla="*/ 1 h 526"/>
                <a:gd name="T54" fmla="*/ 1 w 884"/>
                <a:gd name="T55" fmla="*/ 1 h 526"/>
                <a:gd name="T56" fmla="*/ 1 w 884"/>
                <a:gd name="T57" fmla="*/ 1 h 526"/>
                <a:gd name="T58" fmla="*/ 1 w 884"/>
                <a:gd name="T59" fmla="*/ 1 h 526"/>
                <a:gd name="T60" fmla="*/ 1 w 884"/>
                <a:gd name="T61" fmla="*/ 1 h 526"/>
                <a:gd name="T62" fmla="*/ 1 w 884"/>
                <a:gd name="T63" fmla="*/ 1 h 526"/>
                <a:gd name="T64" fmla="*/ 1 w 884"/>
                <a:gd name="T65" fmla="*/ 1 h 526"/>
                <a:gd name="T66" fmla="*/ 1 w 884"/>
                <a:gd name="T67" fmla="*/ 1 h 526"/>
                <a:gd name="T68" fmla="*/ 1 w 884"/>
                <a:gd name="T69" fmla="*/ 1 h 526"/>
                <a:gd name="T70" fmla="*/ 1 w 884"/>
                <a:gd name="T71" fmla="*/ 1 h 526"/>
                <a:gd name="T72" fmla="*/ 1 w 884"/>
                <a:gd name="T73" fmla="*/ 1 h 526"/>
                <a:gd name="T74" fmla="*/ 1 w 884"/>
                <a:gd name="T75" fmla="*/ 1 h 526"/>
                <a:gd name="T76" fmla="*/ 1 w 884"/>
                <a:gd name="T77" fmla="*/ 1 h 526"/>
                <a:gd name="T78" fmla="*/ 1 w 884"/>
                <a:gd name="T79" fmla="*/ 1 h 526"/>
                <a:gd name="T80" fmla="*/ 1 w 884"/>
                <a:gd name="T81" fmla="*/ 0 h 526"/>
                <a:gd name="T82" fmla="*/ 1 w 884"/>
                <a:gd name="T83" fmla="*/ 1 h 526"/>
                <a:gd name="T84" fmla="*/ 1 w 884"/>
                <a:gd name="T85" fmla="*/ 1 h 526"/>
                <a:gd name="T86" fmla="*/ 1 w 884"/>
                <a:gd name="T87" fmla="*/ 1 h 526"/>
                <a:gd name="T88" fmla="*/ 1 w 884"/>
                <a:gd name="T89" fmla="*/ 1 h 526"/>
                <a:gd name="T90" fmla="*/ 1 w 884"/>
                <a:gd name="T91" fmla="*/ 2 h 526"/>
                <a:gd name="T92" fmla="*/ 1 w 884"/>
                <a:gd name="T93" fmla="*/ 2 h 526"/>
                <a:gd name="T94" fmla="*/ 1 w 884"/>
                <a:gd name="T95" fmla="*/ 2 h 526"/>
                <a:gd name="T96" fmla="*/ 1 w 884"/>
                <a:gd name="T97" fmla="*/ 2 h 526"/>
                <a:gd name="T98" fmla="*/ 1 w 884"/>
                <a:gd name="T99" fmla="*/ 3 h 526"/>
                <a:gd name="T100" fmla="*/ 1 w 884"/>
                <a:gd name="T101" fmla="*/ 4 h 526"/>
                <a:gd name="T102" fmla="*/ 1 w 884"/>
                <a:gd name="T103" fmla="*/ 5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00AE00"/>
            </a:solidFill>
            <a:ln w="9360">
              <a:solidFill>
                <a:srgbClr val="000000"/>
              </a:solidFill>
              <a:round/>
              <a:headEnd/>
              <a:tailEnd/>
            </a:ln>
          </p:spPr>
          <p:txBody>
            <a:bodyPr wrap="none" anchor="ctr"/>
            <a:lstStyle/>
            <a:p>
              <a:endParaRPr lang="en-US"/>
            </a:p>
          </p:txBody>
        </p:sp>
      </p:grpSp>
      <p:grpSp>
        <p:nvGrpSpPr>
          <p:cNvPr id="4" name="Group 10"/>
          <p:cNvGrpSpPr>
            <a:grpSpLocks/>
          </p:cNvGrpSpPr>
          <p:nvPr/>
        </p:nvGrpSpPr>
        <p:grpSpPr bwMode="auto">
          <a:xfrm>
            <a:off x="5176838" y="2514600"/>
            <a:ext cx="1138237" cy="1501775"/>
            <a:chOff x="3010" y="1882"/>
            <a:chExt cx="662" cy="946"/>
          </a:xfrm>
        </p:grpSpPr>
        <p:sp>
          <p:nvSpPr>
            <p:cNvPr id="39998" name="Rectangle 11"/>
            <p:cNvSpPr>
              <a:spLocks noChangeArrowheads="1"/>
            </p:cNvSpPr>
            <p:nvPr/>
          </p:nvSpPr>
          <p:spPr bwMode="auto">
            <a:xfrm>
              <a:off x="3307" y="2237"/>
              <a:ext cx="84" cy="592"/>
            </a:xfrm>
            <a:prstGeom prst="rect">
              <a:avLst/>
            </a:prstGeom>
            <a:solidFill>
              <a:srgbClr val="996633"/>
            </a:solidFill>
            <a:ln w="9360">
              <a:solidFill>
                <a:srgbClr val="000000"/>
              </a:solidFill>
              <a:round/>
              <a:headEnd/>
              <a:tailEnd/>
            </a:ln>
          </p:spPr>
          <p:txBody>
            <a:bodyPr wrap="none" anchor="ctr"/>
            <a:lstStyle/>
            <a:p>
              <a:endParaRPr lang="en-GB">
                <a:latin typeface="Calibri" pitchFamily="34" charset="0"/>
              </a:endParaRPr>
            </a:p>
          </p:txBody>
        </p:sp>
        <p:sp>
          <p:nvSpPr>
            <p:cNvPr id="39999" name="Freeform 12"/>
            <p:cNvSpPr>
              <a:spLocks noChangeArrowheads="1"/>
            </p:cNvSpPr>
            <p:nvPr/>
          </p:nvSpPr>
          <p:spPr bwMode="auto">
            <a:xfrm>
              <a:off x="3010" y="1882"/>
              <a:ext cx="663" cy="509"/>
            </a:xfrm>
            <a:custGeom>
              <a:avLst/>
              <a:gdLst>
                <a:gd name="T0" fmla="*/ 34 w 884"/>
                <a:gd name="T1" fmla="*/ 243 h 526"/>
                <a:gd name="T2" fmla="*/ 35 w 884"/>
                <a:gd name="T3" fmla="*/ 259 h 526"/>
                <a:gd name="T4" fmla="*/ 34 w 884"/>
                <a:gd name="T5" fmla="*/ 297 h 526"/>
                <a:gd name="T6" fmla="*/ 32 w 884"/>
                <a:gd name="T7" fmla="*/ 338 h 526"/>
                <a:gd name="T8" fmla="*/ 28 w 884"/>
                <a:gd name="T9" fmla="*/ 355 h 526"/>
                <a:gd name="T10" fmla="*/ 25 w 884"/>
                <a:gd name="T11" fmla="*/ 350 h 526"/>
                <a:gd name="T12" fmla="*/ 23 w 884"/>
                <a:gd name="T13" fmla="*/ 338 h 526"/>
                <a:gd name="T14" fmla="*/ 22 w 884"/>
                <a:gd name="T15" fmla="*/ 358 h 526"/>
                <a:gd name="T16" fmla="*/ 20 w 884"/>
                <a:gd name="T17" fmla="*/ 367 h 526"/>
                <a:gd name="T18" fmla="*/ 18 w 884"/>
                <a:gd name="T19" fmla="*/ 358 h 526"/>
                <a:gd name="T20" fmla="*/ 17 w 884"/>
                <a:gd name="T21" fmla="*/ 338 h 526"/>
                <a:gd name="T22" fmla="*/ 15 w 884"/>
                <a:gd name="T23" fmla="*/ 345 h 526"/>
                <a:gd name="T24" fmla="*/ 14 w 884"/>
                <a:gd name="T25" fmla="*/ 350 h 526"/>
                <a:gd name="T26" fmla="*/ 10 w 884"/>
                <a:gd name="T27" fmla="*/ 338 h 526"/>
                <a:gd name="T28" fmla="*/ 8 w 884"/>
                <a:gd name="T29" fmla="*/ 310 h 526"/>
                <a:gd name="T30" fmla="*/ 6 w 884"/>
                <a:gd name="T31" fmla="*/ 288 h 526"/>
                <a:gd name="T32" fmla="*/ 6 w 884"/>
                <a:gd name="T33" fmla="*/ 288 h 526"/>
                <a:gd name="T34" fmla="*/ 5 w 884"/>
                <a:gd name="T35" fmla="*/ 284 h 526"/>
                <a:gd name="T36" fmla="*/ 2 w 884"/>
                <a:gd name="T37" fmla="*/ 259 h 526"/>
                <a:gd name="T38" fmla="*/ 0 w 884"/>
                <a:gd name="T39" fmla="*/ 215 h 526"/>
                <a:gd name="T40" fmla="*/ 2 w 884"/>
                <a:gd name="T41" fmla="*/ 168 h 526"/>
                <a:gd name="T42" fmla="*/ 5 w 884"/>
                <a:gd name="T43" fmla="*/ 140 h 526"/>
                <a:gd name="T44" fmla="*/ 5 w 884"/>
                <a:gd name="T45" fmla="*/ 140 h 526"/>
                <a:gd name="T46" fmla="*/ 5 w 884"/>
                <a:gd name="T47" fmla="*/ 131 h 526"/>
                <a:gd name="T48" fmla="*/ 4 w 884"/>
                <a:gd name="T49" fmla="*/ 111 h 526"/>
                <a:gd name="T50" fmla="*/ 4 w 884"/>
                <a:gd name="T51" fmla="*/ 70 h 526"/>
                <a:gd name="T52" fmla="*/ 6 w 884"/>
                <a:gd name="T53" fmla="*/ 35 h 526"/>
                <a:gd name="T54" fmla="*/ 10 w 884"/>
                <a:gd name="T55" fmla="*/ 30 h 526"/>
                <a:gd name="T56" fmla="*/ 12 w 884"/>
                <a:gd name="T57" fmla="*/ 41 h 526"/>
                <a:gd name="T58" fmla="*/ 13 w 884"/>
                <a:gd name="T59" fmla="*/ 55 h 526"/>
                <a:gd name="T60" fmla="*/ 13 w 884"/>
                <a:gd name="T61" fmla="*/ 55 h 526"/>
                <a:gd name="T62" fmla="*/ 13 w 884"/>
                <a:gd name="T63" fmla="*/ 55 h 526"/>
                <a:gd name="T64" fmla="*/ 14 w 884"/>
                <a:gd name="T65" fmla="*/ 55 h 526"/>
                <a:gd name="T66" fmla="*/ 15 w 884"/>
                <a:gd name="T67" fmla="*/ 38 h 526"/>
                <a:gd name="T68" fmla="*/ 17 w 884"/>
                <a:gd name="T69" fmla="*/ 30 h 526"/>
                <a:gd name="T70" fmla="*/ 17 w 884"/>
                <a:gd name="T71" fmla="*/ 35 h 526"/>
                <a:gd name="T72" fmla="*/ 19 w 884"/>
                <a:gd name="T73" fmla="*/ 38 h 526"/>
                <a:gd name="T74" fmla="*/ 19 w 884"/>
                <a:gd name="T75" fmla="*/ 38 h 526"/>
                <a:gd name="T76" fmla="*/ 19 w 884"/>
                <a:gd name="T77" fmla="*/ 35 h 526"/>
                <a:gd name="T78" fmla="*/ 22 w 884"/>
                <a:gd name="T79" fmla="*/ 12 h 526"/>
                <a:gd name="T80" fmla="*/ 25 w 884"/>
                <a:gd name="T81" fmla="*/ 0 h 526"/>
                <a:gd name="T82" fmla="*/ 29 w 884"/>
                <a:gd name="T83" fmla="*/ 15 h 526"/>
                <a:gd name="T84" fmla="*/ 31 w 884"/>
                <a:gd name="T85" fmla="*/ 55 h 526"/>
                <a:gd name="T86" fmla="*/ 32 w 884"/>
                <a:gd name="T87" fmla="*/ 82 h 526"/>
                <a:gd name="T88" fmla="*/ 32 w 884"/>
                <a:gd name="T89" fmla="*/ 87 h 526"/>
                <a:gd name="T90" fmla="*/ 32 w 884"/>
                <a:gd name="T91" fmla="*/ 91 h 526"/>
                <a:gd name="T92" fmla="*/ 32 w 884"/>
                <a:gd name="T93" fmla="*/ 91 h 526"/>
                <a:gd name="T94" fmla="*/ 34 w 884"/>
                <a:gd name="T95" fmla="*/ 96 h 526"/>
                <a:gd name="T96" fmla="*/ 37 w 884"/>
                <a:gd name="T97" fmla="*/ 119 h 526"/>
                <a:gd name="T98" fmla="*/ 38 w 884"/>
                <a:gd name="T99" fmla="*/ 165 h 526"/>
                <a:gd name="T100" fmla="*/ 37 w 884"/>
                <a:gd name="T101" fmla="*/ 206 h 526"/>
                <a:gd name="T102" fmla="*/ 34 w 884"/>
                <a:gd name="T103" fmla="*/ 234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00AE00"/>
            </a:solidFill>
            <a:ln w="9360">
              <a:solidFill>
                <a:srgbClr val="000000"/>
              </a:solidFill>
              <a:round/>
              <a:headEnd/>
              <a:tailEnd/>
            </a:ln>
          </p:spPr>
          <p:txBody>
            <a:bodyPr wrap="none" anchor="ctr"/>
            <a:lstStyle/>
            <a:p>
              <a:endParaRPr lang="en-US"/>
            </a:p>
          </p:txBody>
        </p:sp>
      </p:grpSp>
      <p:grpSp>
        <p:nvGrpSpPr>
          <p:cNvPr id="5" name="Group 13"/>
          <p:cNvGrpSpPr>
            <a:grpSpLocks/>
          </p:cNvGrpSpPr>
          <p:nvPr/>
        </p:nvGrpSpPr>
        <p:grpSpPr bwMode="auto">
          <a:xfrm>
            <a:off x="4457700" y="2757488"/>
            <a:ext cx="1301750" cy="1684337"/>
            <a:chOff x="2592" y="2035"/>
            <a:chExt cx="757" cy="1061"/>
          </a:xfrm>
        </p:grpSpPr>
        <p:sp>
          <p:nvSpPr>
            <p:cNvPr id="39996" name="Rectangle 14"/>
            <p:cNvSpPr>
              <a:spLocks noChangeArrowheads="1"/>
            </p:cNvSpPr>
            <p:nvPr/>
          </p:nvSpPr>
          <p:spPr bwMode="auto">
            <a:xfrm>
              <a:off x="2933" y="2433"/>
              <a:ext cx="95" cy="664"/>
            </a:xfrm>
            <a:prstGeom prst="rect">
              <a:avLst/>
            </a:prstGeom>
            <a:solidFill>
              <a:srgbClr val="996633"/>
            </a:solidFill>
            <a:ln w="9360">
              <a:solidFill>
                <a:srgbClr val="000000"/>
              </a:solidFill>
              <a:round/>
              <a:headEnd/>
              <a:tailEnd/>
            </a:ln>
          </p:spPr>
          <p:txBody>
            <a:bodyPr wrap="none" anchor="ctr"/>
            <a:lstStyle/>
            <a:p>
              <a:endParaRPr lang="en-GB">
                <a:latin typeface="Calibri" pitchFamily="34" charset="0"/>
              </a:endParaRPr>
            </a:p>
          </p:txBody>
        </p:sp>
        <p:sp>
          <p:nvSpPr>
            <p:cNvPr id="39997" name="Freeform 15"/>
            <p:cNvSpPr>
              <a:spLocks noChangeArrowheads="1"/>
            </p:cNvSpPr>
            <p:nvPr/>
          </p:nvSpPr>
          <p:spPr bwMode="auto">
            <a:xfrm>
              <a:off x="2592" y="2035"/>
              <a:ext cx="758" cy="569"/>
            </a:xfrm>
            <a:custGeom>
              <a:avLst/>
              <a:gdLst>
                <a:gd name="T0" fmla="*/ 147 w 884"/>
                <a:gd name="T1" fmla="*/ 828 h 526"/>
                <a:gd name="T2" fmla="*/ 149 w 884"/>
                <a:gd name="T3" fmla="*/ 886 h 526"/>
                <a:gd name="T4" fmla="*/ 147 w 884"/>
                <a:gd name="T5" fmla="*/ 1013 h 526"/>
                <a:gd name="T6" fmla="*/ 136 w 884"/>
                <a:gd name="T7" fmla="*/ 1151 h 526"/>
                <a:gd name="T8" fmla="*/ 118 w 884"/>
                <a:gd name="T9" fmla="*/ 1210 h 526"/>
                <a:gd name="T10" fmla="*/ 106 w 884"/>
                <a:gd name="T11" fmla="*/ 1192 h 526"/>
                <a:gd name="T12" fmla="*/ 97 w 884"/>
                <a:gd name="T13" fmla="*/ 1151 h 526"/>
                <a:gd name="T14" fmla="*/ 93 w 884"/>
                <a:gd name="T15" fmla="*/ 1221 h 526"/>
                <a:gd name="T16" fmla="*/ 85 w 884"/>
                <a:gd name="T17" fmla="*/ 1249 h 526"/>
                <a:gd name="T18" fmla="*/ 77 w 884"/>
                <a:gd name="T19" fmla="*/ 1221 h 526"/>
                <a:gd name="T20" fmla="*/ 73 w 884"/>
                <a:gd name="T21" fmla="*/ 1151 h 526"/>
                <a:gd name="T22" fmla="*/ 64 w 884"/>
                <a:gd name="T23" fmla="*/ 1182 h 526"/>
                <a:gd name="T24" fmla="*/ 57 w 884"/>
                <a:gd name="T25" fmla="*/ 1192 h 526"/>
                <a:gd name="T26" fmla="*/ 40 w 884"/>
                <a:gd name="T27" fmla="*/ 1151 h 526"/>
                <a:gd name="T28" fmla="*/ 29 w 884"/>
                <a:gd name="T29" fmla="*/ 1054 h 526"/>
                <a:gd name="T30" fmla="*/ 24 w 884"/>
                <a:gd name="T31" fmla="*/ 984 h 526"/>
                <a:gd name="T32" fmla="*/ 24 w 884"/>
                <a:gd name="T33" fmla="*/ 984 h 526"/>
                <a:gd name="T34" fmla="*/ 17 w 884"/>
                <a:gd name="T35" fmla="*/ 967 h 526"/>
                <a:gd name="T36" fmla="*/ 4 w 884"/>
                <a:gd name="T37" fmla="*/ 886 h 526"/>
                <a:gd name="T38" fmla="*/ 0 w 884"/>
                <a:gd name="T39" fmla="*/ 728 h 526"/>
                <a:gd name="T40" fmla="*/ 6 w 884"/>
                <a:gd name="T41" fmla="*/ 573 h 526"/>
                <a:gd name="T42" fmla="*/ 18 w 884"/>
                <a:gd name="T43" fmla="*/ 475 h 526"/>
                <a:gd name="T44" fmla="*/ 18 w 884"/>
                <a:gd name="T45" fmla="*/ 475 h 526"/>
                <a:gd name="T46" fmla="*/ 18 w 884"/>
                <a:gd name="T47" fmla="*/ 449 h 526"/>
                <a:gd name="T48" fmla="*/ 15 w 884"/>
                <a:gd name="T49" fmla="*/ 381 h 526"/>
                <a:gd name="T50" fmla="*/ 15 w 884"/>
                <a:gd name="T51" fmla="*/ 237 h 526"/>
                <a:gd name="T52" fmla="*/ 28 w 884"/>
                <a:gd name="T53" fmla="*/ 111 h 526"/>
                <a:gd name="T54" fmla="*/ 42 w 884"/>
                <a:gd name="T55" fmla="*/ 97 h 526"/>
                <a:gd name="T56" fmla="*/ 51 w 884"/>
                <a:gd name="T57" fmla="*/ 141 h 526"/>
                <a:gd name="T58" fmla="*/ 55 w 884"/>
                <a:gd name="T59" fmla="*/ 183 h 526"/>
                <a:gd name="T60" fmla="*/ 56 w 884"/>
                <a:gd name="T61" fmla="*/ 183 h 526"/>
                <a:gd name="T62" fmla="*/ 56 w 884"/>
                <a:gd name="T63" fmla="*/ 183 h 526"/>
                <a:gd name="T64" fmla="*/ 57 w 884"/>
                <a:gd name="T65" fmla="*/ 183 h 526"/>
                <a:gd name="T66" fmla="*/ 63 w 884"/>
                <a:gd name="T67" fmla="*/ 124 h 526"/>
                <a:gd name="T68" fmla="*/ 69 w 884"/>
                <a:gd name="T69" fmla="*/ 97 h 526"/>
                <a:gd name="T70" fmla="*/ 75 w 884"/>
                <a:gd name="T71" fmla="*/ 111 h 526"/>
                <a:gd name="T72" fmla="*/ 80 w 884"/>
                <a:gd name="T73" fmla="*/ 124 h 526"/>
                <a:gd name="T74" fmla="*/ 80 w 884"/>
                <a:gd name="T75" fmla="*/ 124 h 526"/>
                <a:gd name="T76" fmla="*/ 80 w 884"/>
                <a:gd name="T77" fmla="*/ 111 h 526"/>
                <a:gd name="T78" fmla="*/ 91 w 884"/>
                <a:gd name="T79" fmla="*/ 27 h 526"/>
                <a:gd name="T80" fmla="*/ 105 w 884"/>
                <a:gd name="T81" fmla="*/ 0 h 526"/>
                <a:gd name="T82" fmla="*/ 123 w 884"/>
                <a:gd name="T83" fmla="*/ 56 h 526"/>
                <a:gd name="T84" fmla="*/ 132 w 884"/>
                <a:gd name="T85" fmla="*/ 183 h 526"/>
                <a:gd name="T86" fmla="*/ 135 w 884"/>
                <a:gd name="T87" fmla="*/ 278 h 526"/>
                <a:gd name="T88" fmla="*/ 135 w 884"/>
                <a:gd name="T89" fmla="*/ 295 h 526"/>
                <a:gd name="T90" fmla="*/ 135 w 884"/>
                <a:gd name="T91" fmla="*/ 313 h 526"/>
                <a:gd name="T92" fmla="*/ 138 w 884"/>
                <a:gd name="T93" fmla="*/ 313 h 526"/>
                <a:gd name="T94" fmla="*/ 147 w 884"/>
                <a:gd name="T95" fmla="*/ 321 h 526"/>
                <a:gd name="T96" fmla="*/ 158 w 884"/>
                <a:gd name="T97" fmla="*/ 405 h 526"/>
                <a:gd name="T98" fmla="*/ 163 w 884"/>
                <a:gd name="T99" fmla="*/ 564 h 526"/>
                <a:gd name="T100" fmla="*/ 158 w 884"/>
                <a:gd name="T101" fmla="*/ 702 h 526"/>
                <a:gd name="T102" fmla="*/ 147 w 884"/>
                <a:gd name="T103" fmla="*/ 802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00AE00"/>
            </a:solidFill>
            <a:ln w="9360">
              <a:solidFill>
                <a:srgbClr val="000000"/>
              </a:solidFill>
              <a:round/>
              <a:headEnd/>
              <a:tailEnd/>
            </a:ln>
          </p:spPr>
          <p:txBody>
            <a:bodyPr wrap="none" anchor="ctr"/>
            <a:lstStyle/>
            <a:p>
              <a:endParaRPr lang="en-US"/>
            </a:p>
          </p:txBody>
        </p:sp>
      </p:grpSp>
      <p:grpSp>
        <p:nvGrpSpPr>
          <p:cNvPr id="6" name="Group 16"/>
          <p:cNvGrpSpPr>
            <a:grpSpLocks/>
          </p:cNvGrpSpPr>
          <p:nvPr/>
        </p:nvGrpSpPr>
        <p:grpSpPr bwMode="auto">
          <a:xfrm>
            <a:off x="3316288" y="2725738"/>
            <a:ext cx="1300162" cy="1682750"/>
            <a:chOff x="1928" y="2015"/>
            <a:chExt cx="756" cy="1060"/>
          </a:xfrm>
        </p:grpSpPr>
        <p:sp>
          <p:nvSpPr>
            <p:cNvPr id="39994" name="Rectangle 17"/>
            <p:cNvSpPr>
              <a:spLocks noChangeArrowheads="1"/>
            </p:cNvSpPr>
            <p:nvPr/>
          </p:nvSpPr>
          <p:spPr bwMode="auto">
            <a:xfrm>
              <a:off x="2267" y="2413"/>
              <a:ext cx="95" cy="663"/>
            </a:xfrm>
            <a:prstGeom prst="rect">
              <a:avLst/>
            </a:prstGeom>
            <a:solidFill>
              <a:srgbClr val="996633"/>
            </a:solidFill>
            <a:ln w="9360">
              <a:solidFill>
                <a:srgbClr val="000000"/>
              </a:solidFill>
              <a:round/>
              <a:headEnd/>
              <a:tailEnd/>
            </a:ln>
          </p:spPr>
          <p:txBody>
            <a:bodyPr wrap="none" anchor="ctr"/>
            <a:lstStyle/>
            <a:p>
              <a:endParaRPr lang="en-GB">
                <a:latin typeface="Calibri" pitchFamily="34" charset="0"/>
              </a:endParaRPr>
            </a:p>
          </p:txBody>
        </p:sp>
        <p:sp>
          <p:nvSpPr>
            <p:cNvPr id="39995" name="Freeform 18"/>
            <p:cNvSpPr>
              <a:spLocks noChangeArrowheads="1"/>
            </p:cNvSpPr>
            <p:nvPr/>
          </p:nvSpPr>
          <p:spPr bwMode="auto">
            <a:xfrm>
              <a:off x="1928" y="2015"/>
              <a:ext cx="757" cy="569"/>
            </a:xfrm>
            <a:custGeom>
              <a:avLst/>
              <a:gdLst>
                <a:gd name="T0" fmla="*/ 146 w 884"/>
                <a:gd name="T1" fmla="*/ 828 h 526"/>
                <a:gd name="T2" fmla="*/ 147 w 884"/>
                <a:gd name="T3" fmla="*/ 886 h 526"/>
                <a:gd name="T4" fmla="*/ 146 w 884"/>
                <a:gd name="T5" fmla="*/ 1013 h 526"/>
                <a:gd name="T6" fmla="*/ 134 w 884"/>
                <a:gd name="T7" fmla="*/ 1151 h 526"/>
                <a:gd name="T8" fmla="*/ 116 w 884"/>
                <a:gd name="T9" fmla="*/ 1210 h 526"/>
                <a:gd name="T10" fmla="*/ 105 w 884"/>
                <a:gd name="T11" fmla="*/ 1192 h 526"/>
                <a:gd name="T12" fmla="*/ 97 w 884"/>
                <a:gd name="T13" fmla="*/ 1151 h 526"/>
                <a:gd name="T14" fmla="*/ 91 w 884"/>
                <a:gd name="T15" fmla="*/ 1221 h 526"/>
                <a:gd name="T16" fmla="*/ 84 w 884"/>
                <a:gd name="T17" fmla="*/ 1249 h 526"/>
                <a:gd name="T18" fmla="*/ 76 w 884"/>
                <a:gd name="T19" fmla="*/ 1221 h 526"/>
                <a:gd name="T20" fmla="*/ 72 w 884"/>
                <a:gd name="T21" fmla="*/ 1151 h 526"/>
                <a:gd name="T22" fmla="*/ 64 w 884"/>
                <a:gd name="T23" fmla="*/ 1182 h 526"/>
                <a:gd name="T24" fmla="*/ 56 w 884"/>
                <a:gd name="T25" fmla="*/ 1192 h 526"/>
                <a:gd name="T26" fmla="*/ 40 w 884"/>
                <a:gd name="T27" fmla="*/ 1151 h 526"/>
                <a:gd name="T28" fmla="*/ 28 w 884"/>
                <a:gd name="T29" fmla="*/ 1054 h 526"/>
                <a:gd name="T30" fmla="*/ 24 w 884"/>
                <a:gd name="T31" fmla="*/ 984 h 526"/>
                <a:gd name="T32" fmla="*/ 24 w 884"/>
                <a:gd name="T33" fmla="*/ 984 h 526"/>
                <a:gd name="T34" fmla="*/ 17 w 884"/>
                <a:gd name="T35" fmla="*/ 967 h 526"/>
                <a:gd name="T36" fmla="*/ 4 w 884"/>
                <a:gd name="T37" fmla="*/ 886 h 526"/>
                <a:gd name="T38" fmla="*/ 0 w 884"/>
                <a:gd name="T39" fmla="*/ 728 h 526"/>
                <a:gd name="T40" fmla="*/ 6 w 884"/>
                <a:gd name="T41" fmla="*/ 573 h 526"/>
                <a:gd name="T42" fmla="*/ 18 w 884"/>
                <a:gd name="T43" fmla="*/ 475 h 526"/>
                <a:gd name="T44" fmla="*/ 18 w 884"/>
                <a:gd name="T45" fmla="*/ 475 h 526"/>
                <a:gd name="T46" fmla="*/ 18 w 884"/>
                <a:gd name="T47" fmla="*/ 449 h 526"/>
                <a:gd name="T48" fmla="*/ 15 w 884"/>
                <a:gd name="T49" fmla="*/ 381 h 526"/>
                <a:gd name="T50" fmla="*/ 15 w 884"/>
                <a:gd name="T51" fmla="*/ 237 h 526"/>
                <a:gd name="T52" fmla="*/ 28 w 884"/>
                <a:gd name="T53" fmla="*/ 111 h 526"/>
                <a:gd name="T54" fmla="*/ 41 w 884"/>
                <a:gd name="T55" fmla="*/ 97 h 526"/>
                <a:gd name="T56" fmla="*/ 50 w 884"/>
                <a:gd name="T57" fmla="*/ 141 h 526"/>
                <a:gd name="T58" fmla="*/ 54 w 884"/>
                <a:gd name="T59" fmla="*/ 183 h 526"/>
                <a:gd name="T60" fmla="*/ 55 w 884"/>
                <a:gd name="T61" fmla="*/ 183 h 526"/>
                <a:gd name="T62" fmla="*/ 55 w 884"/>
                <a:gd name="T63" fmla="*/ 183 h 526"/>
                <a:gd name="T64" fmla="*/ 56 w 884"/>
                <a:gd name="T65" fmla="*/ 183 h 526"/>
                <a:gd name="T66" fmla="*/ 62 w 884"/>
                <a:gd name="T67" fmla="*/ 124 h 526"/>
                <a:gd name="T68" fmla="*/ 69 w 884"/>
                <a:gd name="T69" fmla="*/ 97 h 526"/>
                <a:gd name="T70" fmla="*/ 74 w 884"/>
                <a:gd name="T71" fmla="*/ 111 h 526"/>
                <a:gd name="T72" fmla="*/ 79 w 884"/>
                <a:gd name="T73" fmla="*/ 124 h 526"/>
                <a:gd name="T74" fmla="*/ 79 w 884"/>
                <a:gd name="T75" fmla="*/ 124 h 526"/>
                <a:gd name="T76" fmla="*/ 79 w 884"/>
                <a:gd name="T77" fmla="*/ 111 h 526"/>
                <a:gd name="T78" fmla="*/ 90 w 884"/>
                <a:gd name="T79" fmla="*/ 27 h 526"/>
                <a:gd name="T80" fmla="*/ 104 w 884"/>
                <a:gd name="T81" fmla="*/ 0 h 526"/>
                <a:gd name="T82" fmla="*/ 122 w 884"/>
                <a:gd name="T83" fmla="*/ 56 h 526"/>
                <a:gd name="T84" fmla="*/ 130 w 884"/>
                <a:gd name="T85" fmla="*/ 183 h 526"/>
                <a:gd name="T86" fmla="*/ 132 w 884"/>
                <a:gd name="T87" fmla="*/ 278 h 526"/>
                <a:gd name="T88" fmla="*/ 132 w 884"/>
                <a:gd name="T89" fmla="*/ 295 h 526"/>
                <a:gd name="T90" fmla="*/ 134 w 884"/>
                <a:gd name="T91" fmla="*/ 313 h 526"/>
                <a:gd name="T92" fmla="*/ 135 w 884"/>
                <a:gd name="T93" fmla="*/ 313 h 526"/>
                <a:gd name="T94" fmla="*/ 144 w 884"/>
                <a:gd name="T95" fmla="*/ 321 h 526"/>
                <a:gd name="T96" fmla="*/ 156 w 884"/>
                <a:gd name="T97" fmla="*/ 405 h 526"/>
                <a:gd name="T98" fmla="*/ 161 w 884"/>
                <a:gd name="T99" fmla="*/ 564 h 526"/>
                <a:gd name="T100" fmla="*/ 156 w 884"/>
                <a:gd name="T101" fmla="*/ 702 h 526"/>
                <a:gd name="T102" fmla="*/ 144 w 884"/>
                <a:gd name="T103" fmla="*/ 802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00AE00"/>
            </a:solidFill>
            <a:ln w="9360">
              <a:solidFill>
                <a:srgbClr val="000000"/>
              </a:solidFill>
              <a:round/>
              <a:headEnd/>
              <a:tailEnd/>
            </a:ln>
          </p:spPr>
          <p:txBody>
            <a:bodyPr wrap="none" anchor="ctr"/>
            <a:lstStyle/>
            <a:p>
              <a:endParaRPr lang="en-US"/>
            </a:p>
          </p:txBody>
        </p:sp>
      </p:grpSp>
      <p:grpSp>
        <p:nvGrpSpPr>
          <p:cNvPr id="7" name="Group 19"/>
          <p:cNvGrpSpPr>
            <a:grpSpLocks/>
          </p:cNvGrpSpPr>
          <p:nvPr/>
        </p:nvGrpSpPr>
        <p:grpSpPr bwMode="auto">
          <a:xfrm>
            <a:off x="3706813" y="2936875"/>
            <a:ext cx="1300162" cy="1684338"/>
            <a:chOff x="2155" y="2148"/>
            <a:chExt cx="756" cy="1061"/>
          </a:xfrm>
        </p:grpSpPr>
        <p:sp>
          <p:nvSpPr>
            <p:cNvPr id="39992" name="Rectangle 20"/>
            <p:cNvSpPr>
              <a:spLocks noChangeArrowheads="1"/>
            </p:cNvSpPr>
            <p:nvPr/>
          </p:nvSpPr>
          <p:spPr bwMode="auto">
            <a:xfrm>
              <a:off x="2495" y="2546"/>
              <a:ext cx="95" cy="664"/>
            </a:xfrm>
            <a:prstGeom prst="rect">
              <a:avLst/>
            </a:prstGeom>
            <a:solidFill>
              <a:srgbClr val="996633"/>
            </a:solidFill>
            <a:ln w="9360">
              <a:solidFill>
                <a:srgbClr val="000000"/>
              </a:solidFill>
              <a:round/>
              <a:headEnd/>
              <a:tailEnd/>
            </a:ln>
          </p:spPr>
          <p:txBody>
            <a:bodyPr wrap="none" anchor="ctr"/>
            <a:lstStyle/>
            <a:p>
              <a:endParaRPr lang="en-GB">
                <a:latin typeface="Calibri" pitchFamily="34" charset="0"/>
              </a:endParaRPr>
            </a:p>
          </p:txBody>
        </p:sp>
        <p:sp>
          <p:nvSpPr>
            <p:cNvPr id="39993" name="Freeform 21"/>
            <p:cNvSpPr>
              <a:spLocks noChangeArrowheads="1"/>
            </p:cNvSpPr>
            <p:nvPr/>
          </p:nvSpPr>
          <p:spPr bwMode="auto">
            <a:xfrm>
              <a:off x="2155" y="2148"/>
              <a:ext cx="757" cy="570"/>
            </a:xfrm>
            <a:custGeom>
              <a:avLst/>
              <a:gdLst>
                <a:gd name="T0" fmla="*/ 146 w 884"/>
                <a:gd name="T1" fmla="*/ 843 h 526"/>
                <a:gd name="T2" fmla="*/ 147 w 884"/>
                <a:gd name="T3" fmla="*/ 904 h 526"/>
                <a:gd name="T4" fmla="*/ 146 w 884"/>
                <a:gd name="T5" fmla="*/ 1033 h 526"/>
                <a:gd name="T6" fmla="*/ 134 w 884"/>
                <a:gd name="T7" fmla="*/ 1176 h 526"/>
                <a:gd name="T8" fmla="*/ 116 w 884"/>
                <a:gd name="T9" fmla="*/ 1233 h 526"/>
                <a:gd name="T10" fmla="*/ 105 w 884"/>
                <a:gd name="T11" fmla="*/ 1218 h 526"/>
                <a:gd name="T12" fmla="*/ 97 w 884"/>
                <a:gd name="T13" fmla="*/ 1176 h 526"/>
                <a:gd name="T14" fmla="*/ 91 w 884"/>
                <a:gd name="T15" fmla="*/ 1247 h 526"/>
                <a:gd name="T16" fmla="*/ 84 w 884"/>
                <a:gd name="T17" fmla="*/ 1274 h 526"/>
                <a:gd name="T18" fmla="*/ 76 w 884"/>
                <a:gd name="T19" fmla="*/ 1247 h 526"/>
                <a:gd name="T20" fmla="*/ 72 w 884"/>
                <a:gd name="T21" fmla="*/ 1176 h 526"/>
                <a:gd name="T22" fmla="*/ 64 w 884"/>
                <a:gd name="T23" fmla="*/ 1203 h 526"/>
                <a:gd name="T24" fmla="*/ 56 w 884"/>
                <a:gd name="T25" fmla="*/ 1218 h 526"/>
                <a:gd name="T26" fmla="*/ 40 w 884"/>
                <a:gd name="T27" fmla="*/ 1176 h 526"/>
                <a:gd name="T28" fmla="*/ 28 w 884"/>
                <a:gd name="T29" fmla="*/ 1073 h 526"/>
                <a:gd name="T30" fmla="*/ 24 w 884"/>
                <a:gd name="T31" fmla="*/ 1005 h 526"/>
                <a:gd name="T32" fmla="*/ 24 w 884"/>
                <a:gd name="T33" fmla="*/ 1005 h 526"/>
                <a:gd name="T34" fmla="*/ 17 w 884"/>
                <a:gd name="T35" fmla="*/ 986 h 526"/>
                <a:gd name="T36" fmla="*/ 4 w 884"/>
                <a:gd name="T37" fmla="*/ 904 h 526"/>
                <a:gd name="T38" fmla="*/ 0 w 884"/>
                <a:gd name="T39" fmla="*/ 747 h 526"/>
                <a:gd name="T40" fmla="*/ 6 w 884"/>
                <a:gd name="T41" fmla="*/ 587 h 526"/>
                <a:gd name="T42" fmla="*/ 18 w 884"/>
                <a:gd name="T43" fmla="*/ 485 h 526"/>
                <a:gd name="T44" fmla="*/ 18 w 884"/>
                <a:gd name="T45" fmla="*/ 485 h 526"/>
                <a:gd name="T46" fmla="*/ 18 w 884"/>
                <a:gd name="T47" fmla="*/ 459 h 526"/>
                <a:gd name="T48" fmla="*/ 15 w 884"/>
                <a:gd name="T49" fmla="*/ 385 h 526"/>
                <a:gd name="T50" fmla="*/ 15 w 884"/>
                <a:gd name="T51" fmla="*/ 244 h 526"/>
                <a:gd name="T52" fmla="*/ 28 w 884"/>
                <a:gd name="T53" fmla="*/ 113 h 526"/>
                <a:gd name="T54" fmla="*/ 41 w 884"/>
                <a:gd name="T55" fmla="*/ 100 h 526"/>
                <a:gd name="T56" fmla="*/ 50 w 884"/>
                <a:gd name="T57" fmla="*/ 142 h 526"/>
                <a:gd name="T58" fmla="*/ 54 w 884"/>
                <a:gd name="T59" fmla="*/ 185 h 526"/>
                <a:gd name="T60" fmla="*/ 55 w 884"/>
                <a:gd name="T61" fmla="*/ 185 h 526"/>
                <a:gd name="T62" fmla="*/ 55 w 884"/>
                <a:gd name="T63" fmla="*/ 185 h 526"/>
                <a:gd name="T64" fmla="*/ 56 w 884"/>
                <a:gd name="T65" fmla="*/ 185 h 526"/>
                <a:gd name="T66" fmla="*/ 62 w 884"/>
                <a:gd name="T67" fmla="*/ 128 h 526"/>
                <a:gd name="T68" fmla="*/ 69 w 884"/>
                <a:gd name="T69" fmla="*/ 100 h 526"/>
                <a:gd name="T70" fmla="*/ 74 w 884"/>
                <a:gd name="T71" fmla="*/ 113 h 526"/>
                <a:gd name="T72" fmla="*/ 79 w 884"/>
                <a:gd name="T73" fmla="*/ 128 h 526"/>
                <a:gd name="T74" fmla="*/ 79 w 884"/>
                <a:gd name="T75" fmla="*/ 128 h 526"/>
                <a:gd name="T76" fmla="*/ 79 w 884"/>
                <a:gd name="T77" fmla="*/ 113 h 526"/>
                <a:gd name="T78" fmla="*/ 90 w 884"/>
                <a:gd name="T79" fmla="*/ 28 h 526"/>
                <a:gd name="T80" fmla="*/ 104 w 884"/>
                <a:gd name="T81" fmla="*/ 0 h 526"/>
                <a:gd name="T82" fmla="*/ 122 w 884"/>
                <a:gd name="T83" fmla="*/ 59 h 526"/>
                <a:gd name="T84" fmla="*/ 130 w 884"/>
                <a:gd name="T85" fmla="*/ 185 h 526"/>
                <a:gd name="T86" fmla="*/ 132 w 884"/>
                <a:gd name="T87" fmla="*/ 287 h 526"/>
                <a:gd name="T88" fmla="*/ 132 w 884"/>
                <a:gd name="T89" fmla="*/ 298 h 526"/>
                <a:gd name="T90" fmla="*/ 134 w 884"/>
                <a:gd name="T91" fmla="*/ 316 h 526"/>
                <a:gd name="T92" fmla="*/ 135 w 884"/>
                <a:gd name="T93" fmla="*/ 316 h 526"/>
                <a:gd name="T94" fmla="*/ 144 w 884"/>
                <a:gd name="T95" fmla="*/ 326 h 526"/>
                <a:gd name="T96" fmla="*/ 156 w 884"/>
                <a:gd name="T97" fmla="*/ 412 h 526"/>
                <a:gd name="T98" fmla="*/ 161 w 884"/>
                <a:gd name="T99" fmla="*/ 573 h 526"/>
                <a:gd name="T100" fmla="*/ 156 w 884"/>
                <a:gd name="T101" fmla="*/ 716 h 526"/>
                <a:gd name="T102" fmla="*/ 144 w 884"/>
                <a:gd name="T103" fmla="*/ 817 h 5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526"/>
                <a:gd name="T158" fmla="*/ 884 w 884"/>
                <a:gd name="T159" fmla="*/ 526 h 5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00AE00"/>
            </a:solidFill>
            <a:ln w="9360">
              <a:solidFill>
                <a:srgbClr val="000000"/>
              </a:solidFill>
              <a:round/>
              <a:headEnd/>
              <a:tailEnd/>
            </a:ln>
          </p:spPr>
          <p:txBody>
            <a:bodyPr wrap="none" anchor="ctr"/>
            <a:lstStyle/>
            <a:p>
              <a:endParaRPr lang="en-US"/>
            </a:p>
          </p:txBody>
        </p:sp>
      </p:grpSp>
      <p:grpSp>
        <p:nvGrpSpPr>
          <p:cNvPr id="8" name="Group 22"/>
          <p:cNvGrpSpPr>
            <a:grpSpLocks/>
          </p:cNvGrpSpPr>
          <p:nvPr/>
        </p:nvGrpSpPr>
        <p:grpSpPr bwMode="auto">
          <a:xfrm>
            <a:off x="5372100" y="3689350"/>
            <a:ext cx="323850" cy="506413"/>
            <a:chOff x="3124" y="2622"/>
            <a:chExt cx="188" cy="319"/>
          </a:xfrm>
        </p:grpSpPr>
        <p:sp>
          <p:nvSpPr>
            <p:cNvPr id="39990" name="Line 23"/>
            <p:cNvSpPr>
              <a:spLocks noChangeShapeType="1"/>
            </p:cNvSpPr>
            <p:nvPr/>
          </p:nvSpPr>
          <p:spPr bwMode="auto">
            <a:xfrm>
              <a:off x="3218" y="2753"/>
              <a:ext cx="1" cy="189"/>
            </a:xfrm>
            <a:prstGeom prst="line">
              <a:avLst/>
            </a:prstGeom>
            <a:noFill/>
            <a:ln w="36000">
              <a:solidFill>
                <a:srgbClr val="008000"/>
              </a:solidFill>
              <a:miter lim="800000"/>
              <a:headEnd/>
              <a:tailEnd/>
            </a:ln>
          </p:spPr>
          <p:txBody>
            <a:bodyPr/>
            <a:lstStyle/>
            <a:p>
              <a:endParaRPr lang="en-US"/>
            </a:p>
          </p:txBody>
        </p:sp>
        <p:sp>
          <p:nvSpPr>
            <p:cNvPr id="39991" name="Freeform 24"/>
            <p:cNvSpPr>
              <a:spLocks noChangeArrowheads="1"/>
            </p:cNvSpPr>
            <p:nvPr/>
          </p:nvSpPr>
          <p:spPr bwMode="auto">
            <a:xfrm>
              <a:off x="3124" y="2622"/>
              <a:ext cx="189" cy="190"/>
            </a:xfrm>
            <a:custGeom>
              <a:avLst/>
              <a:gdLst>
                <a:gd name="T0" fmla="*/ 0 w 707"/>
                <a:gd name="T1" fmla="*/ 0 h 799"/>
                <a:gd name="T2" fmla="*/ 0 w 707"/>
                <a:gd name="T3" fmla="*/ 0 h 799"/>
                <a:gd name="T4" fmla="*/ 0 w 707"/>
                <a:gd name="T5" fmla="*/ 0 h 799"/>
                <a:gd name="T6" fmla="*/ 0 w 707"/>
                <a:gd name="T7" fmla="*/ 0 h 799"/>
                <a:gd name="T8" fmla="*/ 0 w 707"/>
                <a:gd name="T9" fmla="*/ 0 h 799"/>
                <a:gd name="T10" fmla="*/ 0 w 707"/>
                <a:gd name="T11" fmla="*/ 0 h 799"/>
                <a:gd name="T12" fmla="*/ 0 w 707"/>
                <a:gd name="T13" fmla="*/ 0 h 799"/>
                <a:gd name="T14" fmla="*/ 0 w 707"/>
                <a:gd name="T15" fmla="*/ 0 h 799"/>
                <a:gd name="T16" fmla="*/ 0 w 707"/>
                <a:gd name="T17" fmla="*/ 0 h 799"/>
                <a:gd name="T18" fmla="*/ 0 w 707"/>
                <a:gd name="T19" fmla="*/ 0 h 799"/>
                <a:gd name="T20" fmla="*/ 0 w 707"/>
                <a:gd name="T21" fmla="*/ 0 h 799"/>
                <a:gd name="T22" fmla="*/ 0 w 707"/>
                <a:gd name="T23" fmla="*/ 0 h 799"/>
                <a:gd name="T24" fmla="*/ 0 w 707"/>
                <a:gd name="T25" fmla="*/ 0 h 799"/>
                <a:gd name="T26" fmla="*/ 0 w 707"/>
                <a:gd name="T27" fmla="*/ 0 h 799"/>
                <a:gd name="T28" fmla="*/ 0 w 707"/>
                <a:gd name="T29" fmla="*/ 0 h 799"/>
                <a:gd name="T30" fmla="*/ 0 w 707"/>
                <a:gd name="T31" fmla="*/ 0 h 799"/>
                <a:gd name="T32" fmla="*/ 0 w 707"/>
                <a:gd name="T33" fmla="*/ 0 h 799"/>
                <a:gd name="T34" fmla="*/ 0 w 707"/>
                <a:gd name="T35" fmla="*/ 0 h 799"/>
                <a:gd name="T36" fmla="*/ 0 w 707"/>
                <a:gd name="T37" fmla="*/ 0 h 799"/>
                <a:gd name="T38" fmla="*/ 0 w 707"/>
                <a:gd name="T39" fmla="*/ 0 h 799"/>
                <a:gd name="T40" fmla="*/ 0 w 707"/>
                <a:gd name="T41" fmla="*/ 0 h 799"/>
                <a:gd name="T42" fmla="*/ 0 w 707"/>
                <a:gd name="T43" fmla="*/ 0 h 799"/>
                <a:gd name="T44" fmla="*/ 0 w 707"/>
                <a:gd name="T45" fmla="*/ 0 h 799"/>
                <a:gd name="T46" fmla="*/ 0 w 707"/>
                <a:gd name="T47" fmla="*/ 0 h 799"/>
                <a:gd name="T48" fmla="*/ 0 w 707"/>
                <a:gd name="T49" fmla="*/ 0 h 799"/>
                <a:gd name="T50" fmla="*/ 0 w 707"/>
                <a:gd name="T51" fmla="*/ 0 h 799"/>
                <a:gd name="T52" fmla="*/ 0 w 707"/>
                <a:gd name="T53" fmla="*/ 0 h 799"/>
                <a:gd name="T54" fmla="*/ 0 w 707"/>
                <a:gd name="T55" fmla="*/ 0 h 799"/>
                <a:gd name="T56" fmla="*/ 0 w 707"/>
                <a:gd name="T57" fmla="*/ 0 h 799"/>
                <a:gd name="T58" fmla="*/ 0 w 707"/>
                <a:gd name="T59" fmla="*/ 0 h 799"/>
                <a:gd name="T60" fmla="*/ 0 w 707"/>
                <a:gd name="T61" fmla="*/ 0 h 799"/>
                <a:gd name="T62" fmla="*/ 0 w 707"/>
                <a:gd name="T63" fmla="*/ 0 h 799"/>
                <a:gd name="T64" fmla="*/ 0 w 707"/>
                <a:gd name="T65" fmla="*/ 0 h 799"/>
                <a:gd name="T66" fmla="*/ 0 w 707"/>
                <a:gd name="T67" fmla="*/ 0 h 799"/>
                <a:gd name="T68" fmla="*/ 0 w 707"/>
                <a:gd name="T69" fmla="*/ 0 h 799"/>
                <a:gd name="T70" fmla="*/ 0 w 707"/>
                <a:gd name="T71" fmla="*/ 0 h 799"/>
                <a:gd name="T72" fmla="*/ 0 w 707"/>
                <a:gd name="T73" fmla="*/ 0 h 799"/>
                <a:gd name="T74" fmla="*/ 0 w 707"/>
                <a:gd name="T75" fmla="*/ 0 h 799"/>
                <a:gd name="T76" fmla="*/ 0 w 707"/>
                <a:gd name="T77" fmla="*/ 0 h 799"/>
                <a:gd name="T78" fmla="*/ 0 w 707"/>
                <a:gd name="T79" fmla="*/ 0 h 799"/>
                <a:gd name="T80" fmla="*/ 0 w 707"/>
                <a:gd name="T81" fmla="*/ 0 h 799"/>
                <a:gd name="T82" fmla="*/ 0 w 707"/>
                <a:gd name="T83" fmla="*/ 0 h 799"/>
                <a:gd name="T84" fmla="*/ 0 w 707"/>
                <a:gd name="T85" fmla="*/ 0 h 799"/>
                <a:gd name="T86" fmla="*/ 0 w 707"/>
                <a:gd name="T87" fmla="*/ 0 h 799"/>
                <a:gd name="T88" fmla="*/ 0 w 707"/>
                <a:gd name="T89" fmla="*/ 0 h 799"/>
                <a:gd name="T90" fmla="*/ 0 w 707"/>
                <a:gd name="T91" fmla="*/ 0 h 799"/>
                <a:gd name="T92" fmla="*/ 0 w 707"/>
                <a:gd name="T93" fmla="*/ 0 h 799"/>
                <a:gd name="T94" fmla="*/ 0 w 707"/>
                <a:gd name="T95" fmla="*/ 0 h 799"/>
                <a:gd name="T96" fmla="*/ 0 w 707"/>
                <a:gd name="T97" fmla="*/ 0 h 799"/>
                <a:gd name="T98" fmla="*/ 0 w 707"/>
                <a:gd name="T99" fmla="*/ 0 h 799"/>
                <a:gd name="T100" fmla="*/ 0 w 707"/>
                <a:gd name="T101" fmla="*/ 0 h 799"/>
                <a:gd name="T102" fmla="*/ 0 w 707"/>
                <a:gd name="T103" fmla="*/ 0 h 799"/>
                <a:gd name="T104" fmla="*/ 0 w 707"/>
                <a:gd name="T105" fmla="*/ 0 h 799"/>
                <a:gd name="T106" fmla="*/ 0 w 707"/>
                <a:gd name="T107" fmla="*/ 0 h 799"/>
                <a:gd name="T108" fmla="*/ 0 w 707"/>
                <a:gd name="T109" fmla="*/ 0 h 799"/>
                <a:gd name="T110" fmla="*/ 0 w 707"/>
                <a:gd name="T111" fmla="*/ 0 h 799"/>
                <a:gd name="T112" fmla="*/ 0 w 707"/>
                <a:gd name="T113" fmla="*/ 0 h 799"/>
                <a:gd name="T114" fmla="*/ 0 w 707"/>
                <a:gd name="T115" fmla="*/ 0 h 799"/>
                <a:gd name="T116" fmla="*/ 0 w 707"/>
                <a:gd name="T117" fmla="*/ 0 h 799"/>
                <a:gd name="T118" fmla="*/ 0 w 707"/>
                <a:gd name="T119" fmla="*/ 0 h 799"/>
                <a:gd name="T120" fmla="*/ 0 w 707"/>
                <a:gd name="T121" fmla="*/ 0 h 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7"/>
                <a:gd name="T184" fmla="*/ 0 h 799"/>
                <a:gd name="T185" fmla="*/ 707 w 707"/>
                <a:gd name="T186" fmla="*/ 799 h 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7" h="799">
                  <a:moveTo>
                    <a:pt x="637" y="408"/>
                  </a:moveTo>
                  <a:lnTo>
                    <a:pt x="637" y="402"/>
                  </a:lnTo>
                  <a:lnTo>
                    <a:pt x="631" y="402"/>
                  </a:lnTo>
                  <a:lnTo>
                    <a:pt x="626" y="402"/>
                  </a:lnTo>
                  <a:lnTo>
                    <a:pt x="620" y="396"/>
                  </a:lnTo>
                  <a:lnTo>
                    <a:pt x="626" y="396"/>
                  </a:lnTo>
                  <a:lnTo>
                    <a:pt x="631" y="396"/>
                  </a:lnTo>
                  <a:lnTo>
                    <a:pt x="637" y="396"/>
                  </a:lnTo>
                  <a:lnTo>
                    <a:pt x="637" y="390"/>
                  </a:lnTo>
                  <a:lnTo>
                    <a:pt x="678" y="354"/>
                  </a:lnTo>
                  <a:lnTo>
                    <a:pt x="702" y="306"/>
                  </a:lnTo>
                  <a:lnTo>
                    <a:pt x="707" y="252"/>
                  </a:lnTo>
                  <a:lnTo>
                    <a:pt x="684" y="198"/>
                  </a:lnTo>
                  <a:lnTo>
                    <a:pt x="655" y="156"/>
                  </a:lnTo>
                  <a:lnTo>
                    <a:pt x="608" y="132"/>
                  </a:lnTo>
                  <a:lnTo>
                    <a:pt x="555" y="132"/>
                  </a:lnTo>
                  <a:lnTo>
                    <a:pt x="503" y="150"/>
                  </a:lnTo>
                  <a:lnTo>
                    <a:pt x="497" y="150"/>
                  </a:lnTo>
                  <a:lnTo>
                    <a:pt x="497" y="156"/>
                  </a:lnTo>
                  <a:lnTo>
                    <a:pt x="491" y="156"/>
                  </a:lnTo>
                  <a:lnTo>
                    <a:pt x="491" y="162"/>
                  </a:lnTo>
                  <a:lnTo>
                    <a:pt x="491" y="156"/>
                  </a:lnTo>
                  <a:lnTo>
                    <a:pt x="491" y="150"/>
                  </a:lnTo>
                  <a:lnTo>
                    <a:pt x="491" y="144"/>
                  </a:lnTo>
                  <a:lnTo>
                    <a:pt x="479" y="96"/>
                  </a:lnTo>
                  <a:lnTo>
                    <a:pt x="462" y="60"/>
                  </a:lnTo>
                  <a:lnTo>
                    <a:pt x="433" y="30"/>
                  </a:lnTo>
                  <a:lnTo>
                    <a:pt x="398" y="6"/>
                  </a:lnTo>
                  <a:lnTo>
                    <a:pt x="357" y="0"/>
                  </a:lnTo>
                  <a:lnTo>
                    <a:pt x="310" y="6"/>
                  </a:lnTo>
                  <a:lnTo>
                    <a:pt x="275" y="30"/>
                  </a:lnTo>
                  <a:lnTo>
                    <a:pt x="245" y="60"/>
                  </a:lnTo>
                  <a:lnTo>
                    <a:pt x="228" y="96"/>
                  </a:lnTo>
                  <a:lnTo>
                    <a:pt x="222" y="144"/>
                  </a:lnTo>
                  <a:lnTo>
                    <a:pt x="222" y="150"/>
                  </a:lnTo>
                  <a:lnTo>
                    <a:pt x="222" y="156"/>
                  </a:lnTo>
                  <a:lnTo>
                    <a:pt x="222" y="162"/>
                  </a:lnTo>
                  <a:lnTo>
                    <a:pt x="216" y="156"/>
                  </a:lnTo>
                  <a:lnTo>
                    <a:pt x="210" y="156"/>
                  </a:lnTo>
                  <a:lnTo>
                    <a:pt x="205" y="150"/>
                  </a:lnTo>
                  <a:lnTo>
                    <a:pt x="152" y="132"/>
                  </a:lnTo>
                  <a:lnTo>
                    <a:pt x="99" y="132"/>
                  </a:lnTo>
                  <a:lnTo>
                    <a:pt x="52" y="156"/>
                  </a:lnTo>
                  <a:lnTo>
                    <a:pt x="23" y="198"/>
                  </a:lnTo>
                  <a:lnTo>
                    <a:pt x="0" y="252"/>
                  </a:lnTo>
                  <a:lnTo>
                    <a:pt x="6" y="306"/>
                  </a:lnTo>
                  <a:lnTo>
                    <a:pt x="29" y="354"/>
                  </a:lnTo>
                  <a:lnTo>
                    <a:pt x="70" y="390"/>
                  </a:lnTo>
                  <a:lnTo>
                    <a:pt x="70" y="396"/>
                  </a:lnTo>
                  <a:lnTo>
                    <a:pt x="76" y="396"/>
                  </a:lnTo>
                  <a:lnTo>
                    <a:pt x="82" y="396"/>
                  </a:lnTo>
                  <a:lnTo>
                    <a:pt x="88" y="396"/>
                  </a:lnTo>
                  <a:lnTo>
                    <a:pt x="82" y="402"/>
                  </a:lnTo>
                  <a:lnTo>
                    <a:pt x="76" y="402"/>
                  </a:lnTo>
                  <a:lnTo>
                    <a:pt x="70" y="402"/>
                  </a:lnTo>
                  <a:lnTo>
                    <a:pt x="70" y="408"/>
                  </a:lnTo>
                  <a:lnTo>
                    <a:pt x="29" y="444"/>
                  </a:lnTo>
                  <a:lnTo>
                    <a:pt x="6" y="493"/>
                  </a:lnTo>
                  <a:lnTo>
                    <a:pt x="0" y="541"/>
                  </a:lnTo>
                  <a:lnTo>
                    <a:pt x="23" y="595"/>
                  </a:lnTo>
                  <a:lnTo>
                    <a:pt x="52" y="637"/>
                  </a:lnTo>
                  <a:lnTo>
                    <a:pt x="99" y="661"/>
                  </a:lnTo>
                  <a:lnTo>
                    <a:pt x="152" y="667"/>
                  </a:lnTo>
                  <a:lnTo>
                    <a:pt x="205" y="649"/>
                  </a:lnTo>
                  <a:lnTo>
                    <a:pt x="205" y="643"/>
                  </a:lnTo>
                  <a:lnTo>
                    <a:pt x="210" y="643"/>
                  </a:lnTo>
                  <a:lnTo>
                    <a:pt x="216" y="643"/>
                  </a:lnTo>
                  <a:lnTo>
                    <a:pt x="222" y="637"/>
                  </a:lnTo>
                  <a:lnTo>
                    <a:pt x="222" y="643"/>
                  </a:lnTo>
                  <a:lnTo>
                    <a:pt x="222" y="649"/>
                  </a:lnTo>
                  <a:lnTo>
                    <a:pt x="222" y="655"/>
                  </a:lnTo>
                  <a:lnTo>
                    <a:pt x="228" y="703"/>
                  </a:lnTo>
                  <a:lnTo>
                    <a:pt x="245" y="739"/>
                  </a:lnTo>
                  <a:lnTo>
                    <a:pt x="275" y="769"/>
                  </a:lnTo>
                  <a:lnTo>
                    <a:pt x="310" y="793"/>
                  </a:lnTo>
                  <a:lnTo>
                    <a:pt x="357" y="799"/>
                  </a:lnTo>
                  <a:lnTo>
                    <a:pt x="398" y="793"/>
                  </a:lnTo>
                  <a:lnTo>
                    <a:pt x="433" y="769"/>
                  </a:lnTo>
                  <a:lnTo>
                    <a:pt x="462" y="739"/>
                  </a:lnTo>
                  <a:lnTo>
                    <a:pt x="479" y="703"/>
                  </a:lnTo>
                  <a:lnTo>
                    <a:pt x="491" y="655"/>
                  </a:lnTo>
                  <a:lnTo>
                    <a:pt x="491" y="649"/>
                  </a:lnTo>
                  <a:lnTo>
                    <a:pt x="491" y="643"/>
                  </a:lnTo>
                  <a:lnTo>
                    <a:pt x="491" y="637"/>
                  </a:lnTo>
                  <a:lnTo>
                    <a:pt x="491" y="643"/>
                  </a:lnTo>
                  <a:lnTo>
                    <a:pt x="497" y="643"/>
                  </a:lnTo>
                  <a:lnTo>
                    <a:pt x="503" y="649"/>
                  </a:lnTo>
                  <a:lnTo>
                    <a:pt x="555" y="667"/>
                  </a:lnTo>
                  <a:lnTo>
                    <a:pt x="608" y="661"/>
                  </a:lnTo>
                  <a:lnTo>
                    <a:pt x="655" y="637"/>
                  </a:lnTo>
                  <a:lnTo>
                    <a:pt x="684" y="595"/>
                  </a:lnTo>
                  <a:lnTo>
                    <a:pt x="707" y="541"/>
                  </a:lnTo>
                  <a:lnTo>
                    <a:pt x="702" y="493"/>
                  </a:lnTo>
                  <a:lnTo>
                    <a:pt x="678" y="444"/>
                  </a:lnTo>
                  <a:lnTo>
                    <a:pt x="637" y="408"/>
                  </a:lnTo>
                  <a:close/>
                  <a:moveTo>
                    <a:pt x="357" y="252"/>
                  </a:moveTo>
                  <a:lnTo>
                    <a:pt x="310" y="258"/>
                  </a:lnTo>
                  <a:lnTo>
                    <a:pt x="269" y="282"/>
                  </a:lnTo>
                  <a:lnTo>
                    <a:pt x="234" y="312"/>
                  </a:lnTo>
                  <a:lnTo>
                    <a:pt x="216" y="354"/>
                  </a:lnTo>
                  <a:lnTo>
                    <a:pt x="210" y="402"/>
                  </a:lnTo>
                  <a:lnTo>
                    <a:pt x="216" y="444"/>
                  </a:lnTo>
                  <a:lnTo>
                    <a:pt x="234" y="487"/>
                  </a:lnTo>
                  <a:lnTo>
                    <a:pt x="269" y="517"/>
                  </a:lnTo>
                  <a:lnTo>
                    <a:pt x="310" y="541"/>
                  </a:lnTo>
                  <a:lnTo>
                    <a:pt x="357" y="547"/>
                  </a:lnTo>
                  <a:lnTo>
                    <a:pt x="398" y="541"/>
                  </a:lnTo>
                  <a:lnTo>
                    <a:pt x="438" y="517"/>
                  </a:lnTo>
                  <a:lnTo>
                    <a:pt x="474" y="487"/>
                  </a:lnTo>
                  <a:lnTo>
                    <a:pt x="491" y="444"/>
                  </a:lnTo>
                  <a:lnTo>
                    <a:pt x="503" y="402"/>
                  </a:lnTo>
                  <a:lnTo>
                    <a:pt x="491" y="354"/>
                  </a:lnTo>
                  <a:lnTo>
                    <a:pt x="474" y="312"/>
                  </a:lnTo>
                  <a:lnTo>
                    <a:pt x="438" y="282"/>
                  </a:lnTo>
                  <a:lnTo>
                    <a:pt x="398" y="258"/>
                  </a:lnTo>
                  <a:lnTo>
                    <a:pt x="357" y="252"/>
                  </a:lnTo>
                  <a:close/>
                </a:path>
              </a:pathLst>
            </a:custGeom>
            <a:solidFill>
              <a:srgbClr val="FF3366"/>
            </a:solidFill>
            <a:ln w="9360">
              <a:solidFill>
                <a:srgbClr val="000000"/>
              </a:solidFill>
              <a:round/>
              <a:headEnd/>
              <a:tailEnd/>
            </a:ln>
          </p:spPr>
          <p:txBody>
            <a:bodyPr wrap="none" anchor="ctr"/>
            <a:lstStyle/>
            <a:p>
              <a:endParaRPr lang="en-US"/>
            </a:p>
          </p:txBody>
        </p:sp>
      </p:grpSp>
      <p:grpSp>
        <p:nvGrpSpPr>
          <p:cNvPr id="9" name="Group 25"/>
          <p:cNvGrpSpPr>
            <a:grpSpLocks/>
          </p:cNvGrpSpPr>
          <p:nvPr/>
        </p:nvGrpSpPr>
        <p:grpSpPr bwMode="auto">
          <a:xfrm>
            <a:off x="4556125" y="4171950"/>
            <a:ext cx="322263" cy="506413"/>
            <a:chOff x="2649" y="2926"/>
            <a:chExt cx="188" cy="319"/>
          </a:xfrm>
        </p:grpSpPr>
        <p:sp>
          <p:nvSpPr>
            <p:cNvPr id="39988" name="Line 26"/>
            <p:cNvSpPr>
              <a:spLocks noChangeShapeType="1"/>
            </p:cNvSpPr>
            <p:nvPr/>
          </p:nvSpPr>
          <p:spPr bwMode="auto">
            <a:xfrm>
              <a:off x="2743" y="3057"/>
              <a:ext cx="1" cy="189"/>
            </a:xfrm>
            <a:prstGeom prst="line">
              <a:avLst/>
            </a:prstGeom>
            <a:noFill/>
            <a:ln w="36000">
              <a:solidFill>
                <a:srgbClr val="008000"/>
              </a:solidFill>
              <a:miter lim="800000"/>
              <a:headEnd/>
              <a:tailEnd/>
            </a:ln>
          </p:spPr>
          <p:txBody>
            <a:bodyPr/>
            <a:lstStyle/>
            <a:p>
              <a:endParaRPr lang="en-US"/>
            </a:p>
          </p:txBody>
        </p:sp>
        <p:sp>
          <p:nvSpPr>
            <p:cNvPr id="39989" name="Freeform 27"/>
            <p:cNvSpPr>
              <a:spLocks noChangeArrowheads="1"/>
            </p:cNvSpPr>
            <p:nvPr/>
          </p:nvSpPr>
          <p:spPr bwMode="auto">
            <a:xfrm>
              <a:off x="2649" y="2926"/>
              <a:ext cx="189" cy="190"/>
            </a:xfrm>
            <a:custGeom>
              <a:avLst/>
              <a:gdLst>
                <a:gd name="T0" fmla="*/ 0 w 707"/>
                <a:gd name="T1" fmla="*/ 0 h 799"/>
                <a:gd name="T2" fmla="*/ 0 w 707"/>
                <a:gd name="T3" fmla="*/ 0 h 799"/>
                <a:gd name="T4" fmla="*/ 0 w 707"/>
                <a:gd name="T5" fmla="*/ 0 h 799"/>
                <a:gd name="T6" fmla="*/ 0 w 707"/>
                <a:gd name="T7" fmla="*/ 0 h 799"/>
                <a:gd name="T8" fmla="*/ 0 w 707"/>
                <a:gd name="T9" fmla="*/ 0 h 799"/>
                <a:gd name="T10" fmla="*/ 0 w 707"/>
                <a:gd name="T11" fmla="*/ 0 h 799"/>
                <a:gd name="T12" fmla="*/ 0 w 707"/>
                <a:gd name="T13" fmla="*/ 0 h 799"/>
                <a:gd name="T14" fmla="*/ 0 w 707"/>
                <a:gd name="T15" fmla="*/ 0 h 799"/>
                <a:gd name="T16" fmla="*/ 0 w 707"/>
                <a:gd name="T17" fmla="*/ 0 h 799"/>
                <a:gd name="T18" fmla="*/ 0 w 707"/>
                <a:gd name="T19" fmla="*/ 0 h 799"/>
                <a:gd name="T20" fmla="*/ 0 w 707"/>
                <a:gd name="T21" fmla="*/ 0 h 799"/>
                <a:gd name="T22" fmla="*/ 0 w 707"/>
                <a:gd name="T23" fmla="*/ 0 h 799"/>
                <a:gd name="T24" fmla="*/ 0 w 707"/>
                <a:gd name="T25" fmla="*/ 0 h 799"/>
                <a:gd name="T26" fmla="*/ 0 w 707"/>
                <a:gd name="T27" fmla="*/ 0 h 799"/>
                <a:gd name="T28" fmla="*/ 0 w 707"/>
                <a:gd name="T29" fmla="*/ 0 h 799"/>
                <a:gd name="T30" fmla="*/ 0 w 707"/>
                <a:gd name="T31" fmla="*/ 0 h 799"/>
                <a:gd name="T32" fmla="*/ 0 w 707"/>
                <a:gd name="T33" fmla="*/ 0 h 799"/>
                <a:gd name="T34" fmla="*/ 0 w 707"/>
                <a:gd name="T35" fmla="*/ 0 h 799"/>
                <a:gd name="T36" fmla="*/ 0 w 707"/>
                <a:gd name="T37" fmla="*/ 0 h 799"/>
                <a:gd name="T38" fmla="*/ 0 w 707"/>
                <a:gd name="T39" fmla="*/ 0 h 799"/>
                <a:gd name="T40" fmla="*/ 0 w 707"/>
                <a:gd name="T41" fmla="*/ 0 h 799"/>
                <a:gd name="T42" fmla="*/ 0 w 707"/>
                <a:gd name="T43" fmla="*/ 0 h 799"/>
                <a:gd name="T44" fmla="*/ 0 w 707"/>
                <a:gd name="T45" fmla="*/ 0 h 799"/>
                <a:gd name="T46" fmla="*/ 0 w 707"/>
                <a:gd name="T47" fmla="*/ 0 h 799"/>
                <a:gd name="T48" fmla="*/ 0 w 707"/>
                <a:gd name="T49" fmla="*/ 0 h 799"/>
                <a:gd name="T50" fmla="*/ 0 w 707"/>
                <a:gd name="T51" fmla="*/ 0 h 799"/>
                <a:gd name="T52" fmla="*/ 0 w 707"/>
                <a:gd name="T53" fmla="*/ 0 h 799"/>
                <a:gd name="T54" fmla="*/ 0 w 707"/>
                <a:gd name="T55" fmla="*/ 0 h 799"/>
                <a:gd name="T56" fmla="*/ 0 w 707"/>
                <a:gd name="T57" fmla="*/ 0 h 799"/>
                <a:gd name="T58" fmla="*/ 0 w 707"/>
                <a:gd name="T59" fmla="*/ 0 h 799"/>
                <a:gd name="T60" fmla="*/ 0 w 707"/>
                <a:gd name="T61" fmla="*/ 0 h 799"/>
                <a:gd name="T62" fmla="*/ 0 w 707"/>
                <a:gd name="T63" fmla="*/ 0 h 799"/>
                <a:gd name="T64" fmla="*/ 0 w 707"/>
                <a:gd name="T65" fmla="*/ 0 h 799"/>
                <a:gd name="T66" fmla="*/ 0 w 707"/>
                <a:gd name="T67" fmla="*/ 0 h 799"/>
                <a:gd name="T68" fmla="*/ 0 w 707"/>
                <a:gd name="T69" fmla="*/ 0 h 799"/>
                <a:gd name="T70" fmla="*/ 0 w 707"/>
                <a:gd name="T71" fmla="*/ 0 h 799"/>
                <a:gd name="T72" fmla="*/ 0 w 707"/>
                <a:gd name="T73" fmla="*/ 0 h 799"/>
                <a:gd name="T74" fmla="*/ 0 w 707"/>
                <a:gd name="T75" fmla="*/ 0 h 799"/>
                <a:gd name="T76" fmla="*/ 0 w 707"/>
                <a:gd name="T77" fmla="*/ 0 h 799"/>
                <a:gd name="T78" fmla="*/ 0 w 707"/>
                <a:gd name="T79" fmla="*/ 0 h 799"/>
                <a:gd name="T80" fmla="*/ 0 w 707"/>
                <a:gd name="T81" fmla="*/ 0 h 799"/>
                <a:gd name="T82" fmla="*/ 0 w 707"/>
                <a:gd name="T83" fmla="*/ 0 h 799"/>
                <a:gd name="T84" fmla="*/ 0 w 707"/>
                <a:gd name="T85" fmla="*/ 0 h 799"/>
                <a:gd name="T86" fmla="*/ 0 w 707"/>
                <a:gd name="T87" fmla="*/ 0 h 799"/>
                <a:gd name="T88" fmla="*/ 0 w 707"/>
                <a:gd name="T89" fmla="*/ 0 h 799"/>
                <a:gd name="T90" fmla="*/ 0 w 707"/>
                <a:gd name="T91" fmla="*/ 0 h 799"/>
                <a:gd name="T92" fmla="*/ 0 w 707"/>
                <a:gd name="T93" fmla="*/ 0 h 799"/>
                <a:gd name="T94" fmla="*/ 0 w 707"/>
                <a:gd name="T95" fmla="*/ 0 h 799"/>
                <a:gd name="T96" fmla="*/ 0 w 707"/>
                <a:gd name="T97" fmla="*/ 0 h 799"/>
                <a:gd name="T98" fmla="*/ 0 w 707"/>
                <a:gd name="T99" fmla="*/ 0 h 799"/>
                <a:gd name="T100" fmla="*/ 0 w 707"/>
                <a:gd name="T101" fmla="*/ 0 h 799"/>
                <a:gd name="T102" fmla="*/ 0 w 707"/>
                <a:gd name="T103" fmla="*/ 0 h 799"/>
                <a:gd name="T104" fmla="*/ 0 w 707"/>
                <a:gd name="T105" fmla="*/ 0 h 799"/>
                <a:gd name="T106" fmla="*/ 0 w 707"/>
                <a:gd name="T107" fmla="*/ 0 h 799"/>
                <a:gd name="T108" fmla="*/ 0 w 707"/>
                <a:gd name="T109" fmla="*/ 0 h 799"/>
                <a:gd name="T110" fmla="*/ 0 w 707"/>
                <a:gd name="T111" fmla="*/ 0 h 799"/>
                <a:gd name="T112" fmla="*/ 0 w 707"/>
                <a:gd name="T113" fmla="*/ 0 h 799"/>
                <a:gd name="T114" fmla="*/ 0 w 707"/>
                <a:gd name="T115" fmla="*/ 0 h 799"/>
                <a:gd name="T116" fmla="*/ 0 w 707"/>
                <a:gd name="T117" fmla="*/ 0 h 799"/>
                <a:gd name="T118" fmla="*/ 0 w 707"/>
                <a:gd name="T119" fmla="*/ 0 h 799"/>
                <a:gd name="T120" fmla="*/ 0 w 707"/>
                <a:gd name="T121" fmla="*/ 0 h 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7"/>
                <a:gd name="T184" fmla="*/ 0 h 799"/>
                <a:gd name="T185" fmla="*/ 707 w 707"/>
                <a:gd name="T186" fmla="*/ 799 h 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7" h="799">
                  <a:moveTo>
                    <a:pt x="637" y="408"/>
                  </a:moveTo>
                  <a:lnTo>
                    <a:pt x="637" y="402"/>
                  </a:lnTo>
                  <a:lnTo>
                    <a:pt x="631" y="402"/>
                  </a:lnTo>
                  <a:lnTo>
                    <a:pt x="626" y="402"/>
                  </a:lnTo>
                  <a:lnTo>
                    <a:pt x="620" y="396"/>
                  </a:lnTo>
                  <a:lnTo>
                    <a:pt x="626" y="396"/>
                  </a:lnTo>
                  <a:lnTo>
                    <a:pt x="631" y="396"/>
                  </a:lnTo>
                  <a:lnTo>
                    <a:pt x="637" y="396"/>
                  </a:lnTo>
                  <a:lnTo>
                    <a:pt x="637" y="390"/>
                  </a:lnTo>
                  <a:lnTo>
                    <a:pt x="678" y="354"/>
                  </a:lnTo>
                  <a:lnTo>
                    <a:pt x="702" y="306"/>
                  </a:lnTo>
                  <a:lnTo>
                    <a:pt x="707" y="252"/>
                  </a:lnTo>
                  <a:lnTo>
                    <a:pt x="684" y="198"/>
                  </a:lnTo>
                  <a:lnTo>
                    <a:pt x="655" y="156"/>
                  </a:lnTo>
                  <a:lnTo>
                    <a:pt x="608" y="132"/>
                  </a:lnTo>
                  <a:lnTo>
                    <a:pt x="555" y="132"/>
                  </a:lnTo>
                  <a:lnTo>
                    <a:pt x="503" y="150"/>
                  </a:lnTo>
                  <a:lnTo>
                    <a:pt x="497" y="150"/>
                  </a:lnTo>
                  <a:lnTo>
                    <a:pt x="497" y="156"/>
                  </a:lnTo>
                  <a:lnTo>
                    <a:pt x="491" y="156"/>
                  </a:lnTo>
                  <a:lnTo>
                    <a:pt x="491" y="162"/>
                  </a:lnTo>
                  <a:lnTo>
                    <a:pt x="491" y="156"/>
                  </a:lnTo>
                  <a:lnTo>
                    <a:pt x="491" y="150"/>
                  </a:lnTo>
                  <a:lnTo>
                    <a:pt x="491" y="144"/>
                  </a:lnTo>
                  <a:lnTo>
                    <a:pt x="479" y="96"/>
                  </a:lnTo>
                  <a:lnTo>
                    <a:pt x="462" y="60"/>
                  </a:lnTo>
                  <a:lnTo>
                    <a:pt x="433" y="30"/>
                  </a:lnTo>
                  <a:lnTo>
                    <a:pt x="398" y="6"/>
                  </a:lnTo>
                  <a:lnTo>
                    <a:pt x="357" y="0"/>
                  </a:lnTo>
                  <a:lnTo>
                    <a:pt x="310" y="6"/>
                  </a:lnTo>
                  <a:lnTo>
                    <a:pt x="275" y="30"/>
                  </a:lnTo>
                  <a:lnTo>
                    <a:pt x="245" y="60"/>
                  </a:lnTo>
                  <a:lnTo>
                    <a:pt x="228" y="96"/>
                  </a:lnTo>
                  <a:lnTo>
                    <a:pt x="222" y="144"/>
                  </a:lnTo>
                  <a:lnTo>
                    <a:pt x="222" y="150"/>
                  </a:lnTo>
                  <a:lnTo>
                    <a:pt x="222" y="156"/>
                  </a:lnTo>
                  <a:lnTo>
                    <a:pt x="222" y="162"/>
                  </a:lnTo>
                  <a:lnTo>
                    <a:pt x="216" y="156"/>
                  </a:lnTo>
                  <a:lnTo>
                    <a:pt x="210" y="156"/>
                  </a:lnTo>
                  <a:lnTo>
                    <a:pt x="205" y="150"/>
                  </a:lnTo>
                  <a:lnTo>
                    <a:pt x="152" y="132"/>
                  </a:lnTo>
                  <a:lnTo>
                    <a:pt x="99" y="132"/>
                  </a:lnTo>
                  <a:lnTo>
                    <a:pt x="52" y="156"/>
                  </a:lnTo>
                  <a:lnTo>
                    <a:pt x="23" y="198"/>
                  </a:lnTo>
                  <a:lnTo>
                    <a:pt x="0" y="252"/>
                  </a:lnTo>
                  <a:lnTo>
                    <a:pt x="6" y="306"/>
                  </a:lnTo>
                  <a:lnTo>
                    <a:pt x="29" y="354"/>
                  </a:lnTo>
                  <a:lnTo>
                    <a:pt x="70" y="390"/>
                  </a:lnTo>
                  <a:lnTo>
                    <a:pt x="70" y="396"/>
                  </a:lnTo>
                  <a:lnTo>
                    <a:pt x="76" y="396"/>
                  </a:lnTo>
                  <a:lnTo>
                    <a:pt x="82" y="396"/>
                  </a:lnTo>
                  <a:lnTo>
                    <a:pt x="88" y="396"/>
                  </a:lnTo>
                  <a:lnTo>
                    <a:pt x="82" y="402"/>
                  </a:lnTo>
                  <a:lnTo>
                    <a:pt x="76" y="402"/>
                  </a:lnTo>
                  <a:lnTo>
                    <a:pt x="70" y="402"/>
                  </a:lnTo>
                  <a:lnTo>
                    <a:pt x="70" y="408"/>
                  </a:lnTo>
                  <a:lnTo>
                    <a:pt x="29" y="444"/>
                  </a:lnTo>
                  <a:lnTo>
                    <a:pt x="6" y="493"/>
                  </a:lnTo>
                  <a:lnTo>
                    <a:pt x="0" y="541"/>
                  </a:lnTo>
                  <a:lnTo>
                    <a:pt x="23" y="595"/>
                  </a:lnTo>
                  <a:lnTo>
                    <a:pt x="52" y="637"/>
                  </a:lnTo>
                  <a:lnTo>
                    <a:pt x="99" y="661"/>
                  </a:lnTo>
                  <a:lnTo>
                    <a:pt x="152" y="667"/>
                  </a:lnTo>
                  <a:lnTo>
                    <a:pt x="205" y="649"/>
                  </a:lnTo>
                  <a:lnTo>
                    <a:pt x="205" y="643"/>
                  </a:lnTo>
                  <a:lnTo>
                    <a:pt x="210" y="643"/>
                  </a:lnTo>
                  <a:lnTo>
                    <a:pt x="216" y="643"/>
                  </a:lnTo>
                  <a:lnTo>
                    <a:pt x="222" y="637"/>
                  </a:lnTo>
                  <a:lnTo>
                    <a:pt x="222" y="643"/>
                  </a:lnTo>
                  <a:lnTo>
                    <a:pt x="222" y="649"/>
                  </a:lnTo>
                  <a:lnTo>
                    <a:pt x="222" y="655"/>
                  </a:lnTo>
                  <a:lnTo>
                    <a:pt x="228" y="703"/>
                  </a:lnTo>
                  <a:lnTo>
                    <a:pt x="245" y="739"/>
                  </a:lnTo>
                  <a:lnTo>
                    <a:pt x="275" y="769"/>
                  </a:lnTo>
                  <a:lnTo>
                    <a:pt x="310" y="793"/>
                  </a:lnTo>
                  <a:lnTo>
                    <a:pt x="357" y="799"/>
                  </a:lnTo>
                  <a:lnTo>
                    <a:pt x="398" y="793"/>
                  </a:lnTo>
                  <a:lnTo>
                    <a:pt x="433" y="769"/>
                  </a:lnTo>
                  <a:lnTo>
                    <a:pt x="462" y="739"/>
                  </a:lnTo>
                  <a:lnTo>
                    <a:pt x="479" y="703"/>
                  </a:lnTo>
                  <a:lnTo>
                    <a:pt x="491" y="655"/>
                  </a:lnTo>
                  <a:lnTo>
                    <a:pt x="491" y="649"/>
                  </a:lnTo>
                  <a:lnTo>
                    <a:pt x="491" y="643"/>
                  </a:lnTo>
                  <a:lnTo>
                    <a:pt x="491" y="637"/>
                  </a:lnTo>
                  <a:lnTo>
                    <a:pt x="491" y="643"/>
                  </a:lnTo>
                  <a:lnTo>
                    <a:pt x="497" y="643"/>
                  </a:lnTo>
                  <a:lnTo>
                    <a:pt x="503" y="649"/>
                  </a:lnTo>
                  <a:lnTo>
                    <a:pt x="555" y="667"/>
                  </a:lnTo>
                  <a:lnTo>
                    <a:pt x="608" y="661"/>
                  </a:lnTo>
                  <a:lnTo>
                    <a:pt x="655" y="637"/>
                  </a:lnTo>
                  <a:lnTo>
                    <a:pt x="684" y="595"/>
                  </a:lnTo>
                  <a:lnTo>
                    <a:pt x="707" y="541"/>
                  </a:lnTo>
                  <a:lnTo>
                    <a:pt x="702" y="493"/>
                  </a:lnTo>
                  <a:lnTo>
                    <a:pt x="678" y="444"/>
                  </a:lnTo>
                  <a:lnTo>
                    <a:pt x="637" y="408"/>
                  </a:lnTo>
                  <a:close/>
                  <a:moveTo>
                    <a:pt x="357" y="252"/>
                  </a:moveTo>
                  <a:lnTo>
                    <a:pt x="310" y="258"/>
                  </a:lnTo>
                  <a:lnTo>
                    <a:pt x="269" y="282"/>
                  </a:lnTo>
                  <a:lnTo>
                    <a:pt x="234" y="312"/>
                  </a:lnTo>
                  <a:lnTo>
                    <a:pt x="216" y="354"/>
                  </a:lnTo>
                  <a:lnTo>
                    <a:pt x="210" y="402"/>
                  </a:lnTo>
                  <a:lnTo>
                    <a:pt x="216" y="444"/>
                  </a:lnTo>
                  <a:lnTo>
                    <a:pt x="234" y="487"/>
                  </a:lnTo>
                  <a:lnTo>
                    <a:pt x="269" y="517"/>
                  </a:lnTo>
                  <a:lnTo>
                    <a:pt x="310" y="541"/>
                  </a:lnTo>
                  <a:lnTo>
                    <a:pt x="357" y="547"/>
                  </a:lnTo>
                  <a:lnTo>
                    <a:pt x="398" y="541"/>
                  </a:lnTo>
                  <a:lnTo>
                    <a:pt x="438" y="517"/>
                  </a:lnTo>
                  <a:lnTo>
                    <a:pt x="474" y="487"/>
                  </a:lnTo>
                  <a:lnTo>
                    <a:pt x="491" y="444"/>
                  </a:lnTo>
                  <a:lnTo>
                    <a:pt x="503" y="402"/>
                  </a:lnTo>
                  <a:lnTo>
                    <a:pt x="491" y="354"/>
                  </a:lnTo>
                  <a:lnTo>
                    <a:pt x="474" y="312"/>
                  </a:lnTo>
                  <a:lnTo>
                    <a:pt x="438" y="282"/>
                  </a:lnTo>
                  <a:lnTo>
                    <a:pt x="398" y="258"/>
                  </a:lnTo>
                  <a:lnTo>
                    <a:pt x="357" y="252"/>
                  </a:lnTo>
                  <a:close/>
                </a:path>
              </a:pathLst>
            </a:custGeom>
            <a:solidFill>
              <a:srgbClr val="FF3366"/>
            </a:solidFill>
            <a:ln w="9360">
              <a:solidFill>
                <a:srgbClr val="000000"/>
              </a:solidFill>
              <a:round/>
              <a:headEnd/>
              <a:tailEnd/>
            </a:ln>
          </p:spPr>
          <p:txBody>
            <a:bodyPr wrap="none" anchor="ctr"/>
            <a:lstStyle/>
            <a:p>
              <a:endParaRPr lang="en-US"/>
            </a:p>
          </p:txBody>
        </p:sp>
      </p:grpSp>
      <p:grpSp>
        <p:nvGrpSpPr>
          <p:cNvPr id="10" name="Group 28"/>
          <p:cNvGrpSpPr>
            <a:grpSpLocks/>
          </p:cNvGrpSpPr>
          <p:nvPr/>
        </p:nvGrpSpPr>
        <p:grpSpPr bwMode="auto">
          <a:xfrm>
            <a:off x="3640138" y="4113213"/>
            <a:ext cx="323850" cy="503237"/>
            <a:chOff x="2117" y="2889"/>
            <a:chExt cx="188" cy="317"/>
          </a:xfrm>
        </p:grpSpPr>
        <p:sp>
          <p:nvSpPr>
            <p:cNvPr id="39986" name="Line 29"/>
            <p:cNvSpPr>
              <a:spLocks noChangeShapeType="1"/>
            </p:cNvSpPr>
            <p:nvPr/>
          </p:nvSpPr>
          <p:spPr bwMode="auto">
            <a:xfrm>
              <a:off x="2212" y="3019"/>
              <a:ext cx="1" cy="188"/>
            </a:xfrm>
            <a:prstGeom prst="line">
              <a:avLst/>
            </a:prstGeom>
            <a:noFill/>
            <a:ln w="36000">
              <a:solidFill>
                <a:srgbClr val="008000"/>
              </a:solidFill>
              <a:miter lim="800000"/>
              <a:headEnd/>
              <a:tailEnd/>
            </a:ln>
          </p:spPr>
          <p:txBody>
            <a:bodyPr/>
            <a:lstStyle/>
            <a:p>
              <a:endParaRPr lang="en-US"/>
            </a:p>
          </p:txBody>
        </p:sp>
        <p:sp>
          <p:nvSpPr>
            <p:cNvPr id="39987" name="Freeform 30"/>
            <p:cNvSpPr>
              <a:spLocks noChangeArrowheads="1"/>
            </p:cNvSpPr>
            <p:nvPr/>
          </p:nvSpPr>
          <p:spPr bwMode="auto">
            <a:xfrm>
              <a:off x="2117" y="2889"/>
              <a:ext cx="189" cy="190"/>
            </a:xfrm>
            <a:custGeom>
              <a:avLst/>
              <a:gdLst>
                <a:gd name="T0" fmla="*/ 0 w 707"/>
                <a:gd name="T1" fmla="*/ 0 h 799"/>
                <a:gd name="T2" fmla="*/ 0 w 707"/>
                <a:gd name="T3" fmla="*/ 0 h 799"/>
                <a:gd name="T4" fmla="*/ 0 w 707"/>
                <a:gd name="T5" fmla="*/ 0 h 799"/>
                <a:gd name="T6" fmla="*/ 0 w 707"/>
                <a:gd name="T7" fmla="*/ 0 h 799"/>
                <a:gd name="T8" fmla="*/ 0 w 707"/>
                <a:gd name="T9" fmla="*/ 0 h 799"/>
                <a:gd name="T10" fmla="*/ 0 w 707"/>
                <a:gd name="T11" fmla="*/ 0 h 799"/>
                <a:gd name="T12" fmla="*/ 0 w 707"/>
                <a:gd name="T13" fmla="*/ 0 h 799"/>
                <a:gd name="T14" fmla="*/ 0 w 707"/>
                <a:gd name="T15" fmla="*/ 0 h 799"/>
                <a:gd name="T16" fmla="*/ 0 w 707"/>
                <a:gd name="T17" fmla="*/ 0 h 799"/>
                <a:gd name="T18" fmla="*/ 0 w 707"/>
                <a:gd name="T19" fmla="*/ 0 h 799"/>
                <a:gd name="T20" fmla="*/ 0 w 707"/>
                <a:gd name="T21" fmla="*/ 0 h 799"/>
                <a:gd name="T22" fmla="*/ 0 w 707"/>
                <a:gd name="T23" fmla="*/ 0 h 799"/>
                <a:gd name="T24" fmla="*/ 0 w 707"/>
                <a:gd name="T25" fmla="*/ 0 h 799"/>
                <a:gd name="T26" fmla="*/ 0 w 707"/>
                <a:gd name="T27" fmla="*/ 0 h 799"/>
                <a:gd name="T28" fmla="*/ 0 w 707"/>
                <a:gd name="T29" fmla="*/ 0 h 799"/>
                <a:gd name="T30" fmla="*/ 0 w 707"/>
                <a:gd name="T31" fmla="*/ 0 h 799"/>
                <a:gd name="T32" fmla="*/ 0 w 707"/>
                <a:gd name="T33" fmla="*/ 0 h 799"/>
                <a:gd name="T34" fmla="*/ 0 w 707"/>
                <a:gd name="T35" fmla="*/ 0 h 799"/>
                <a:gd name="T36" fmla="*/ 0 w 707"/>
                <a:gd name="T37" fmla="*/ 0 h 799"/>
                <a:gd name="T38" fmla="*/ 0 w 707"/>
                <a:gd name="T39" fmla="*/ 0 h 799"/>
                <a:gd name="T40" fmla="*/ 0 w 707"/>
                <a:gd name="T41" fmla="*/ 0 h 799"/>
                <a:gd name="T42" fmla="*/ 0 w 707"/>
                <a:gd name="T43" fmla="*/ 0 h 799"/>
                <a:gd name="T44" fmla="*/ 0 w 707"/>
                <a:gd name="T45" fmla="*/ 0 h 799"/>
                <a:gd name="T46" fmla="*/ 0 w 707"/>
                <a:gd name="T47" fmla="*/ 0 h 799"/>
                <a:gd name="T48" fmla="*/ 0 w 707"/>
                <a:gd name="T49" fmla="*/ 0 h 799"/>
                <a:gd name="T50" fmla="*/ 0 w 707"/>
                <a:gd name="T51" fmla="*/ 0 h 799"/>
                <a:gd name="T52" fmla="*/ 0 w 707"/>
                <a:gd name="T53" fmla="*/ 0 h 799"/>
                <a:gd name="T54" fmla="*/ 0 w 707"/>
                <a:gd name="T55" fmla="*/ 0 h 799"/>
                <a:gd name="T56" fmla="*/ 0 w 707"/>
                <a:gd name="T57" fmla="*/ 0 h 799"/>
                <a:gd name="T58" fmla="*/ 0 w 707"/>
                <a:gd name="T59" fmla="*/ 0 h 799"/>
                <a:gd name="T60" fmla="*/ 0 w 707"/>
                <a:gd name="T61" fmla="*/ 0 h 799"/>
                <a:gd name="T62" fmla="*/ 0 w 707"/>
                <a:gd name="T63" fmla="*/ 0 h 799"/>
                <a:gd name="T64" fmla="*/ 0 w 707"/>
                <a:gd name="T65" fmla="*/ 0 h 799"/>
                <a:gd name="T66" fmla="*/ 0 w 707"/>
                <a:gd name="T67" fmla="*/ 0 h 799"/>
                <a:gd name="T68" fmla="*/ 0 w 707"/>
                <a:gd name="T69" fmla="*/ 0 h 799"/>
                <a:gd name="T70" fmla="*/ 0 w 707"/>
                <a:gd name="T71" fmla="*/ 0 h 799"/>
                <a:gd name="T72" fmla="*/ 0 w 707"/>
                <a:gd name="T73" fmla="*/ 0 h 799"/>
                <a:gd name="T74" fmla="*/ 0 w 707"/>
                <a:gd name="T75" fmla="*/ 0 h 799"/>
                <a:gd name="T76" fmla="*/ 0 w 707"/>
                <a:gd name="T77" fmla="*/ 0 h 799"/>
                <a:gd name="T78" fmla="*/ 0 w 707"/>
                <a:gd name="T79" fmla="*/ 0 h 799"/>
                <a:gd name="T80" fmla="*/ 0 w 707"/>
                <a:gd name="T81" fmla="*/ 0 h 799"/>
                <a:gd name="T82" fmla="*/ 0 w 707"/>
                <a:gd name="T83" fmla="*/ 0 h 799"/>
                <a:gd name="T84" fmla="*/ 0 w 707"/>
                <a:gd name="T85" fmla="*/ 0 h 799"/>
                <a:gd name="T86" fmla="*/ 0 w 707"/>
                <a:gd name="T87" fmla="*/ 0 h 799"/>
                <a:gd name="T88" fmla="*/ 0 w 707"/>
                <a:gd name="T89" fmla="*/ 0 h 799"/>
                <a:gd name="T90" fmla="*/ 0 w 707"/>
                <a:gd name="T91" fmla="*/ 0 h 799"/>
                <a:gd name="T92" fmla="*/ 0 w 707"/>
                <a:gd name="T93" fmla="*/ 0 h 799"/>
                <a:gd name="T94" fmla="*/ 0 w 707"/>
                <a:gd name="T95" fmla="*/ 0 h 799"/>
                <a:gd name="T96" fmla="*/ 0 w 707"/>
                <a:gd name="T97" fmla="*/ 0 h 799"/>
                <a:gd name="T98" fmla="*/ 0 w 707"/>
                <a:gd name="T99" fmla="*/ 0 h 799"/>
                <a:gd name="T100" fmla="*/ 0 w 707"/>
                <a:gd name="T101" fmla="*/ 0 h 799"/>
                <a:gd name="T102" fmla="*/ 0 w 707"/>
                <a:gd name="T103" fmla="*/ 0 h 799"/>
                <a:gd name="T104" fmla="*/ 0 w 707"/>
                <a:gd name="T105" fmla="*/ 0 h 799"/>
                <a:gd name="T106" fmla="*/ 0 w 707"/>
                <a:gd name="T107" fmla="*/ 0 h 799"/>
                <a:gd name="T108" fmla="*/ 0 w 707"/>
                <a:gd name="T109" fmla="*/ 0 h 799"/>
                <a:gd name="T110" fmla="*/ 0 w 707"/>
                <a:gd name="T111" fmla="*/ 0 h 799"/>
                <a:gd name="T112" fmla="*/ 0 w 707"/>
                <a:gd name="T113" fmla="*/ 0 h 799"/>
                <a:gd name="T114" fmla="*/ 0 w 707"/>
                <a:gd name="T115" fmla="*/ 0 h 799"/>
                <a:gd name="T116" fmla="*/ 0 w 707"/>
                <a:gd name="T117" fmla="*/ 0 h 799"/>
                <a:gd name="T118" fmla="*/ 0 w 707"/>
                <a:gd name="T119" fmla="*/ 0 h 799"/>
                <a:gd name="T120" fmla="*/ 0 w 707"/>
                <a:gd name="T121" fmla="*/ 0 h 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7"/>
                <a:gd name="T184" fmla="*/ 0 h 799"/>
                <a:gd name="T185" fmla="*/ 707 w 707"/>
                <a:gd name="T186" fmla="*/ 799 h 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7" h="799">
                  <a:moveTo>
                    <a:pt x="637" y="408"/>
                  </a:moveTo>
                  <a:lnTo>
                    <a:pt x="637" y="402"/>
                  </a:lnTo>
                  <a:lnTo>
                    <a:pt x="631" y="402"/>
                  </a:lnTo>
                  <a:lnTo>
                    <a:pt x="626" y="402"/>
                  </a:lnTo>
                  <a:lnTo>
                    <a:pt x="620" y="396"/>
                  </a:lnTo>
                  <a:lnTo>
                    <a:pt x="626" y="396"/>
                  </a:lnTo>
                  <a:lnTo>
                    <a:pt x="631" y="396"/>
                  </a:lnTo>
                  <a:lnTo>
                    <a:pt x="637" y="396"/>
                  </a:lnTo>
                  <a:lnTo>
                    <a:pt x="637" y="390"/>
                  </a:lnTo>
                  <a:lnTo>
                    <a:pt x="678" y="354"/>
                  </a:lnTo>
                  <a:lnTo>
                    <a:pt x="702" y="306"/>
                  </a:lnTo>
                  <a:lnTo>
                    <a:pt x="707" y="252"/>
                  </a:lnTo>
                  <a:lnTo>
                    <a:pt x="684" y="198"/>
                  </a:lnTo>
                  <a:lnTo>
                    <a:pt x="655" y="156"/>
                  </a:lnTo>
                  <a:lnTo>
                    <a:pt x="608" y="132"/>
                  </a:lnTo>
                  <a:lnTo>
                    <a:pt x="555" y="132"/>
                  </a:lnTo>
                  <a:lnTo>
                    <a:pt x="503" y="150"/>
                  </a:lnTo>
                  <a:lnTo>
                    <a:pt x="497" y="150"/>
                  </a:lnTo>
                  <a:lnTo>
                    <a:pt x="497" y="156"/>
                  </a:lnTo>
                  <a:lnTo>
                    <a:pt x="491" y="156"/>
                  </a:lnTo>
                  <a:lnTo>
                    <a:pt x="491" y="162"/>
                  </a:lnTo>
                  <a:lnTo>
                    <a:pt x="491" y="156"/>
                  </a:lnTo>
                  <a:lnTo>
                    <a:pt x="491" y="150"/>
                  </a:lnTo>
                  <a:lnTo>
                    <a:pt x="491" y="144"/>
                  </a:lnTo>
                  <a:lnTo>
                    <a:pt x="479" y="96"/>
                  </a:lnTo>
                  <a:lnTo>
                    <a:pt x="462" y="60"/>
                  </a:lnTo>
                  <a:lnTo>
                    <a:pt x="433" y="30"/>
                  </a:lnTo>
                  <a:lnTo>
                    <a:pt x="398" y="6"/>
                  </a:lnTo>
                  <a:lnTo>
                    <a:pt x="357" y="0"/>
                  </a:lnTo>
                  <a:lnTo>
                    <a:pt x="310" y="6"/>
                  </a:lnTo>
                  <a:lnTo>
                    <a:pt x="275" y="30"/>
                  </a:lnTo>
                  <a:lnTo>
                    <a:pt x="245" y="60"/>
                  </a:lnTo>
                  <a:lnTo>
                    <a:pt x="228" y="96"/>
                  </a:lnTo>
                  <a:lnTo>
                    <a:pt x="222" y="144"/>
                  </a:lnTo>
                  <a:lnTo>
                    <a:pt x="222" y="150"/>
                  </a:lnTo>
                  <a:lnTo>
                    <a:pt x="222" y="156"/>
                  </a:lnTo>
                  <a:lnTo>
                    <a:pt x="222" y="162"/>
                  </a:lnTo>
                  <a:lnTo>
                    <a:pt x="216" y="156"/>
                  </a:lnTo>
                  <a:lnTo>
                    <a:pt x="210" y="156"/>
                  </a:lnTo>
                  <a:lnTo>
                    <a:pt x="205" y="150"/>
                  </a:lnTo>
                  <a:lnTo>
                    <a:pt x="152" y="132"/>
                  </a:lnTo>
                  <a:lnTo>
                    <a:pt x="99" y="132"/>
                  </a:lnTo>
                  <a:lnTo>
                    <a:pt x="52" y="156"/>
                  </a:lnTo>
                  <a:lnTo>
                    <a:pt x="23" y="198"/>
                  </a:lnTo>
                  <a:lnTo>
                    <a:pt x="0" y="252"/>
                  </a:lnTo>
                  <a:lnTo>
                    <a:pt x="6" y="306"/>
                  </a:lnTo>
                  <a:lnTo>
                    <a:pt x="29" y="354"/>
                  </a:lnTo>
                  <a:lnTo>
                    <a:pt x="70" y="390"/>
                  </a:lnTo>
                  <a:lnTo>
                    <a:pt x="70" y="396"/>
                  </a:lnTo>
                  <a:lnTo>
                    <a:pt x="76" y="396"/>
                  </a:lnTo>
                  <a:lnTo>
                    <a:pt x="82" y="396"/>
                  </a:lnTo>
                  <a:lnTo>
                    <a:pt x="88" y="396"/>
                  </a:lnTo>
                  <a:lnTo>
                    <a:pt x="82" y="402"/>
                  </a:lnTo>
                  <a:lnTo>
                    <a:pt x="76" y="402"/>
                  </a:lnTo>
                  <a:lnTo>
                    <a:pt x="70" y="402"/>
                  </a:lnTo>
                  <a:lnTo>
                    <a:pt x="70" y="408"/>
                  </a:lnTo>
                  <a:lnTo>
                    <a:pt x="29" y="444"/>
                  </a:lnTo>
                  <a:lnTo>
                    <a:pt x="6" y="493"/>
                  </a:lnTo>
                  <a:lnTo>
                    <a:pt x="0" y="541"/>
                  </a:lnTo>
                  <a:lnTo>
                    <a:pt x="23" y="595"/>
                  </a:lnTo>
                  <a:lnTo>
                    <a:pt x="52" y="637"/>
                  </a:lnTo>
                  <a:lnTo>
                    <a:pt x="99" y="661"/>
                  </a:lnTo>
                  <a:lnTo>
                    <a:pt x="152" y="667"/>
                  </a:lnTo>
                  <a:lnTo>
                    <a:pt x="205" y="649"/>
                  </a:lnTo>
                  <a:lnTo>
                    <a:pt x="205" y="643"/>
                  </a:lnTo>
                  <a:lnTo>
                    <a:pt x="210" y="643"/>
                  </a:lnTo>
                  <a:lnTo>
                    <a:pt x="216" y="643"/>
                  </a:lnTo>
                  <a:lnTo>
                    <a:pt x="222" y="637"/>
                  </a:lnTo>
                  <a:lnTo>
                    <a:pt x="222" y="643"/>
                  </a:lnTo>
                  <a:lnTo>
                    <a:pt x="222" y="649"/>
                  </a:lnTo>
                  <a:lnTo>
                    <a:pt x="222" y="655"/>
                  </a:lnTo>
                  <a:lnTo>
                    <a:pt x="228" y="703"/>
                  </a:lnTo>
                  <a:lnTo>
                    <a:pt x="245" y="739"/>
                  </a:lnTo>
                  <a:lnTo>
                    <a:pt x="275" y="769"/>
                  </a:lnTo>
                  <a:lnTo>
                    <a:pt x="310" y="793"/>
                  </a:lnTo>
                  <a:lnTo>
                    <a:pt x="357" y="799"/>
                  </a:lnTo>
                  <a:lnTo>
                    <a:pt x="398" y="793"/>
                  </a:lnTo>
                  <a:lnTo>
                    <a:pt x="433" y="769"/>
                  </a:lnTo>
                  <a:lnTo>
                    <a:pt x="462" y="739"/>
                  </a:lnTo>
                  <a:lnTo>
                    <a:pt x="479" y="703"/>
                  </a:lnTo>
                  <a:lnTo>
                    <a:pt x="491" y="655"/>
                  </a:lnTo>
                  <a:lnTo>
                    <a:pt x="491" y="649"/>
                  </a:lnTo>
                  <a:lnTo>
                    <a:pt x="491" y="643"/>
                  </a:lnTo>
                  <a:lnTo>
                    <a:pt x="491" y="637"/>
                  </a:lnTo>
                  <a:lnTo>
                    <a:pt x="491" y="643"/>
                  </a:lnTo>
                  <a:lnTo>
                    <a:pt x="497" y="643"/>
                  </a:lnTo>
                  <a:lnTo>
                    <a:pt x="503" y="649"/>
                  </a:lnTo>
                  <a:lnTo>
                    <a:pt x="555" y="667"/>
                  </a:lnTo>
                  <a:lnTo>
                    <a:pt x="608" y="661"/>
                  </a:lnTo>
                  <a:lnTo>
                    <a:pt x="655" y="637"/>
                  </a:lnTo>
                  <a:lnTo>
                    <a:pt x="684" y="595"/>
                  </a:lnTo>
                  <a:lnTo>
                    <a:pt x="707" y="541"/>
                  </a:lnTo>
                  <a:lnTo>
                    <a:pt x="702" y="493"/>
                  </a:lnTo>
                  <a:lnTo>
                    <a:pt x="678" y="444"/>
                  </a:lnTo>
                  <a:lnTo>
                    <a:pt x="637" y="408"/>
                  </a:lnTo>
                  <a:close/>
                  <a:moveTo>
                    <a:pt x="357" y="252"/>
                  </a:moveTo>
                  <a:lnTo>
                    <a:pt x="310" y="258"/>
                  </a:lnTo>
                  <a:lnTo>
                    <a:pt x="269" y="282"/>
                  </a:lnTo>
                  <a:lnTo>
                    <a:pt x="234" y="312"/>
                  </a:lnTo>
                  <a:lnTo>
                    <a:pt x="216" y="354"/>
                  </a:lnTo>
                  <a:lnTo>
                    <a:pt x="210" y="402"/>
                  </a:lnTo>
                  <a:lnTo>
                    <a:pt x="216" y="444"/>
                  </a:lnTo>
                  <a:lnTo>
                    <a:pt x="234" y="487"/>
                  </a:lnTo>
                  <a:lnTo>
                    <a:pt x="269" y="517"/>
                  </a:lnTo>
                  <a:lnTo>
                    <a:pt x="310" y="541"/>
                  </a:lnTo>
                  <a:lnTo>
                    <a:pt x="357" y="547"/>
                  </a:lnTo>
                  <a:lnTo>
                    <a:pt x="398" y="541"/>
                  </a:lnTo>
                  <a:lnTo>
                    <a:pt x="438" y="517"/>
                  </a:lnTo>
                  <a:lnTo>
                    <a:pt x="474" y="487"/>
                  </a:lnTo>
                  <a:lnTo>
                    <a:pt x="491" y="444"/>
                  </a:lnTo>
                  <a:lnTo>
                    <a:pt x="503" y="402"/>
                  </a:lnTo>
                  <a:lnTo>
                    <a:pt x="491" y="354"/>
                  </a:lnTo>
                  <a:lnTo>
                    <a:pt x="474" y="312"/>
                  </a:lnTo>
                  <a:lnTo>
                    <a:pt x="438" y="282"/>
                  </a:lnTo>
                  <a:lnTo>
                    <a:pt x="398" y="258"/>
                  </a:lnTo>
                  <a:lnTo>
                    <a:pt x="357" y="252"/>
                  </a:lnTo>
                  <a:close/>
                </a:path>
              </a:pathLst>
            </a:custGeom>
            <a:solidFill>
              <a:srgbClr val="FF3366"/>
            </a:solidFill>
            <a:ln w="9360">
              <a:solidFill>
                <a:srgbClr val="000000"/>
              </a:solidFill>
              <a:round/>
              <a:headEnd/>
              <a:tailEnd/>
            </a:ln>
          </p:spPr>
          <p:txBody>
            <a:bodyPr wrap="none" anchor="ctr"/>
            <a:lstStyle/>
            <a:p>
              <a:endParaRPr lang="en-US"/>
            </a:p>
          </p:txBody>
        </p:sp>
      </p:grpSp>
      <p:grpSp>
        <p:nvGrpSpPr>
          <p:cNvPr id="11" name="Group 31"/>
          <p:cNvGrpSpPr>
            <a:grpSpLocks/>
          </p:cNvGrpSpPr>
          <p:nvPr/>
        </p:nvGrpSpPr>
        <p:grpSpPr bwMode="auto">
          <a:xfrm>
            <a:off x="2890838" y="4113213"/>
            <a:ext cx="323850" cy="503237"/>
            <a:chOff x="1681" y="2889"/>
            <a:chExt cx="188" cy="317"/>
          </a:xfrm>
        </p:grpSpPr>
        <p:sp>
          <p:nvSpPr>
            <p:cNvPr id="39984" name="Line 32"/>
            <p:cNvSpPr>
              <a:spLocks noChangeShapeType="1"/>
            </p:cNvSpPr>
            <p:nvPr/>
          </p:nvSpPr>
          <p:spPr bwMode="auto">
            <a:xfrm>
              <a:off x="1775" y="3019"/>
              <a:ext cx="1" cy="188"/>
            </a:xfrm>
            <a:prstGeom prst="line">
              <a:avLst/>
            </a:prstGeom>
            <a:noFill/>
            <a:ln w="36000">
              <a:solidFill>
                <a:srgbClr val="008000"/>
              </a:solidFill>
              <a:miter lim="800000"/>
              <a:headEnd/>
              <a:tailEnd/>
            </a:ln>
          </p:spPr>
          <p:txBody>
            <a:bodyPr/>
            <a:lstStyle/>
            <a:p>
              <a:endParaRPr lang="en-US"/>
            </a:p>
          </p:txBody>
        </p:sp>
        <p:sp>
          <p:nvSpPr>
            <p:cNvPr id="39985" name="Freeform 33"/>
            <p:cNvSpPr>
              <a:spLocks noChangeArrowheads="1"/>
            </p:cNvSpPr>
            <p:nvPr/>
          </p:nvSpPr>
          <p:spPr bwMode="auto">
            <a:xfrm>
              <a:off x="1681" y="2889"/>
              <a:ext cx="189" cy="190"/>
            </a:xfrm>
            <a:custGeom>
              <a:avLst/>
              <a:gdLst>
                <a:gd name="T0" fmla="*/ 0 w 707"/>
                <a:gd name="T1" fmla="*/ 0 h 799"/>
                <a:gd name="T2" fmla="*/ 0 w 707"/>
                <a:gd name="T3" fmla="*/ 0 h 799"/>
                <a:gd name="T4" fmla="*/ 0 w 707"/>
                <a:gd name="T5" fmla="*/ 0 h 799"/>
                <a:gd name="T6" fmla="*/ 0 w 707"/>
                <a:gd name="T7" fmla="*/ 0 h 799"/>
                <a:gd name="T8" fmla="*/ 0 w 707"/>
                <a:gd name="T9" fmla="*/ 0 h 799"/>
                <a:gd name="T10" fmla="*/ 0 w 707"/>
                <a:gd name="T11" fmla="*/ 0 h 799"/>
                <a:gd name="T12" fmla="*/ 0 w 707"/>
                <a:gd name="T13" fmla="*/ 0 h 799"/>
                <a:gd name="T14" fmla="*/ 0 w 707"/>
                <a:gd name="T15" fmla="*/ 0 h 799"/>
                <a:gd name="T16" fmla="*/ 0 w 707"/>
                <a:gd name="T17" fmla="*/ 0 h 799"/>
                <a:gd name="T18" fmla="*/ 0 w 707"/>
                <a:gd name="T19" fmla="*/ 0 h 799"/>
                <a:gd name="T20" fmla="*/ 0 w 707"/>
                <a:gd name="T21" fmla="*/ 0 h 799"/>
                <a:gd name="T22" fmla="*/ 0 w 707"/>
                <a:gd name="T23" fmla="*/ 0 h 799"/>
                <a:gd name="T24" fmla="*/ 0 w 707"/>
                <a:gd name="T25" fmla="*/ 0 h 799"/>
                <a:gd name="T26" fmla="*/ 0 w 707"/>
                <a:gd name="T27" fmla="*/ 0 h 799"/>
                <a:gd name="T28" fmla="*/ 0 w 707"/>
                <a:gd name="T29" fmla="*/ 0 h 799"/>
                <a:gd name="T30" fmla="*/ 0 w 707"/>
                <a:gd name="T31" fmla="*/ 0 h 799"/>
                <a:gd name="T32" fmla="*/ 0 w 707"/>
                <a:gd name="T33" fmla="*/ 0 h 799"/>
                <a:gd name="T34" fmla="*/ 0 w 707"/>
                <a:gd name="T35" fmla="*/ 0 h 799"/>
                <a:gd name="T36" fmla="*/ 0 w 707"/>
                <a:gd name="T37" fmla="*/ 0 h 799"/>
                <a:gd name="T38" fmla="*/ 0 w 707"/>
                <a:gd name="T39" fmla="*/ 0 h 799"/>
                <a:gd name="T40" fmla="*/ 0 w 707"/>
                <a:gd name="T41" fmla="*/ 0 h 799"/>
                <a:gd name="T42" fmla="*/ 0 w 707"/>
                <a:gd name="T43" fmla="*/ 0 h 799"/>
                <a:gd name="T44" fmla="*/ 0 w 707"/>
                <a:gd name="T45" fmla="*/ 0 h 799"/>
                <a:gd name="T46" fmla="*/ 0 w 707"/>
                <a:gd name="T47" fmla="*/ 0 h 799"/>
                <a:gd name="T48" fmla="*/ 0 w 707"/>
                <a:gd name="T49" fmla="*/ 0 h 799"/>
                <a:gd name="T50" fmla="*/ 0 w 707"/>
                <a:gd name="T51" fmla="*/ 0 h 799"/>
                <a:gd name="T52" fmla="*/ 0 w 707"/>
                <a:gd name="T53" fmla="*/ 0 h 799"/>
                <a:gd name="T54" fmla="*/ 0 w 707"/>
                <a:gd name="T55" fmla="*/ 0 h 799"/>
                <a:gd name="T56" fmla="*/ 0 w 707"/>
                <a:gd name="T57" fmla="*/ 0 h 799"/>
                <a:gd name="T58" fmla="*/ 0 w 707"/>
                <a:gd name="T59" fmla="*/ 0 h 799"/>
                <a:gd name="T60" fmla="*/ 0 w 707"/>
                <a:gd name="T61" fmla="*/ 0 h 799"/>
                <a:gd name="T62" fmla="*/ 0 w 707"/>
                <a:gd name="T63" fmla="*/ 0 h 799"/>
                <a:gd name="T64" fmla="*/ 0 w 707"/>
                <a:gd name="T65" fmla="*/ 0 h 799"/>
                <a:gd name="T66" fmla="*/ 0 w 707"/>
                <a:gd name="T67" fmla="*/ 0 h 799"/>
                <a:gd name="T68" fmla="*/ 0 w 707"/>
                <a:gd name="T69" fmla="*/ 0 h 799"/>
                <a:gd name="T70" fmla="*/ 0 w 707"/>
                <a:gd name="T71" fmla="*/ 0 h 799"/>
                <a:gd name="T72" fmla="*/ 0 w 707"/>
                <a:gd name="T73" fmla="*/ 0 h 799"/>
                <a:gd name="T74" fmla="*/ 0 w 707"/>
                <a:gd name="T75" fmla="*/ 0 h 799"/>
                <a:gd name="T76" fmla="*/ 0 w 707"/>
                <a:gd name="T77" fmla="*/ 0 h 799"/>
                <a:gd name="T78" fmla="*/ 0 w 707"/>
                <a:gd name="T79" fmla="*/ 0 h 799"/>
                <a:gd name="T80" fmla="*/ 0 w 707"/>
                <a:gd name="T81" fmla="*/ 0 h 799"/>
                <a:gd name="T82" fmla="*/ 0 w 707"/>
                <a:gd name="T83" fmla="*/ 0 h 799"/>
                <a:gd name="T84" fmla="*/ 0 w 707"/>
                <a:gd name="T85" fmla="*/ 0 h 799"/>
                <a:gd name="T86" fmla="*/ 0 w 707"/>
                <a:gd name="T87" fmla="*/ 0 h 799"/>
                <a:gd name="T88" fmla="*/ 0 w 707"/>
                <a:gd name="T89" fmla="*/ 0 h 799"/>
                <a:gd name="T90" fmla="*/ 0 w 707"/>
                <a:gd name="T91" fmla="*/ 0 h 799"/>
                <a:gd name="T92" fmla="*/ 0 w 707"/>
                <a:gd name="T93" fmla="*/ 0 h 799"/>
                <a:gd name="T94" fmla="*/ 0 w 707"/>
                <a:gd name="T95" fmla="*/ 0 h 799"/>
                <a:gd name="T96" fmla="*/ 0 w 707"/>
                <a:gd name="T97" fmla="*/ 0 h 799"/>
                <a:gd name="T98" fmla="*/ 0 w 707"/>
                <a:gd name="T99" fmla="*/ 0 h 799"/>
                <a:gd name="T100" fmla="*/ 0 w 707"/>
                <a:gd name="T101" fmla="*/ 0 h 799"/>
                <a:gd name="T102" fmla="*/ 0 w 707"/>
                <a:gd name="T103" fmla="*/ 0 h 799"/>
                <a:gd name="T104" fmla="*/ 0 w 707"/>
                <a:gd name="T105" fmla="*/ 0 h 799"/>
                <a:gd name="T106" fmla="*/ 0 w 707"/>
                <a:gd name="T107" fmla="*/ 0 h 799"/>
                <a:gd name="T108" fmla="*/ 0 w 707"/>
                <a:gd name="T109" fmla="*/ 0 h 799"/>
                <a:gd name="T110" fmla="*/ 0 w 707"/>
                <a:gd name="T111" fmla="*/ 0 h 799"/>
                <a:gd name="T112" fmla="*/ 0 w 707"/>
                <a:gd name="T113" fmla="*/ 0 h 799"/>
                <a:gd name="T114" fmla="*/ 0 w 707"/>
                <a:gd name="T115" fmla="*/ 0 h 799"/>
                <a:gd name="T116" fmla="*/ 0 w 707"/>
                <a:gd name="T117" fmla="*/ 0 h 799"/>
                <a:gd name="T118" fmla="*/ 0 w 707"/>
                <a:gd name="T119" fmla="*/ 0 h 799"/>
                <a:gd name="T120" fmla="*/ 0 w 707"/>
                <a:gd name="T121" fmla="*/ 0 h 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7"/>
                <a:gd name="T184" fmla="*/ 0 h 799"/>
                <a:gd name="T185" fmla="*/ 707 w 707"/>
                <a:gd name="T186" fmla="*/ 799 h 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7" h="799">
                  <a:moveTo>
                    <a:pt x="637" y="408"/>
                  </a:moveTo>
                  <a:lnTo>
                    <a:pt x="637" y="402"/>
                  </a:lnTo>
                  <a:lnTo>
                    <a:pt x="631" y="402"/>
                  </a:lnTo>
                  <a:lnTo>
                    <a:pt x="626" y="402"/>
                  </a:lnTo>
                  <a:lnTo>
                    <a:pt x="620" y="396"/>
                  </a:lnTo>
                  <a:lnTo>
                    <a:pt x="626" y="396"/>
                  </a:lnTo>
                  <a:lnTo>
                    <a:pt x="631" y="396"/>
                  </a:lnTo>
                  <a:lnTo>
                    <a:pt x="637" y="396"/>
                  </a:lnTo>
                  <a:lnTo>
                    <a:pt x="637" y="390"/>
                  </a:lnTo>
                  <a:lnTo>
                    <a:pt x="678" y="354"/>
                  </a:lnTo>
                  <a:lnTo>
                    <a:pt x="702" y="306"/>
                  </a:lnTo>
                  <a:lnTo>
                    <a:pt x="707" y="252"/>
                  </a:lnTo>
                  <a:lnTo>
                    <a:pt x="684" y="198"/>
                  </a:lnTo>
                  <a:lnTo>
                    <a:pt x="655" y="156"/>
                  </a:lnTo>
                  <a:lnTo>
                    <a:pt x="608" y="132"/>
                  </a:lnTo>
                  <a:lnTo>
                    <a:pt x="555" y="132"/>
                  </a:lnTo>
                  <a:lnTo>
                    <a:pt x="503" y="150"/>
                  </a:lnTo>
                  <a:lnTo>
                    <a:pt x="497" y="150"/>
                  </a:lnTo>
                  <a:lnTo>
                    <a:pt x="497" y="156"/>
                  </a:lnTo>
                  <a:lnTo>
                    <a:pt x="491" y="156"/>
                  </a:lnTo>
                  <a:lnTo>
                    <a:pt x="491" y="162"/>
                  </a:lnTo>
                  <a:lnTo>
                    <a:pt x="491" y="156"/>
                  </a:lnTo>
                  <a:lnTo>
                    <a:pt x="491" y="150"/>
                  </a:lnTo>
                  <a:lnTo>
                    <a:pt x="491" y="144"/>
                  </a:lnTo>
                  <a:lnTo>
                    <a:pt x="479" y="96"/>
                  </a:lnTo>
                  <a:lnTo>
                    <a:pt x="462" y="60"/>
                  </a:lnTo>
                  <a:lnTo>
                    <a:pt x="433" y="30"/>
                  </a:lnTo>
                  <a:lnTo>
                    <a:pt x="398" y="6"/>
                  </a:lnTo>
                  <a:lnTo>
                    <a:pt x="357" y="0"/>
                  </a:lnTo>
                  <a:lnTo>
                    <a:pt x="310" y="6"/>
                  </a:lnTo>
                  <a:lnTo>
                    <a:pt x="275" y="30"/>
                  </a:lnTo>
                  <a:lnTo>
                    <a:pt x="245" y="60"/>
                  </a:lnTo>
                  <a:lnTo>
                    <a:pt x="228" y="96"/>
                  </a:lnTo>
                  <a:lnTo>
                    <a:pt x="222" y="144"/>
                  </a:lnTo>
                  <a:lnTo>
                    <a:pt x="222" y="150"/>
                  </a:lnTo>
                  <a:lnTo>
                    <a:pt x="222" y="156"/>
                  </a:lnTo>
                  <a:lnTo>
                    <a:pt x="222" y="162"/>
                  </a:lnTo>
                  <a:lnTo>
                    <a:pt x="216" y="156"/>
                  </a:lnTo>
                  <a:lnTo>
                    <a:pt x="210" y="156"/>
                  </a:lnTo>
                  <a:lnTo>
                    <a:pt x="205" y="150"/>
                  </a:lnTo>
                  <a:lnTo>
                    <a:pt x="152" y="132"/>
                  </a:lnTo>
                  <a:lnTo>
                    <a:pt x="99" y="132"/>
                  </a:lnTo>
                  <a:lnTo>
                    <a:pt x="52" y="156"/>
                  </a:lnTo>
                  <a:lnTo>
                    <a:pt x="23" y="198"/>
                  </a:lnTo>
                  <a:lnTo>
                    <a:pt x="0" y="252"/>
                  </a:lnTo>
                  <a:lnTo>
                    <a:pt x="6" y="306"/>
                  </a:lnTo>
                  <a:lnTo>
                    <a:pt x="29" y="354"/>
                  </a:lnTo>
                  <a:lnTo>
                    <a:pt x="70" y="390"/>
                  </a:lnTo>
                  <a:lnTo>
                    <a:pt x="70" y="396"/>
                  </a:lnTo>
                  <a:lnTo>
                    <a:pt x="76" y="396"/>
                  </a:lnTo>
                  <a:lnTo>
                    <a:pt x="82" y="396"/>
                  </a:lnTo>
                  <a:lnTo>
                    <a:pt x="88" y="396"/>
                  </a:lnTo>
                  <a:lnTo>
                    <a:pt x="82" y="402"/>
                  </a:lnTo>
                  <a:lnTo>
                    <a:pt x="76" y="402"/>
                  </a:lnTo>
                  <a:lnTo>
                    <a:pt x="70" y="402"/>
                  </a:lnTo>
                  <a:lnTo>
                    <a:pt x="70" y="408"/>
                  </a:lnTo>
                  <a:lnTo>
                    <a:pt x="29" y="444"/>
                  </a:lnTo>
                  <a:lnTo>
                    <a:pt x="6" y="493"/>
                  </a:lnTo>
                  <a:lnTo>
                    <a:pt x="0" y="541"/>
                  </a:lnTo>
                  <a:lnTo>
                    <a:pt x="23" y="595"/>
                  </a:lnTo>
                  <a:lnTo>
                    <a:pt x="52" y="637"/>
                  </a:lnTo>
                  <a:lnTo>
                    <a:pt x="99" y="661"/>
                  </a:lnTo>
                  <a:lnTo>
                    <a:pt x="152" y="667"/>
                  </a:lnTo>
                  <a:lnTo>
                    <a:pt x="205" y="649"/>
                  </a:lnTo>
                  <a:lnTo>
                    <a:pt x="205" y="643"/>
                  </a:lnTo>
                  <a:lnTo>
                    <a:pt x="210" y="643"/>
                  </a:lnTo>
                  <a:lnTo>
                    <a:pt x="216" y="643"/>
                  </a:lnTo>
                  <a:lnTo>
                    <a:pt x="222" y="637"/>
                  </a:lnTo>
                  <a:lnTo>
                    <a:pt x="222" y="643"/>
                  </a:lnTo>
                  <a:lnTo>
                    <a:pt x="222" y="649"/>
                  </a:lnTo>
                  <a:lnTo>
                    <a:pt x="222" y="655"/>
                  </a:lnTo>
                  <a:lnTo>
                    <a:pt x="228" y="703"/>
                  </a:lnTo>
                  <a:lnTo>
                    <a:pt x="245" y="739"/>
                  </a:lnTo>
                  <a:lnTo>
                    <a:pt x="275" y="769"/>
                  </a:lnTo>
                  <a:lnTo>
                    <a:pt x="310" y="793"/>
                  </a:lnTo>
                  <a:lnTo>
                    <a:pt x="357" y="799"/>
                  </a:lnTo>
                  <a:lnTo>
                    <a:pt x="398" y="793"/>
                  </a:lnTo>
                  <a:lnTo>
                    <a:pt x="433" y="769"/>
                  </a:lnTo>
                  <a:lnTo>
                    <a:pt x="462" y="739"/>
                  </a:lnTo>
                  <a:lnTo>
                    <a:pt x="479" y="703"/>
                  </a:lnTo>
                  <a:lnTo>
                    <a:pt x="491" y="655"/>
                  </a:lnTo>
                  <a:lnTo>
                    <a:pt x="491" y="649"/>
                  </a:lnTo>
                  <a:lnTo>
                    <a:pt x="491" y="643"/>
                  </a:lnTo>
                  <a:lnTo>
                    <a:pt x="491" y="637"/>
                  </a:lnTo>
                  <a:lnTo>
                    <a:pt x="491" y="643"/>
                  </a:lnTo>
                  <a:lnTo>
                    <a:pt x="497" y="643"/>
                  </a:lnTo>
                  <a:lnTo>
                    <a:pt x="503" y="649"/>
                  </a:lnTo>
                  <a:lnTo>
                    <a:pt x="555" y="667"/>
                  </a:lnTo>
                  <a:lnTo>
                    <a:pt x="608" y="661"/>
                  </a:lnTo>
                  <a:lnTo>
                    <a:pt x="655" y="637"/>
                  </a:lnTo>
                  <a:lnTo>
                    <a:pt x="684" y="595"/>
                  </a:lnTo>
                  <a:lnTo>
                    <a:pt x="707" y="541"/>
                  </a:lnTo>
                  <a:lnTo>
                    <a:pt x="702" y="493"/>
                  </a:lnTo>
                  <a:lnTo>
                    <a:pt x="678" y="444"/>
                  </a:lnTo>
                  <a:lnTo>
                    <a:pt x="637" y="408"/>
                  </a:lnTo>
                  <a:close/>
                  <a:moveTo>
                    <a:pt x="357" y="252"/>
                  </a:moveTo>
                  <a:lnTo>
                    <a:pt x="310" y="258"/>
                  </a:lnTo>
                  <a:lnTo>
                    <a:pt x="269" y="282"/>
                  </a:lnTo>
                  <a:lnTo>
                    <a:pt x="234" y="312"/>
                  </a:lnTo>
                  <a:lnTo>
                    <a:pt x="216" y="354"/>
                  </a:lnTo>
                  <a:lnTo>
                    <a:pt x="210" y="402"/>
                  </a:lnTo>
                  <a:lnTo>
                    <a:pt x="216" y="444"/>
                  </a:lnTo>
                  <a:lnTo>
                    <a:pt x="234" y="487"/>
                  </a:lnTo>
                  <a:lnTo>
                    <a:pt x="269" y="517"/>
                  </a:lnTo>
                  <a:lnTo>
                    <a:pt x="310" y="541"/>
                  </a:lnTo>
                  <a:lnTo>
                    <a:pt x="357" y="547"/>
                  </a:lnTo>
                  <a:lnTo>
                    <a:pt x="398" y="541"/>
                  </a:lnTo>
                  <a:lnTo>
                    <a:pt x="438" y="517"/>
                  </a:lnTo>
                  <a:lnTo>
                    <a:pt x="474" y="487"/>
                  </a:lnTo>
                  <a:lnTo>
                    <a:pt x="491" y="444"/>
                  </a:lnTo>
                  <a:lnTo>
                    <a:pt x="503" y="402"/>
                  </a:lnTo>
                  <a:lnTo>
                    <a:pt x="491" y="354"/>
                  </a:lnTo>
                  <a:lnTo>
                    <a:pt x="474" y="312"/>
                  </a:lnTo>
                  <a:lnTo>
                    <a:pt x="438" y="282"/>
                  </a:lnTo>
                  <a:lnTo>
                    <a:pt x="398" y="258"/>
                  </a:lnTo>
                  <a:lnTo>
                    <a:pt x="357" y="252"/>
                  </a:lnTo>
                  <a:close/>
                </a:path>
              </a:pathLst>
            </a:custGeom>
            <a:solidFill>
              <a:srgbClr val="FF3366"/>
            </a:solidFill>
            <a:ln w="9360">
              <a:solidFill>
                <a:srgbClr val="000000"/>
              </a:solidFill>
              <a:round/>
              <a:headEnd/>
              <a:tailEnd/>
            </a:ln>
          </p:spPr>
          <p:txBody>
            <a:bodyPr wrap="none" anchor="ctr"/>
            <a:lstStyle/>
            <a:p>
              <a:endParaRPr lang="en-US"/>
            </a:p>
          </p:txBody>
        </p:sp>
      </p:grpSp>
      <p:grpSp>
        <p:nvGrpSpPr>
          <p:cNvPr id="12" name="Group 34"/>
          <p:cNvGrpSpPr>
            <a:grpSpLocks/>
          </p:cNvGrpSpPr>
          <p:nvPr/>
        </p:nvGrpSpPr>
        <p:grpSpPr bwMode="auto">
          <a:xfrm>
            <a:off x="5143500" y="3960813"/>
            <a:ext cx="323850" cy="504825"/>
            <a:chOff x="2991" y="2793"/>
            <a:chExt cx="188" cy="318"/>
          </a:xfrm>
        </p:grpSpPr>
        <p:sp>
          <p:nvSpPr>
            <p:cNvPr id="39982" name="Line 35"/>
            <p:cNvSpPr>
              <a:spLocks noChangeShapeType="1"/>
            </p:cNvSpPr>
            <p:nvPr/>
          </p:nvSpPr>
          <p:spPr bwMode="auto">
            <a:xfrm>
              <a:off x="3085" y="2924"/>
              <a:ext cx="1" cy="188"/>
            </a:xfrm>
            <a:prstGeom prst="line">
              <a:avLst/>
            </a:prstGeom>
            <a:noFill/>
            <a:ln w="36000">
              <a:solidFill>
                <a:srgbClr val="008000"/>
              </a:solidFill>
              <a:miter lim="800000"/>
              <a:headEnd/>
              <a:tailEnd/>
            </a:ln>
          </p:spPr>
          <p:txBody>
            <a:bodyPr/>
            <a:lstStyle/>
            <a:p>
              <a:endParaRPr lang="en-US"/>
            </a:p>
          </p:txBody>
        </p:sp>
        <p:sp>
          <p:nvSpPr>
            <p:cNvPr id="39983" name="Freeform 36"/>
            <p:cNvSpPr>
              <a:spLocks noChangeArrowheads="1"/>
            </p:cNvSpPr>
            <p:nvPr/>
          </p:nvSpPr>
          <p:spPr bwMode="auto">
            <a:xfrm>
              <a:off x="2991" y="2793"/>
              <a:ext cx="189" cy="190"/>
            </a:xfrm>
            <a:custGeom>
              <a:avLst/>
              <a:gdLst>
                <a:gd name="T0" fmla="*/ 0 w 707"/>
                <a:gd name="T1" fmla="*/ 0 h 799"/>
                <a:gd name="T2" fmla="*/ 0 w 707"/>
                <a:gd name="T3" fmla="*/ 0 h 799"/>
                <a:gd name="T4" fmla="*/ 0 w 707"/>
                <a:gd name="T5" fmla="*/ 0 h 799"/>
                <a:gd name="T6" fmla="*/ 0 w 707"/>
                <a:gd name="T7" fmla="*/ 0 h 799"/>
                <a:gd name="T8" fmla="*/ 0 w 707"/>
                <a:gd name="T9" fmla="*/ 0 h 799"/>
                <a:gd name="T10" fmla="*/ 0 w 707"/>
                <a:gd name="T11" fmla="*/ 0 h 799"/>
                <a:gd name="T12" fmla="*/ 0 w 707"/>
                <a:gd name="T13" fmla="*/ 0 h 799"/>
                <a:gd name="T14" fmla="*/ 0 w 707"/>
                <a:gd name="T15" fmla="*/ 0 h 799"/>
                <a:gd name="T16" fmla="*/ 0 w 707"/>
                <a:gd name="T17" fmla="*/ 0 h 799"/>
                <a:gd name="T18" fmla="*/ 0 w 707"/>
                <a:gd name="T19" fmla="*/ 0 h 799"/>
                <a:gd name="T20" fmla="*/ 0 w 707"/>
                <a:gd name="T21" fmla="*/ 0 h 799"/>
                <a:gd name="T22" fmla="*/ 0 w 707"/>
                <a:gd name="T23" fmla="*/ 0 h 799"/>
                <a:gd name="T24" fmla="*/ 0 w 707"/>
                <a:gd name="T25" fmla="*/ 0 h 799"/>
                <a:gd name="T26" fmla="*/ 0 w 707"/>
                <a:gd name="T27" fmla="*/ 0 h 799"/>
                <a:gd name="T28" fmla="*/ 0 w 707"/>
                <a:gd name="T29" fmla="*/ 0 h 799"/>
                <a:gd name="T30" fmla="*/ 0 w 707"/>
                <a:gd name="T31" fmla="*/ 0 h 799"/>
                <a:gd name="T32" fmla="*/ 0 w 707"/>
                <a:gd name="T33" fmla="*/ 0 h 799"/>
                <a:gd name="T34" fmla="*/ 0 w 707"/>
                <a:gd name="T35" fmla="*/ 0 h 799"/>
                <a:gd name="T36" fmla="*/ 0 w 707"/>
                <a:gd name="T37" fmla="*/ 0 h 799"/>
                <a:gd name="T38" fmla="*/ 0 w 707"/>
                <a:gd name="T39" fmla="*/ 0 h 799"/>
                <a:gd name="T40" fmla="*/ 0 w 707"/>
                <a:gd name="T41" fmla="*/ 0 h 799"/>
                <a:gd name="T42" fmla="*/ 0 w 707"/>
                <a:gd name="T43" fmla="*/ 0 h 799"/>
                <a:gd name="T44" fmla="*/ 0 w 707"/>
                <a:gd name="T45" fmla="*/ 0 h 799"/>
                <a:gd name="T46" fmla="*/ 0 w 707"/>
                <a:gd name="T47" fmla="*/ 0 h 799"/>
                <a:gd name="T48" fmla="*/ 0 w 707"/>
                <a:gd name="T49" fmla="*/ 0 h 799"/>
                <a:gd name="T50" fmla="*/ 0 w 707"/>
                <a:gd name="T51" fmla="*/ 0 h 799"/>
                <a:gd name="T52" fmla="*/ 0 w 707"/>
                <a:gd name="T53" fmla="*/ 0 h 799"/>
                <a:gd name="T54" fmla="*/ 0 w 707"/>
                <a:gd name="T55" fmla="*/ 0 h 799"/>
                <a:gd name="T56" fmla="*/ 0 w 707"/>
                <a:gd name="T57" fmla="*/ 0 h 799"/>
                <a:gd name="T58" fmla="*/ 0 w 707"/>
                <a:gd name="T59" fmla="*/ 0 h 799"/>
                <a:gd name="T60" fmla="*/ 0 w 707"/>
                <a:gd name="T61" fmla="*/ 0 h 799"/>
                <a:gd name="T62" fmla="*/ 0 w 707"/>
                <a:gd name="T63" fmla="*/ 0 h 799"/>
                <a:gd name="T64" fmla="*/ 0 w 707"/>
                <a:gd name="T65" fmla="*/ 0 h 799"/>
                <a:gd name="T66" fmla="*/ 0 w 707"/>
                <a:gd name="T67" fmla="*/ 0 h 799"/>
                <a:gd name="T68" fmla="*/ 0 w 707"/>
                <a:gd name="T69" fmla="*/ 0 h 799"/>
                <a:gd name="T70" fmla="*/ 0 w 707"/>
                <a:gd name="T71" fmla="*/ 0 h 799"/>
                <a:gd name="T72" fmla="*/ 0 w 707"/>
                <a:gd name="T73" fmla="*/ 0 h 799"/>
                <a:gd name="T74" fmla="*/ 0 w 707"/>
                <a:gd name="T75" fmla="*/ 0 h 799"/>
                <a:gd name="T76" fmla="*/ 0 w 707"/>
                <a:gd name="T77" fmla="*/ 0 h 799"/>
                <a:gd name="T78" fmla="*/ 0 w 707"/>
                <a:gd name="T79" fmla="*/ 0 h 799"/>
                <a:gd name="T80" fmla="*/ 0 w 707"/>
                <a:gd name="T81" fmla="*/ 0 h 799"/>
                <a:gd name="T82" fmla="*/ 0 w 707"/>
                <a:gd name="T83" fmla="*/ 0 h 799"/>
                <a:gd name="T84" fmla="*/ 0 w 707"/>
                <a:gd name="T85" fmla="*/ 0 h 799"/>
                <a:gd name="T86" fmla="*/ 0 w 707"/>
                <a:gd name="T87" fmla="*/ 0 h 799"/>
                <a:gd name="T88" fmla="*/ 0 w 707"/>
                <a:gd name="T89" fmla="*/ 0 h 799"/>
                <a:gd name="T90" fmla="*/ 0 w 707"/>
                <a:gd name="T91" fmla="*/ 0 h 799"/>
                <a:gd name="T92" fmla="*/ 0 w 707"/>
                <a:gd name="T93" fmla="*/ 0 h 799"/>
                <a:gd name="T94" fmla="*/ 0 w 707"/>
                <a:gd name="T95" fmla="*/ 0 h 799"/>
                <a:gd name="T96" fmla="*/ 0 w 707"/>
                <a:gd name="T97" fmla="*/ 0 h 799"/>
                <a:gd name="T98" fmla="*/ 0 w 707"/>
                <a:gd name="T99" fmla="*/ 0 h 799"/>
                <a:gd name="T100" fmla="*/ 0 w 707"/>
                <a:gd name="T101" fmla="*/ 0 h 799"/>
                <a:gd name="T102" fmla="*/ 0 w 707"/>
                <a:gd name="T103" fmla="*/ 0 h 799"/>
                <a:gd name="T104" fmla="*/ 0 w 707"/>
                <a:gd name="T105" fmla="*/ 0 h 799"/>
                <a:gd name="T106" fmla="*/ 0 w 707"/>
                <a:gd name="T107" fmla="*/ 0 h 799"/>
                <a:gd name="T108" fmla="*/ 0 w 707"/>
                <a:gd name="T109" fmla="*/ 0 h 799"/>
                <a:gd name="T110" fmla="*/ 0 w 707"/>
                <a:gd name="T111" fmla="*/ 0 h 799"/>
                <a:gd name="T112" fmla="*/ 0 w 707"/>
                <a:gd name="T113" fmla="*/ 0 h 799"/>
                <a:gd name="T114" fmla="*/ 0 w 707"/>
                <a:gd name="T115" fmla="*/ 0 h 799"/>
                <a:gd name="T116" fmla="*/ 0 w 707"/>
                <a:gd name="T117" fmla="*/ 0 h 799"/>
                <a:gd name="T118" fmla="*/ 0 w 707"/>
                <a:gd name="T119" fmla="*/ 0 h 799"/>
                <a:gd name="T120" fmla="*/ 0 w 707"/>
                <a:gd name="T121" fmla="*/ 0 h 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7"/>
                <a:gd name="T184" fmla="*/ 0 h 799"/>
                <a:gd name="T185" fmla="*/ 707 w 707"/>
                <a:gd name="T186" fmla="*/ 799 h 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7" h="799">
                  <a:moveTo>
                    <a:pt x="637" y="408"/>
                  </a:moveTo>
                  <a:lnTo>
                    <a:pt x="637" y="402"/>
                  </a:lnTo>
                  <a:lnTo>
                    <a:pt x="631" y="402"/>
                  </a:lnTo>
                  <a:lnTo>
                    <a:pt x="626" y="402"/>
                  </a:lnTo>
                  <a:lnTo>
                    <a:pt x="620" y="396"/>
                  </a:lnTo>
                  <a:lnTo>
                    <a:pt x="626" y="396"/>
                  </a:lnTo>
                  <a:lnTo>
                    <a:pt x="631" y="396"/>
                  </a:lnTo>
                  <a:lnTo>
                    <a:pt x="637" y="396"/>
                  </a:lnTo>
                  <a:lnTo>
                    <a:pt x="637" y="390"/>
                  </a:lnTo>
                  <a:lnTo>
                    <a:pt x="678" y="354"/>
                  </a:lnTo>
                  <a:lnTo>
                    <a:pt x="702" y="306"/>
                  </a:lnTo>
                  <a:lnTo>
                    <a:pt x="707" y="252"/>
                  </a:lnTo>
                  <a:lnTo>
                    <a:pt x="684" y="198"/>
                  </a:lnTo>
                  <a:lnTo>
                    <a:pt x="655" y="156"/>
                  </a:lnTo>
                  <a:lnTo>
                    <a:pt x="608" y="132"/>
                  </a:lnTo>
                  <a:lnTo>
                    <a:pt x="555" y="132"/>
                  </a:lnTo>
                  <a:lnTo>
                    <a:pt x="503" y="150"/>
                  </a:lnTo>
                  <a:lnTo>
                    <a:pt x="497" y="150"/>
                  </a:lnTo>
                  <a:lnTo>
                    <a:pt x="497" y="156"/>
                  </a:lnTo>
                  <a:lnTo>
                    <a:pt x="491" y="156"/>
                  </a:lnTo>
                  <a:lnTo>
                    <a:pt x="491" y="162"/>
                  </a:lnTo>
                  <a:lnTo>
                    <a:pt x="491" y="156"/>
                  </a:lnTo>
                  <a:lnTo>
                    <a:pt x="491" y="150"/>
                  </a:lnTo>
                  <a:lnTo>
                    <a:pt x="491" y="144"/>
                  </a:lnTo>
                  <a:lnTo>
                    <a:pt x="479" y="96"/>
                  </a:lnTo>
                  <a:lnTo>
                    <a:pt x="462" y="60"/>
                  </a:lnTo>
                  <a:lnTo>
                    <a:pt x="433" y="30"/>
                  </a:lnTo>
                  <a:lnTo>
                    <a:pt x="398" y="6"/>
                  </a:lnTo>
                  <a:lnTo>
                    <a:pt x="357" y="0"/>
                  </a:lnTo>
                  <a:lnTo>
                    <a:pt x="310" y="6"/>
                  </a:lnTo>
                  <a:lnTo>
                    <a:pt x="275" y="30"/>
                  </a:lnTo>
                  <a:lnTo>
                    <a:pt x="245" y="60"/>
                  </a:lnTo>
                  <a:lnTo>
                    <a:pt x="228" y="96"/>
                  </a:lnTo>
                  <a:lnTo>
                    <a:pt x="222" y="144"/>
                  </a:lnTo>
                  <a:lnTo>
                    <a:pt x="222" y="150"/>
                  </a:lnTo>
                  <a:lnTo>
                    <a:pt x="222" y="156"/>
                  </a:lnTo>
                  <a:lnTo>
                    <a:pt x="222" y="162"/>
                  </a:lnTo>
                  <a:lnTo>
                    <a:pt x="216" y="156"/>
                  </a:lnTo>
                  <a:lnTo>
                    <a:pt x="210" y="156"/>
                  </a:lnTo>
                  <a:lnTo>
                    <a:pt x="205" y="150"/>
                  </a:lnTo>
                  <a:lnTo>
                    <a:pt x="152" y="132"/>
                  </a:lnTo>
                  <a:lnTo>
                    <a:pt x="99" y="132"/>
                  </a:lnTo>
                  <a:lnTo>
                    <a:pt x="52" y="156"/>
                  </a:lnTo>
                  <a:lnTo>
                    <a:pt x="23" y="198"/>
                  </a:lnTo>
                  <a:lnTo>
                    <a:pt x="0" y="252"/>
                  </a:lnTo>
                  <a:lnTo>
                    <a:pt x="6" y="306"/>
                  </a:lnTo>
                  <a:lnTo>
                    <a:pt x="29" y="354"/>
                  </a:lnTo>
                  <a:lnTo>
                    <a:pt x="70" y="390"/>
                  </a:lnTo>
                  <a:lnTo>
                    <a:pt x="70" y="396"/>
                  </a:lnTo>
                  <a:lnTo>
                    <a:pt x="76" y="396"/>
                  </a:lnTo>
                  <a:lnTo>
                    <a:pt x="82" y="396"/>
                  </a:lnTo>
                  <a:lnTo>
                    <a:pt x="88" y="396"/>
                  </a:lnTo>
                  <a:lnTo>
                    <a:pt x="82" y="402"/>
                  </a:lnTo>
                  <a:lnTo>
                    <a:pt x="76" y="402"/>
                  </a:lnTo>
                  <a:lnTo>
                    <a:pt x="70" y="402"/>
                  </a:lnTo>
                  <a:lnTo>
                    <a:pt x="70" y="408"/>
                  </a:lnTo>
                  <a:lnTo>
                    <a:pt x="29" y="444"/>
                  </a:lnTo>
                  <a:lnTo>
                    <a:pt x="6" y="493"/>
                  </a:lnTo>
                  <a:lnTo>
                    <a:pt x="0" y="541"/>
                  </a:lnTo>
                  <a:lnTo>
                    <a:pt x="23" y="595"/>
                  </a:lnTo>
                  <a:lnTo>
                    <a:pt x="52" y="637"/>
                  </a:lnTo>
                  <a:lnTo>
                    <a:pt x="99" y="661"/>
                  </a:lnTo>
                  <a:lnTo>
                    <a:pt x="152" y="667"/>
                  </a:lnTo>
                  <a:lnTo>
                    <a:pt x="205" y="649"/>
                  </a:lnTo>
                  <a:lnTo>
                    <a:pt x="205" y="643"/>
                  </a:lnTo>
                  <a:lnTo>
                    <a:pt x="210" y="643"/>
                  </a:lnTo>
                  <a:lnTo>
                    <a:pt x="216" y="643"/>
                  </a:lnTo>
                  <a:lnTo>
                    <a:pt x="222" y="637"/>
                  </a:lnTo>
                  <a:lnTo>
                    <a:pt x="222" y="643"/>
                  </a:lnTo>
                  <a:lnTo>
                    <a:pt x="222" y="649"/>
                  </a:lnTo>
                  <a:lnTo>
                    <a:pt x="222" y="655"/>
                  </a:lnTo>
                  <a:lnTo>
                    <a:pt x="228" y="703"/>
                  </a:lnTo>
                  <a:lnTo>
                    <a:pt x="245" y="739"/>
                  </a:lnTo>
                  <a:lnTo>
                    <a:pt x="275" y="769"/>
                  </a:lnTo>
                  <a:lnTo>
                    <a:pt x="310" y="793"/>
                  </a:lnTo>
                  <a:lnTo>
                    <a:pt x="357" y="799"/>
                  </a:lnTo>
                  <a:lnTo>
                    <a:pt x="398" y="793"/>
                  </a:lnTo>
                  <a:lnTo>
                    <a:pt x="433" y="769"/>
                  </a:lnTo>
                  <a:lnTo>
                    <a:pt x="462" y="739"/>
                  </a:lnTo>
                  <a:lnTo>
                    <a:pt x="479" y="703"/>
                  </a:lnTo>
                  <a:lnTo>
                    <a:pt x="491" y="655"/>
                  </a:lnTo>
                  <a:lnTo>
                    <a:pt x="491" y="649"/>
                  </a:lnTo>
                  <a:lnTo>
                    <a:pt x="491" y="643"/>
                  </a:lnTo>
                  <a:lnTo>
                    <a:pt x="491" y="637"/>
                  </a:lnTo>
                  <a:lnTo>
                    <a:pt x="491" y="643"/>
                  </a:lnTo>
                  <a:lnTo>
                    <a:pt x="497" y="643"/>
                  </a:lnTo>
                  <a:lnTo>
                    <a:pt x="503" y="649"/>
                  </a:lnTo>
                  <a:lnTo>
                    <a:pt x="555" y="667"/>
                  </a:lnTo>
                  <a:lnTo>
                    <a:pt x="608" y="661"/>
                  </a:lnTo>
                  <a:lnTo>
                    <a:pt x="655" y="637"/>
                  </a:lnTo>
                  <a:lnTo>
                    <a:pt x="684" y="595"/>
                  </a:lnTo>
                  <a:lnTo>
                    <a:pt x="707" y="541"/>
                  </a:lnTo>
                  <a:lnTo>
                    <a:pt x="702" y="493"/>
                  </a:lnTo>
                  <a:lnTo>
                    <a:pt x="678" y="444"/>
                  </a:lnTo>
                  <a:lnTo>
                    <a:pt x="637" y="408"/>
                  </a:lnTo>
                  <a:close/>
                  <a:moveTo>
                    <a:pt x="357" y="252"/>
                  </a:moveTo>
                  <a:lnTo>
                    <a:pt x="310" y="258"/>
                  </a:lnTo>
                  <a:lnTo>
                    <a:pt x="269" y="282"/>
                  </a:lnTo>
                  <a:lnTo>
                    <a:pt x="234" y="312"/>
                  </a:lnTo>
                  <a:lnTo>
                    <a:pt x="216" y="354"/>
                  </a:lnTo>
                  <a:lnTo>
                    <a:pt x="210" y="402"/>
                  </a:lnTo>
                  <a:lnTo>
                    <a:pt x="216" y="444"/>
                  </a:lnTo>
                  <a:lnTo>
                    <a:pt x="234" y="487"/>
                  </a:lnTo>
                  <a:lnTo>
                    <a:pt x="269" y="517"/>
                  </a:lnTo>
                  <a:lnTo>
                    <a:pt x="310" y="541"/>
                  </a:lnTo>
                  <a:lnTo>
                    <a:pt x="357" y="547"/>
                  </a:lnTo>
                  <a:lnTo>
                    <a:pt x="398" y="541"/>
                  </a:lnTo>
                  <a:lnTo>
                    <a:pt x="438" y="517"/>
                  </a:lnTo>
                  <a:lnTo>
                    <a:pt x="474" y="487"/>
                  </a:lnTo>
                  <a:lnTo>
                    <a:pt x="491" y="444"/>
                  </a:lnTo>
                  <a:lnTo>
                    <a:pt x="503" y="402"/>
                  </a:lnTo>
                  <a:lnTo>
                    <a:pt x="491" y="354"/>
                  </a:lnTo>
                  <a:lnTo>
                    <a:pt x="474" y="312"/>
                  </a:lnTo>
                  <a:lnTo>
                    <a:pt x="438" y="282"/>
                  </a:lnTo>
                  <a:lnTo>
                    <a:pt x="398" y="258"/>
                  </a:lnTo>
                  <a:lnTo>
                    <a:pt x="357" y="252"/>
                  </a:lnTo>
                  <a:close/>
                </a:path>
              </a:pathLst>
            </a:custGeom>
            <a:solidFill>
              <a:srgbClr val="FF3366"/>
            </a:solidFill>
            <a:ln w="9360">
              <a:solidFill>
                <a:srgbClr val="000000"/>
              </a:solidFill>
              <a:round/>
              <a:headEnd/>
              <a:tailEnd/>
            </a:ln>
          </p:spPr>
          <p:txBody>
            <a:bodyPr wrap="none" anchor="ctr"/>
            <a:lstStyle/>
            <a:p>
              <a:endParaRPr lang="en-US"/>
            </a:p>
          </p:txBody>
        </p:sp>
      </p:grpSp>
      <p:grpSp>
        <p:nvGrpSpPr>
          <p:cNvPr id="13" name="Group 40"/>
          <p:cNvGrpSpPr>
            <a:grpSpLocks/>
          </p:cNvGrpSpPr>
          <p:nvPr/>
        </p:nvGrpSpPr>
        <p:grpSpPr bwMode="auto">
          <a:xfrm>
            <a:off x="5980113" y="2444750"/>
            <a:ext cx="687387" cy="382588"/>
            <a:chOff x="3477" y="1838"/>
            <a:chExt cx="400" cy="241"/>
          </a:xfrm>
        </p:grpSpPr>
        <p:sp>
          <p:nvSpPr>
            <p:cNvPr id="39980" name="AutoShape 41"/>
            <p:cNvSpPr>
              <a:spLocks noChangeArrowheads="1"/>
            </p:cNvSpPr>
            <p:nvPr/>
          </p:nvSpPr>
          <p:spPr bwMode="auto">
            <a:xfrm rot="16920000" flipH="1">
              <a:off x="3519" y="1830"/>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sp>
          <p:nvSpPr>
            <p:cNvPr id="39981" name="AutoShape 42"/>
            <p:cNvSpPr>
              <a:spLocks noChangeArrowheads="1"/>
            </p:cNvSpPr>
            <p:nvPr/>
          </p:nvSpPr>
          <p:spPr bwMode="auto">
            <a:xfrm rot="16920000" flipH="1">
              <a:off x="3683" y="1881"/>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grpSp>
      <p:grpSp>
        <p:nvGrpSpPr>
          <p:cNvPr id="14" name="Group 43"/>
          <p:cNvGrpSpPr>
            <a:grpSpLocks/>
          </p:cNvGrpSpPr>
          <p:nvPr/>
        </p:nvGrpSpPr>
        <p:grpSpPr bwMode="auto">
          <a:xfrm>
            <a:off x="4319588" y="2457450"/>
            <a:ext cx="688975" cy="382588"/>
            <a:chOff x="2512" y="1846"/>
            <a:chExt cx="400" cy="241"/>
          </a:xfrm>
        </p:grpSpPr>
        <p:sp>
          <p:nvSpPr>
            <p:cNvPr id="39978" name="AutoShape 44"/>
            <p:cNvSpPr>
              <a:spLocks noChangeArrowheads="1"/>
            </p:cNvSpPr>
            <p:nvPr/>
          </p:nvSpPr>
          <p:spPr bwMode="auto">
            <a:xfrm rot="16920000" flipH="1">
              <a:off x="2554" y="1838"/>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sp>
          <p:nvSpPr>
            <p:cNvPr id="39979" name="AutoShape 45"/>
            <p:cNvSpPr>
              <a:spLocks noChangeArrowheads="1"/>
            </p:cNvSpPr>
            <p:nvPr/>
          </p:nvSpPr>
          <p:spPr bwMode="auto">
            <a:xfrm rot="16920000" flipH="1">
              <a:off x="2718" y="1889"/>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grpSp>
      <p:grpSp>
        <p:nvGrpSpPr>
          <p:cNvPr id="15" name="Group 46"/>
          <p:cNvGrpSpPr>
            <a:grpSpLocks/>
          </p:cNvGrpSpPr>
          <p:nvPr/>
        </p:nvGrpSpPr>
        <p:grpSpPr bwMode="auto">
          <a:xfrm>
            <a:off x="3997325" y="3398838"/>
            <a:ext cx="685800" cy="381000"/>
            <a:chOff x="2324" y="2439"/>
            <a:chExt cx="399" cy="240"/>
          </a:xfrm>
        </p:grpSpPr>
        <p:sp>
          <p:nvSpPr>
            <p:cNvPr id="39976" name="AutoShape 47"/>
            <p:cNvSpPr>
              <a:spLocks noChangeArrowheads="1"/>
            </p:cNvSpPr>
            <p:nvPr/>
          </p:nvSpPr>
          <p:spPr bwMode="auto">
            <a:xfrm rot="16920000" flipH="1">
              <a:off x="2366" y="2431"/>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sp>
          <p:nvSpPr>
            <p:cNvPr id="39977" name="AutoShape 48"/>
            <p:cNvSpPr>
              <a:spLocks noChangeArrowheads="1"/>
            </p:cNvSpPr>
            <p:nvPr/>
          </p:nvSpPr>
          <p:spPr bwMode="auto">
            <a:xfrm rot="16920000" flipH="1">
              <a:off x="2529" y="2481"/>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grpSp>
      <p:grpSp>
        <p:nvGrpSpPr>
          <p:cNvPr id="16" name="Group 53"/>
          <p:cNvGrpSpPr>
            <a:grpSpLocks/>
          </p:cNvGrpSpPr>
          <p:nvPr/>
        </p:nvGrpSpPr>
        <p:grpSpPr bwMode="auto">
          <a:xfrm>
            <a:off x="4067175" y="4232275"/>
            <a:ext cx="323850" cy="446088"/>
            <a:chOff x="2365" y="2964"/>
            <a:chExt cx="188" cy="281"/>
          </a:xfrm>
        </p:grpSpPr>
        <p:sp>
          <p:nvSpPr>
            <p:cNvPr id="39974" name="Line 54"/>
            <p:cNvSpPr>
              <a:spLocks noChangeShapeType="1"/>
            </p:cNvSpPr>
            <p:nvPr/>
          </p:nvSpPr>
          <p:spPr bwMode="auto">
            <a:xfrm>
              <a:off x="2458" y="3080"/>
              <a:ext cx="1" cy="166"/>
            </a:xfrm>
            <a:prstGeom prst="line">
              <a:avLst/>
            </a:prstGeom>
            <a:noFill/>
            <a:ln w="36000">
              <a:solidFill>
                <a:srgbClr val="008000"/>
              </a:solidFill>
              <a:miter lim="800000"/>
              <a:headEnd/>
              <a:tailEnd/>
            </a:ln>
          </p:spPr>
          <p:txBody>
            <a:bodyPr/>
            <a:lstStyle/>
            <a:p>
              <a:endParaRPr lang="en-US"/>
            </a:p>
          </p:txBody>
        </p:sp>
        <p:sp>
          <p:nvSpPr>
            <p:cNvPr id="39975" name="Freeform 55"/>
            <p:cNvSpPr>
              <a:spLocks noChangeArrowheads="1"/>
            </p:cNvSpPr>
            <p:nvPr/>
          </p:nvSpPr>
          <p:spPr bwMode="auto">
            <a:xfrm>
              <a:off x="2365" y="2964"/>
              <a:ext cx="189" cy="168"/>
            </a:xfrm>
            <a:custGeom>
              <a:avLst/>
              <a:gdLst>
                <a:gd name="T0" fmla="*/ 0 w 707"/>
                <a:gd name="T1" fmla="*/ 0 h 799"/>
                <a:gd name="T2" fmla="*/ 0 w 707"/>
                <a:gd name="T3" fmla="*/ 0 h 799"/>
                <a:gd name="T4" fmla="*/ 0 w 707"/>
                <a:gd name="T5" fmla="*/ 0 h 799"/>
                <a:gd name="T6" fmla="*/ 0 w 707"/>
                <a:gd name="T7" fmla="*/ 0 h 799"/>
                <a:gd name="T8" fmla="*/ 0 w 707"/>
                <a:gd name="T9" fmla="*/ 0 h 799"/>
                <a:gd name="T10" fmla="*/ 0 w 707"/>
                <a:gd name="T11" fmla="*/ 0 h 799"/>
                <a:gd name="T12" fmla="*/ 0 w 707"/>
                <a:gd name="T13" fmla="*/ 0 h 799"/>
                <a:gd name="T14" fmla="*/ 0 w 707"/>
                <a:gd name="T15" fmla="*/ 0 h 799"/>
                <a:gd name="T16" fmla="*/ 0 w 707"/>
                <a:gd name="T17" fmla="*/ 0 h 799"/>
                <a:gd name="T18" fmla="*/ 0 w 707"/>
                <a:gd name="T19" fmla="*/ 0 h 799"/>
                <a:gd name="T20" fmla="*/ 0 w 707"/>
                <a:gd name="T21" fmla="*/ 0 h 799"/>
                <a:gd name="T22" fmla="*/ 0 w 707"/>
                <a:gd name="T23" fmla="*/ 0 h 799"/>
                <a:gd name="T24" fmla="*/ 0 w 707"/>
                <a:gd name="T25" fmla="*/ 0 h 799"/>
                <a:gd name="T26" fmla="*/ 0 w 707"/>
                <a:gd name="T27" fmla="*/ 0 h 799"/>
                <a:gd name="T28" fmla="*/ 0 w 707"/>
                <a:gd name="T29" fmla="*/ 0 h 799"/>
                <a:gd name="T30" fmla="*/ 0 w 707"/>
                <a:gd name="T31" fmla="*/ 0 h 799"/>
                <a:gd name="T32" fmla="*/ 0 w 707"/>
                <a:gd name="T33" fmla="*/ 0 h 799"/>
                <a:gd name="T34" fmla="*/ 0 w 707"/>
                <a:gd name="T35" fmla="*/ 0 h 799"/>
                <a:gd name="T36" fmla="*/ 0 w 707"/>
                <a:gd name="T37" fmla="*/ 0 h 799"/>
                <a:gd name="T38" fmla="*/ 0 w 707"/>
                <a:gd name="T39" fmla="*/ 0 h 799"/>
                <a:gd name="T40" fmla="*/ 0 w 707"/>
                <a:gd name="T41" fmla="*/ 0 h 799"/>
                <a:gd name="T42" fmla="*/ 0 w 707"/>
                <a:gd name="T43" fmla="*/ 0 h 799"/>
                <a:gd name="T44" fmla="*/ 0 w 707"/>
                <a:gd name="T45" fmla="*/ 0 h 799"/>
                <a:gd name="T46" fmla="*/ 0 w 707"/>
                <a:gd name="T47" fmla="*/ 0 h 799"/>
                <a:gd name="T48" fmla="*/ 0 w 707"/>
                <a:gd name="T49" fmla="*/ 0 h 799"/>
                <a:gd name="T50" fmla="*/ 0 w 707"/>
                <a:gd name="T51" fmla="*/ 0 h 799"/>
                <a:gd name="T52" fmla="*/ 0 w 707"/>
                <a:gd name="T53" fmla="*/ 0 h 799"/>
                <a:gd name="T54" fmla="*/ 0 w 707"/>
                <a:gd name="T55" fmla="*/ 0 h 799"/>
                <a:gd name="T56" fmla="*/ 0 w 707"/>
                <a:gd name="T57" fmla="*/ 0 h 799"/>
                <a:gd name="T58" fmla="*/ 0 w 707"/>
                <a:gd name="T59" fmla="*/ 0 h 799"/>
                <a:gd name="T60" fmla="*/ 0 w 707"/>
                <a:gd name="T61" fmla="*/ 0 h 799"/>
                <a:gd name="T62" fmla="*/ 0 w 707"/>
                <a:gd name="T63" fmla="*/ 0 h 799"/>
                <a:gd name="T64" fmla="*/ 0 w 707"/>
                <a:gd name="T65" fmla="*/ 0 h 799"/>
                <a:gd name="T66" fmla="*/ 0 w 707"/>
                <a:gd name="T67" fmla="*/ 0 h 799"/>
                <a:gd name="T68" fmla="*/ 0 w 707"/>
                <a:gd name="T69" fmla="*/ 0 h 799"/>
                <a:gd name="T70" fmla="*/ 0 w 707"/>
                <a:gd name="T71" fmla="*/ 0 h 799"/>
                <a:gd name="T72" fmla="*/ 0 w 707"/>
                <a:gd name="T73" fmla="*/ 0 h 799"/>
                <a:gd name="T74" fmla="*/ 0 w 707"/>
                <a:gd name="T75" fmla="*/ 0 h 799"/>
                <a:gd name="T76" fmla="*/ 0 w 707"/>
                <a:gd name="T77" fmla="*/ 0 h 799"/>
                <a:gd name="T78" fmla="*/ 0 w 707"/>
                <a:gd name="T79" fmla="*/ 0 h 799"/>
                <a:gd name="T80" fmla="*/ 0 w 707"/>
                <a:gd name="T81" fmla="*/ 0 h 799"/>
                <a:gd name="T82" fmla="*/ 0 w 707"/>
                <a:gd name="T83" fmla="*/ 0 h 799"/>
                <a:gd name="T84" fmla="*/ 0 w 707"/>
                <a:gd name="T85" fmla="*/ 0 h 799"/>
                <a:gd name="T86" fmla="*/ 0 w 707"/>
                <a:gd name="T87" fmla="*/ 0 h 799"/>
                <a:gd name="T88" fmla="*/ 0 w 707"/>
                <a:gd name="T89" fmla="*/ 0 h 799"/>
                <a:gd name="T90" fmla="*/ 0 w 707"/>
                <a:gd name="T91" fmla="*/ 0 h 799"/>
                <a:gd name="T92" fmla="*/ 0 w 707"/>
                <a:gd name="T93" fmla="*/ 0 h 799"/>
                <a:gd name="T94" fmla="*/ 0 w 707"/>
                <a:gd name="T95" fmla="*/ 0 h 799"/>
                <a:gd name="T96" fmla="*/ 0 w 707"/>
                <a:gd name="T97" fmla="*/ 0 h 799"/>
                <a:gd name="T98" fmla="*/ 0 w 707"/>
                <a:gd name="T99" fmla="*/ 0 h 799"/>
                <a:gd name="T100" fmla="*/ 0 w 707"/>
                <a:gd name="T101" fmla="*/ 0 h 799"/>
                <a:gd name="T102" fmla="*/ 0 w 707"/>
                <a:gd name="T103" fmla="*/ 0 h 799"/>
                <a:gd name="T104" fmla="*/ 0 w 707"/>
                <a:gd name="T105" fmla="*/ 0 h 799"/>
                <a:gd name="T106" fmla="*/ 0 w 707"/>
                <a:gd name="T107" fmla="*/ 0 h 799"/>
                <a:gd name="T108" fmla="*/ 0 w 707"/>
                <a:gd name="T109" fmla="*/ 0 h 799"/>
                <a:gd name="T110" fmla="*/ 0 w 707"/>
                <a:gd name="T111" fmla="*/ 0 h 799"/>
                <a:gd name="T112" fmla="*/ 0 w 707"/>
                <a:gd name="T113" fmla="*/ 0 h 799"/>
                <a:gd name="T114" fmla="*/ 0 w 707"/>
                <a:gd name="T115" fmla="*/ 0 h 799"/>
                <a:gd name="T116" fmla="*/ 0 w 707"/>
                <a:gd name="T117" fmla="*/ 0 h 799"/>
                <a:gd name="T118" fmla="*/ 0 w 707"/>
                <a:gd name="T119" fmla="*/ 0 h 799"/>
                <a:gd name="T120" fmla="*/ 0 w 707"/>
                <a:gd name="T121" fmla="*/ 0 h 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7"/>
                <a:gd name="T184" fmla="*/ 0 h 799"/>
                <a:gd name="T185" fmla="*/ 707 w 707"/>
                <a:gd name="T186" fmla="*/ 799 h 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7" h="799">
                  <a:moveTo>
                    <a:pt x="637" y="408"/>
                  </a:moveTo>
                  <a:lnTo>
                    <a:pt x="637" y="402"/>
                  </a:lnTo>
                  <a:lnTo>
                    <a:pt x="631" y="402"/>
                  </a:lnTo>
                  <a:lnTo>
                    <a:pt x="626" y="402"/>
                  </a:lnTo>
                  <a:lnTo>
                    <a:pt x="620" y="396"/>
                  </a:lnTo>
                  <a:lnTo>
                    <a:pt x="626" y="396"/>
                  </a:lnTo>
                  <a:lnTo>
                    <a:pt x="631" y="396"/>
                  </a:lnTo>
                  <a:lnTo>
                    <a:pt x="637" y="396"/>
                  </a:lnTo>
                  <a:lnTo>
                    <a:pt x="637" y="390"/>
                  </a:lnTo>
                  <a:lnTo>
                    <a:pt x="678" y="354"/>
                  </a:lnTo>
                  <a:lnTo>
                    <a:pt x="702" y="306"/>
                  </a:lnTo>
                  <a:lnTo>
                    <a:pt x="707" y="252"/>
                  </a:lnTo>
                  <a:lnTo>
                    <a:pt x="684" y="198"/>
                  </a:lnTo>
                  <a:lnTo>
                    <a:pt x="655" y="156"/>
                  </a:lnTo>
                  <a:lnTo>
                    <a:pt x="608" y="132"/>
                  </a:lnTo>
                  <a:lnTo>
                    <a:pt x="555" y="132"/>
                  </a:lnTo>
                  <a:lnTo>
                    <a:pt x="503" y="150"/>
                  </a:lnTo>
                  <a:lnTo>
                    <a:pt x="497" y="150"/>
                  </a:lnTo>
                  <a:lnTo>
                    <a:pt x="497" y="156"/>
                  </a:lnTo>
                  <a:lnTo>
                    <a:pt x="491" y="156"/>
                  </a:lnTo>
                  <a:lnTo>
                    <a:pt x="491" y="162"/>
                  </a:lnTo>
                  <a:lnTo>
                    <a:pt x="491" y="156"/>
                  </a:lnTo>
                  <a:lnTo>
                    <a:pt x="491" y="150"/>
                  </a:lnTo>
                  <a:lnTo>
                    <a:pt x="491" y="144"/>
                  </a:lnTo>
                  <a:lnTo>
                    <a:pt x="479" y="96"/>
                  </a:lnTo>
                  <a:lnTo>
                    <a:pt x="462" y="60"/>
                  </a:lnTo>
                  <a:lnTo>
                    <a:pt x="433" y="30"/>
                  </a:lnTo>
                  <a:lnTo>
                    <a:pt x="398" y="6"/>
                  </a:lnTo>
                  <a:lnTo>
                    <a:pt x="357" y="0"/>
                  </a:lnTo>
                  <a:lnTo>
                    <a:pt x="310" y="6"/>
                  </a:lnTo>
                  <a:lnTo>
                    <a:pt x="275" y="30"/>
                  </a:lnTo>
                  <a:lnTo>
                    <a:pt x="245" y="60"/>
                  </a:lnTo>
                  <a:lnTo>
                    <a:pt x="228" y="96"/>
                  </a:lnTo>
                  <a:lnTo>
                    <a:pt x="222" y="144"/>
                  </a:lnTo>
                  <a:lnTo>
                    <a:pt x="222" y="150"/>
                  </a:lnTo>
                  <a:lnTo>
                    <a:pt x="222" y="156"/>
                  </a:lnTo>
                  <a:lnTo>
                    <a:pt x="222" y="162"/>
                  </a:lnTo>
                  <a:lnTo>
                    <a:pt x="216" y="156"/>
                  </a:lnTo>
                  <a:lnTo>
                    <a:pt x="210" y="156"/>
                  </a:lnTo>
                  <a:lnTo>
                    <a:pt x="205" y="150"/>
                  </a:lnTo>
                  <a:lnTo>
                    <a:pt x="152" y="132"/>
                  </a:lnTo>
                  <a:lnTo>
                    <a:pt x="99" y="132"/>
                  </a:lnTo>
                  <a:lnTo>
                    <a:pt x="52" y="156"/>
                  </a:lnTo>
                  <a:lnTo>
                    <a:pt x="23" y="198"/>
                  </a:lnTo>
                  <a:lnTo>
                    <a:pt x="0" y="252"/>
                  </a:lnTo>
                  <a:lnTo>
                    <a:pt x="6" y="306"/>
                  </a:lnTo>
                  <a:lnTo>
                    <a:pt x="29" y="354"/>
                  </a:lnTo>
                  <a:lnTo>
                    <a:pt x="70" y="390"/>
                  </a:lnTo>
                  <a:lnTo>
                    <a:pt x="70" y="396"/>
                  </a:lnTo>
                  <a:lnTo>
                    <a:pt x="76" y="396"/>
                  </a:lnTo>
                  <a:lnTo>
                    <a:pt x="82" y="396"/>
                  </a:lnTo>
                  <a:lnTo>
                    <a:pt x="88" y="396"/>
                  </a:lnTo>
                  <a:lnTo>
                    <a:pt x="82" y="402"/>
                  </a:lnTo>
                  <a:lnTo>
                    <a:pt x="76" y="402"/>
                  </a:lnTo>
                  <a:lnTo>
                    <a:pt x="70" y="402"/>
                  </a:lnTo>
                  <a:lnTo>
                    <a:pt x="70" y="408"/>
                  </a:lnTo>
                  <a:lnTo>
                    <a:pt x="29" y="444"/>
                  </a:lnTo>
                  <a:lnTo>
                    <a:pt x="6" y="493"/>
                  </a:lnTo>
                  <a:lnTo>
                    <a:pt x="0" y="541"/>
                  </a:lnTo>
                  <a:lnTo>
                    <a:pt x="23" y="595"/>
                  </a:lnTo>
                  <a:lnTo>
                    <a:pt x="52" y="637"/>
                  </a:lnTo>
                  <a:lnTo>
                    <a:pt x="99" y="661"/>
                  </a:lnTo>
                  <a:lnTo>
                    <a:pt x="152" y="667"/>
                  </a:lnTo>
                  <a:lnTo>
                    <a:pt x="205" y="649"/>
                  </a:lnTo>
                  <a:lnTo>
                    <a:pt x="205" y="643"/>
                  </a:lnTo>
                  <a:lnTo>
                    <a:pt x="210" y="643"/>
                  </a:lnTo>
                  <a:lnTo>
                    <a:pt x="216" y="643"/>
                  </a:lnTo>
                  <a:lnTo>
                    <a:pt x="222" y="637"/>
                  </a:lnTo>
                  <a:lnTo>
                    <a:pt x="222" y="643"/>
                  </a:lnTo>
                  <a:lnTo>
                    <a:pt x="222" y="649"/>
                  </a:lnTo>
                  <a:lnTo>
                    <a:pt x="222" y="655"/>
                  </a:lnTo>
                  <a:lnTo>
                    <a:pt x="228" y="703"/>
                  </a:lnTo>
                  <a:lnTo>
                    <a:pt x="245" y="739"/>
                  </a:lnTo>
                  <a:lnTo>
                    <a:pt x="275" y="769"/>
                  </a:lnTo>
                  <a:lnTo>
                    <a:pt x="310" y="793"/>
                  </a:lnTo>
                  <a:lnTo>
                    <a:pt x="357" y="799"/>
                  </a:lnTo>
                  <a:lnTo>
                    <a:pt x="398" y="793"/>
                  </a:lnTo>
                  <a:lnTo>
                    <a:pt x="433" y="769"/>
                  </a:lnTo>
                  <a:lnTo>
                    <a:pt x="462" y="739"/>
                  </a:lnTo>
                  <a:lnTo>
                    <a:pt x="479" y="703"/>
                  </a:lnTo>
                  <a:lnTo>
                    <a:pt x="491" y="655"/>
                  </a:lnTo>
                  <a:lnTo>
                    <a:pt x="491" y="649"/>
                  </a:lnTo>
                  <a:lnTo>
                    <a:pt x="491" y="643"/>
                  </a:lnTo>
                  <a:lnTo>
                    <a:pt x="491" y="637"/>
                  </a:lnTo>
                  <a:lnTo>
                    <a:pt x="491" y="643"/>
                  </a:lnTo>
                  <a:lnTo>
                    <a:pt x="497" y="643"/>
                  </a:lnTo>
                  <a:lnTo>
                    <a:pt x="503" y="649"/>
                  </a:lnTo>
                  <a:lnTo>
                    <a:pt x="555" y="667"/>
                  </a:lnTo>
                  <a:lnTo>
                    <a:pt x="608" y="661"/>
                  </a:lnTo>
                  <a:lnTo>
                    <a:pt x="655" y="637"/>
                  </a:lnTo>
                  <a:lnTo>
                    <a:pt x="684" y="595"/>
                  </a:lnTo>
                  <a:lnTo>
                    <a:pt x="707" y="541"/>
                  </a:lnTo>
                  <a:lnTo>
                    <a:pt x="702" y="493"/>
                  </a:lnTo>
                  <a:lnTo>
                    <a:pt x="678" y="444"/>
                  </a:lnTo>
                  <a:lnTo>
                    <a:pt x="637" y="408"/>
                  </a:lnTo>
                  <a:close/>
                  <a:moveTo>
                    <a:pt x="357" y="252"/>
                  </a:moveTo>
                  <a:lnTo>
                    <a:pt x="310" y="258"/>
                  </a:lnTo>
                  <a:lnTo>
                    <a:pt x="269" y="282"/>
                  </a:lnTo>
                  <a:lnTo>
                    <a:pt x="234" y="312"/>
                  </a:lnTo>
                  <a:lnTo>
                    <a:pt x="216" y="354"/>
                  </a:lnTo>
                  <a:lnTo>
                    <a:pt x="210" y="402"/>
                  </a:lnTo>
                  <a:lnTo>
                    <a:pt x="216" y="444"/>
                  </a:lnTo>
                  <a:lnTo>
                    <a:pt x="234" y="487"/>
                  </a:lnTo>
                  <a:lnTo>
                    <a:pt x="269" y="517"/>
                  </a:lnTo>
                  <a:lnTo>
                    <a:pt x="310" y="541"/>
                  </a:lnTo>
                  <a:lnTo>
                    <a:pt x="357" y="547"/>
                  </a:lnTo>
                  <a:lnTo>
                    <a:pt x="398" y="541"/>
                  </a:lnTo>
                  <a:lnTo>
                    <a:pt x="438" y="517"/>
                  </a:lnTo>
                  <a:lnTo>
                    <a:pt x="474" y="487"/>
                  </a:lnTo>
                  <a:lnTo>
                    <a:pt x="491" y="444"/>
                  </a:lnTo>
                  <a:lnTo>
                    <a:pt x="503" y="402"/>
                  </a:lnTo>
                  <a:lnTo>
                    <a:pt x="491" y="354"/>
                  </a:lnTo>
                  <a:lnTo>
                    <a:pt x="474" y="312"/>
                  </a:lnTo>
                  <a:lnTo>
                    <a:pt x="438" y="282"/>
                  </a:lnTo>
                  <a:lnTo>
                    <a:pt x="398" y="258"/>
                  </a:lnTo>
                  <a:lnTo>
                    <a:pt x="357" y="252"/>
                  </a:lnTo>
                  <a:close/>
                </a:path>
              </a:pathLst>
            </a:custGeom>
            <a:solidFill>
              <a:srgbClr val="FF3366"/>
            </a:solidFill>
            <a:ln w="9360">
              <a:solidFill>
                <a:srgbClr val="000000"/>
              </a:solidFill>
              <a:round/>
              <a:headEnd/>
              <a:tailEnd/>
            </a:ln>
          </p:spPr>
          <p:txBody>
            <a:bodyPr wrap="none" anchor="ctr"/>
            <a:lstStyle/>
            <a:p>
              <a:endParaRPr lang="en-US"/>
            </a:p>
          </p:txBody>
        </p:sp>
      </p:grpSp>
      <p:sp>
        <p:nvSpPr>
          <p:cNvPr id="77881" name="Text Box 57"/>
          <p:cNvSpPr txBox="1">
            <a:spLocks noChangeArrowheads="1"/>
          </p:cNvSpPr>
          <p:nvPr/>
        </p:nvSpPr>
        <p:spPr bwMode="auto">
          <a:xfrm>
            <a:off x="1516063" y="5214938"/>
            <a:ext cx="5508625" cy="941387"/>
          </a:xfrm>
          <a:prstGeom prst="rect">
            <a:avLst/>
          </a:prstGeom>
          <a:solidFill>
            <a:srgbClr val="FFFFFF"/>
          </a:solidFill>
          <a:ln w="36720">
            <a:solidFill>
              <a:srgbClr val="3333CC"/>
            </a:solidFill>
            <a:round/>
            <a:headEnd/>
            <a:tailEnd/>
          </a:ln>
        </p:spPr>
        <p:txBody>
          <a:bodyPr lIns="108360" tIns="63360" rIns="108360" bIns="63360"/>
          <a:lstStyle/>
          <a:p>
            <a:pPr algn="ctr">
              <a:lnSpc>
                <a:spcPct val="95000"/>
              </a:lnSpc>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000000"/>
                </a:solidFill>
                <a:latin typeface="Verdana" pitchFamily="34" charset="0"/>
                <a:cs typeface="Lucida Sans Unicode" pitchFamily="34" charset="0"/>
              </a:rPr>
              <a:t>3 – Ecosystem healthy state: </a:t>
            </a:r>
            <a:r>
              <a:rPr lang="en-GB" sz="1400">
                <a:solidFill>
                  <a:srgbClr val="000000"/>
                </a:solidFill>
                <a:latin typeface="Verdana" pitchFamily="34" charset="0"/>
                <a:cs typeface="Lucida Sans Unicode" pitchFamily="34" charset="0"/>
              </a:rPr>
              <a:t>public good, non-rival, non-exclusive use, non-transferable ownership rights (green taxes as general source for maintenance, but offset certificates could be traded or leased)</a:t>
            </a:r>
          </a:p>
        </p:txBody>
      </p:sp>
      <p:grpSp>
        <p:nvGrpSpPr>
          <p:cNvPr id="17" name="Group 67"/>
          <p:cNvGrpSpPr>
            <a:grpSpLocks/>
          </p:cNvGrpSpPr>
          <p:nvPr/>
        </p:nvGrpSpPr>
        <p:grpSpPr bwMode="auto">
          <a:xfrm>
            <a:off x="5810250" y="2170113"/>
            <a:ext cx="3652838" cy="2000250"/>
            <a:chOff x="5810256" y="2170078"/>
            <a:chExt cx="3652038" cy="2000265"/>
          </a:xfrm>
        </p:grpSpPr>
        <p:sp>
          <p:nvSpPr>
            <p:cNvPr id="39971" name="Line 49"/>
            <p:cNvSpPr>
              <a:spLocks noChangeShapeType="1"/>
            </p:cNvSpPr>
            <p:nvPr/>
          </p:nvSpPr>
          <p:spPr bwMode="auto">
            <a:xfrm flipV="1">
              <a:off x="5881694" y="3384525"/>
              <a:ext cx="1214446" cy="785818"/>
            </a:xfrm>
            <a:prstGeom prst="line">
              <a:avLst/>
            </a:prstGeom>
            <a:noFill/>
            <a:ln w="54720">
              <a:solidFill>
                <a:srgbClr val="FF0000"/>
              </a:solidFill>
              <a:miter lim="800000"/>
              <a:headEnd/>
              <a:tailEnd type="triangle" w="med" len="med"/>
            </a:ln>
          </p:spPr>
          <p:txBody>
            <a:bodyPr/>
            <a:lstStyle/>
            <a:p>
              <a:endParaRPr lang="en-US"/>
            </a:p>
          </p:txBody>
        </p:sp>
        <p:sp>
          <p:nvSpPr>
            <p:cNvPr id="39972" name="Line 60"/>
            <p:cNvSpPr>
              <a:spLocks noChangeShapeType="1"/>
            </p:cNvSpPr>
            <p:nvPr/>
          </p:nvSpPr>
          <p:spPr bwMode="auto">
            <a:xfrm flipV="1">
              <a:off x="5810256" y="3241648"/>
              <a:ext cx="1285884" cy="357189"/>
            </a:xfrm>
            <a:prstGeom prst="line">
              <a:avLst/>
            </a:prstGeom>
            <a:noFill/>
            <a:ln w="54720">
              <a:solidFill>
                <a:srgbClr val="FF0000"/>
              </a:solidFill>
              <a:miter lim="800000"/>
              <a:headEnd/>
              <a:tailEnd type="triangle" w="med" len="med"/>
            </a:ln>
          </p:spPr>
          <p:txBody>
            <a:bodyPr/>
            <a:lstStyle/>
            <a:p>
              <a:endParaRPr lang="en-US"/>
            </a:p>
          </p:txBody>
        </p:sp>
        <p:sp>
          <p:nvSpPr>
            <p:cNvPr id="39973" name="Text Box 61"/>
            <p:cNvSpPr txBox="1">
              <a:spLocks noChangeArrowheads="1"/>
            </p:cNvSpPr>
            <p:nvPr/>
          </p:nvSpPr>
          <p:spPr bwMode="auto">
            <a:xfrm>
              <a:off x="7059746" y="2170078"/>
              <a:ext cx="2402548" cy="1830425"/>
            </a:xfrm>
            <a:prstGeom prst="rect">
              <a:avLst/>
            </a:prstGeom>
            <a:solidFill>
              <a:srgbClr val="FFFFFF"/>
            </a:solidFill>
            <a:ln w="36720">
              <a:solidFill>
                <a:srgbClr val="FF0000"/>
              </a:solidFill>
              <a:round/>
              <a:headEnd/>
              <a:tailEnd/>
            </a:ln>
          </p:spPr>
          <p:txBody>
            <a:bodyPr lIns="108360" tIns="63360" rIns="108360" bIns="63360"/>
            <a:lstStyle/>
            <a:p>
              <a:pPr algn="ctr">
                <a:lnSpc>
                  <a:spcPct val="95000"/>
                </a:lnSpc>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Verdana" pitchFamily="34" charset="0"/>
                  <a:cs typeface="Lucida Sans Unicode" pitchFamily="34" charset="0"/>
                </a:rPr>
                <a:t>1 – SNA produced &amp; non produced assets: </a:t>
              </a:r>
            </a:p>
            <a:p>
              <a:pPr algn="ctr">
                <a:lnSpc>
                  <a:spcPct val="95000"/>
                </a:lnSpc>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solidFill>
                    <a:srgbClr val="000000"/>
                  </a:solidFill>
                  <a:latin typeface="Verdana" pitchFamily="34" charset="0"/>
                  <a:cs typeface="Lucida Sans Unicode" pitchFamily="34" charset="0"/>
                </a:rPr>
                <a:t>mostly for commodities </a:t>
              </a:r>
            </a:p>
            <a:p>
              <a:pPr algn="ctr">
                <a:lnSpc>
                  <a:spcPct val="95000"/>
                </a:lnSpc>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solidFill>
                    <a:srgbClr val="000000"/>
                  </a:solidFill>
                  <a:latin typeface="Verdana" pitchFamily="34" charset="0"/>
                  <a:cs typeface="Lucida Sans Unicode" pitchFamily="34" charset="0"/>
                </a:rPr>
                <a:t>(private goods &amp; govt services)</a:t>
              </a:r>
            </a:p>
          </p:txBody>
        </p:sp>
      </p:grpSp>
      <p:sp>
        <p:nvSpPr>
          <p:cNvPr id="39957" name="Rectangle 62"/>
          <p:cNvSpPr>
            <a:spLocks noGrp="1" noChangeArrowheads="1"/>
          </p:cNvSpPr>
          <p:nvPr>
            <p:ph type="title"/>
          </p:nvPr>
        </p:nvSpPr>
        <p:spPr>
          <a:xfrm>
            <a:off x="146050" y="115888"/>
            <a:ext cx="8912225" cy="477837"/>
          </a:xfrm>
        </p:spPr>
        <p:txBody>
          <a:bodyPr lIns="0" tIns="0" rIns="0" bIns="0"/>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t>    Ecosystems</a:t>
            </a:r>
            <a:r>
              <a:rPr lang="en-GB" sz="2000" dirty="0" smtClean="0"/>
              <a:t>, economic assets, services and values: 3 dimensions</a:t>
            </a:r>
          </a:p>
        </p:txBody>
      </p:sp>
      <p:grpSp>
        <p:nvGrpSpPr>
          <p:cNvPr id="18" name="Group 70"/>
          <p:cNvGrpSpPr>
            <a:grpSpLocks/>
          </p:cNvGrpSpPr>
          <p:nvPr/>
        </p:nvGrpSpPr>
        <p:grpSpPr bwMode="auto">
          <a:xfrm>
            <a:off x="1595438" y="1428750"/>
            <a:ext cx="3286125" cy="3759200"/>
            <a:chOff x="1595414" y="1428737"/>
            <a:chExt cx="3286148" cy="3759185"/>
          </a:xfrm>
        </p:grpSpPr>
        <p:sp>
          <p:nvSpPr>
            <p:cNvPr id="39962" name="Line 51"/>
            <p:cNvSpPr>
              <a:spLocks noChangeShapeType="1"/>
            </p:cNvSpPr>
            <p:nvPr/>
          </p:nvSpPr>
          <p:spPr bwMode="auto">
            <a:xfrm flipH="1" flipV="1">
              <a:off x="2768865" y="2235173"/>
              <a:ext cx="1092068" cy="288925"/>
            </a:xfrm>
            <a:prstGeom prst="line">
              <a:avLst/>
            </a:prstGeom>
            <a:noFill/>
            <a:ln w="54720">
              <a:solidFill>
                <a:srgbClr val="008080"/>
              </a:solidFill>
              <a:miter lim="800000"/>
              <a:headEnd/>
              <a:tailEnd type="triangle" w="med" len="med"/>
            </a:ln>
          </p:spPr>
          <p:txBody>
            <a:bodyPr/>
            <a:lstStyle/>
            <a:p>
              <a:endParaRPr lang="en-US"/>
            </a:p>
          </p:txBody>
        </p:sp>
        <p:grpSp>
          <p:nvGrpSpPr>
            <p:cNvPr id="19" name="Group 69"/>
            <p:cNvGrpSpPr>
              <a:grpSpLocks/>
            </p:cNvGrpSpPr>
            <p:nvPr/>
          </p:nvGrpSpPr>
          <p:grpSpPr bwMode="auto">
            <a:xfrm>
              <a:off x="1595414" y="1428737"/>
              <a:ext cx="3286148" cy="3759185"/>
              <a:chOff x="1595414" y="1428737"/>
              <a:chExt cx="3286148" cy="3759185"/>
            </a:xfrm>
          </p:grpSpPr>
          <p:sp>
            <p:nvSpPr>
              <p:cNvPr id="39964" name="Text Box 64"/>
              <p:cNvSpPr txBox="1">
                <a:spLocks noChangeArrowheads="1"/>
              </p:cNvSpPr>
              <p:nvPr/>
            </p:nvSpPr>
            <p:spPr bwMode="auto">
              <a:xfrm rot="-5078811">
                <a:off x="1169723" y="2662012"/>
                <a:ext cx="1306512" cy="309958"/>
              </a:xfrm>
              <a:prstGeom prst="rect">
                <a:avLst/>
              </a:prstGeom>
              <a:noFill/>
              <a:ln w="9525">
                <a:noFill/>
                <a:round/>
                <a:headEnd/>
                <a:tailEnd/>
              </a:ln>
            </p:spPr>
            <p:txBody>
              <a:bodyPr lIns="90000" tIns="46800" rIns="90000" bIns="46800">
                <a:spAutoFit/>
              </a:bodyPr>
              <a:lstStyle/>
              <a:p>
                <a:pPr>
                  <a:spcBef>
                    <a:spcPts val="1125"/>
                  </a:spcBef>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1">
                    <a:solidFill>
                      <a:srgbClr val="000000"/>
                    </a:solidFill>
                    <a:latin typeface="Calibri" pitchFamily="34" charset="0"/>
                    <a:cs typeface="Lucida Sans Unicode" pitchFamily="34" charset="0"/>
                  </a:rPr>
                  <a:t>Regulating</a:t>
                </a:r>
              </a:p>
            </p:txBody>
          </p:sp>
          <p:sp>
            <p:nvSpPr>
              <p:cNvPr id="39965" name="Text Box 65"/>
              <p:cNvSpPr txBox="1">
                <a:spLocks noChangeArrowheads="1"/>
              </p:cNvSpPr>
              <p:nvPr/>
            </p:nvSpPr>
            <p:spPr bwMode="auto">
              <a:xfrm rot="4535809">
                <a:off x="1921272" y="2990625"/>
                <a:ext cx="1306513" cy="309958"/>
              </a:xfrm>
              <a:prstGeom prst="rect">
                <a:avLst/>
              </a:prstGeom>
              <a:noFill/>
              <a:ln w="9525">
                <a:noFill/>
                <a:round/>
                <a:headEnd/>
                <a:tailEnd/>
              </a:ln>
            </p:spPr>
            <p:txBody>
              <a:bodyPr lIns="90000" tIns="46800" rIns="90000" bIns="46800">
                <a:spAutoFit/>
              </a:bodyPr>
              <a:lstStyle/>
              <a:p>
                <a:pPr>
                  <a:spcBef>
                    <a:spcPts val="1125"/>
                  </a:spcBef>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1">
                    <a:solidFill>
                      <a:srgbClr val="000000"/>
                    </a:solidFill>
                    <a:latin typeface="Calibri" pitchFamily="34" charset="0"/>
                    <a:cs typeface="Lucida Sans Unicode" pitchFamily="34" charset="0"/>
                  </a:rPr>
                  <a:t>Recreating</a:t>
                </a:r>
              </a:p>
            </p:txBody>
          </p:sp>
          <p:grpSp>
            <p:nvGrpSpPr>
              <p:cNvPr id="20" name="Group 68"/>
              <p:cNvGrpSpPr>
                <a:grpSpLocks/>
              </p:cNvGrpSpPr>
              <p:nvPr/>
            </p:nvGrpSpPr>
            <p:grpSpPr bwMode="auto">
              <a:xfrm>
                <a:off x="1595414" y="1428737"/>
                <a:ext cx="3286148" cy="3759185"/>
                <a:chOff x="1595414" y="1428737"/>
                <a:chExt cx="3286148" cy="3759185"/>
              </a:xfrm>
            </p:grpSpPr>
            <p:sp>
              <p:nvSpPr>
                <p:cNvPr id="39967" name="Text Box 63"/>
                <p:cNvSpPr txBox="1">
                  <a:spLocks noChangeArrowheads="1"/>
                </p:cNvSpPr>
                <p:nvPr/>
              </p:nvSpPr>
              <p:spPr bwMode="auto">
                <a:xfrm>
                  <a:off x="1595414" y="1428737"/>
                  <a:ext cx="3286148" cy="809612"/>
                </a:xfrm>
                <a:prstGeom prst="rect">
                  <a:avLst/>
                </a:prstGeom>
                <a:solidFill>
                  <a:srgbClr val="FFFFFF"/>
                </a:solidFill>
                <a:ln w="36720">
                  <a:solidFill>
                    <a:srgbClr val="008080"/>
                  </a:solidFill>
                  <a:round/>
                  <a:headEnd/>
                  <a:tailEnd/>
                </a:ln>
              </p:spPr>
              <p:txBody>
                <a:bodyPr lIns="108360" tIns="63360" rIns="108360" bIns="63360"/>
                <a:lstStyle/>
                <a:p>
                  <a:pPr algn="ctr">
                    <a:lnSpc>
                      <a:spcPct val="95000"/>
                    </a:lnSpc>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000000"/>
                      </a:solidFill>
                      <a:latin typeface="Verdana" pitchFamily="34" charset="0"/>
                      <a:cs typeface="Lucida Sans Unicode" pitchFamily="34" charset="0"/>
                    </a:rPr>
                    <a:t>2 - Non produced assets/ non priced services</a:t>
                  </a:r>
                  <a:r>
                    <a:rPr lang="en-GB" sz="1400">
                      <a:solidFill>
                        <a:srgbClr val="000000"/>
                      </a:solidFill>
                      <a:latin typeface="Verdana" pitchFamily="34" charset="0"/>
                      <a:cs typeface="Lucida Sans Unicode" pitchFamily="34" charset="0"/>
                    </a:rPr>
                    <a:t>: mostly common goods, could be traded</a:t>
                  </a:r>
                </a:p>
              </p:txBody>
            </p:sp>
            <p:sp>
              <p:nvSpPr>
                <p:cNvPr id="39968" name="Text Box 66"/>
                <p:cNvSpPr txBox="1">
                  <a:spLocks noChangeArrowheads="1"/>
                </p:cNvSpPr>
                <p:nvPr/>
              </p:nvSpPr>
              <p:spPr bwMode="auto">
                <a:xfrm rot="1068976">
                  <a:off x="2617524" y="2391343"/>
                  <a:ext cx="1415389" cy="309958"/>
                </a:xfrm>
                <a:prstGeom prst="rect">
                  <a:avLst/>
                </a:prstGeom>
                <a:noFill/>
                <a:ln w="9525">
                  <a:noFill/>
                  <a:round/>
                  <a:headEnd/>
                  <a:tailEnd/>
                </a:ln>
              </p:spPr>
              <p:txBody>
                <a:bodyPr lIns="90000" tIns="46800" rIns="90000" bIns="46800">
                  <a:spAutoFit/>
                </a:bodyPr>
                <a:lstStyle/>
                <a:p>
                  <a:pPr>
                    <a:spcBef>
                      <a:spcPts val="1125"/>
                    </a:spcBef>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1">
                      <a:solidFill>
                        <a:srgbClr val="000000"/>
                      </a:solidFill>
                      <a:latin typeface="Calibri" pitchFamily="34" charset="0"/>
                      <a:cs typeface="Lucida Sans Unicode" pitchFamily="34" charset="0"/>
                    </a:rPr>
                    <a:t>Provisioning </a:t>
                  </a:r>
                </a:p>
              </p:txBody>
            </p:sp>
            <p:sp>
              <p:nvSpPr>
                <p:cNvPr id="39969" name="Line 50"/>
                <p:cNvSpPr>
                  <a:spLocks noChangeShapeType="1"/>
                </p:cNvSpPr>
                <p:nvPr/>
              </p:nvSpPr>
              <p:spPr bwMode="auto">
                <a:xfrm flipH="1" flipV="1">
                  <a:off x="2457584" y="2235172"/>
                  <a:ext cx="545173" cy="1944688"/>
                </a:xfrm>
                <a:prstGeom prst="line">
                  <a:avLst/>
                </a:prstGeom>
                <a:noFill/>
                <a:ln w="54720">
                  <a:solidFill>
                    <a:srgbClr val="008080"/>
                  </a:solidFill>
                  <a:miter lim="800000"/>
                  <a:headEnd/>
                  <a:tailEnd type="triangle" w="med" len="med"/>
                </a:ln>
              </p:spPr>
              <p:txBody>
                <a:bodyPr/>
                <a:lstStyle/>
                <a:p>
                  <a:endParaRPr lang="en-US"/>
                </a:p>
              </p:txBody>
            </p:sp>
            <p:sp>
              <p:nvSpPr>
                <p:cNvPr id="39970" name="Freeform 68"/>
                <p:cNvSpPr>
                  <a:spLocks/>
                </p:cNvSpPr>
                <p:nvPr/>
              </p:nvSpPr>
              <p:spPr bwMode="auto">
                <a:xfrm>
                  <a:off x="1807502" y="2235172"/>
                  <a:ext cx="883973" cy="2952750"/>
                </a:xfrm>
                <a:custGeom>
                  <a:avLst/>
                  <a:gdLst>
                    <a:gd name="T0" fmla="*/ 2147483647 w 514"/>
                    <a:gd name="T1" fmla="*/ 2147483647 h 1928"/>
                    <a:gd name="T2" fmla="*/ 2147483647 w 514"/>
                    <a:gd name="T3" fmla="*/ 2147483647 h 1928"/>
                    <a:gd name="T4" fmla="*/ 2147483647 w 514"/>
                    <a:gd name="T5" fmla="*/ 0 h 1928"/>
                    <a:gd name="T6" fmla="*/ 0 60000 65536"/>
                    <a:gd name="T7" fmla="*/ 0 60000 65536"/>
                    <a:gd name="T8" fmla="*/ 0 60000 65536"/>
                    <a:gd name="T9" fmla="*/ 0 w 514"/>
                    <a:gd name="T10" fmla="*/ 0 h 1928"/>
                    <a:gd name="T11" fmla="*/ 514 w 514"/>
                    <a:gd name="T12" fmla="*/ 1928 h 1928"/>
                  </a:gdLst>
                  <a:ahLst/>
                  <a:cxnLst>
                    <a:cxn ang="T6">
                      <a:pos x="T0" y="T1"/>
                    </a:cxn>
                    <a:cxn ang="T7">
                      <a:pos x="T2" y="T3"/>
                    </a:cxn>
                    <a:cxn ang="T8">
                      <a:pos x="T4" y="T5"/>
                    </a:cxn>
                  </a:cxnLst>
                  <a:rect l="T9" t="T10" r="T11" b="T12"/>
                  <a:pathLst>
                    <a:path w="514" h="1928">
                      <a:moveTo>
                        <a:pt x="514" y="1769"/>
                      </a:moveTo>
                      <a:cubicBezTo>
                        <a:pt x="317" y="1848"/>
                        <a:pt x="120" y="1928"/>
                        <a:pt x="60" y="1633"/>
                      </a:cubicBezTo>
                      <a:cubicBezTo>
                        <a:pt x="0" y="1338"/>
                        <a:pt x="136" y="272"/>
                        <a:pt x="151" y="0"/>
                      </a:cubicBezTo>
                    </a:path>
                  </a:pathLst>
                </a:custGeom>
                <a:noFill/>
                <a:ln w="54720" cap="flat" cmpd="sng">
                  <a:solidFill>
                    <a:srgbClr val="008080"/>
                  </a:solidFill>
                  <a:prstDash val="solid"/>
                  <a:round/>
                  <a:headEnd type="none" w="med" len="med"/>
                  <a:tailEnd type="triangle" w="med" len="med"/>
                </a:ln>
              </p:spPr>
              <p:txBody>
                <a:bodyPr/>
                <a:lstStyle/>
                <a:p>
                  <a:endParaRPr lang="en-US"/>
                </a:p>
              </p:txBody>
            </p:sp>
          </p:grpSp>
        </p:grpSp>
      </p:grpSp>
      <p:grpSp>
        <p:nvGrpSpPr>
          <p:cNvPr id="21" name="Group 37"/>
          <p:cNvGrpSpPr>
            <a:grpSpLocks/>
          </p:cNvGrpSpPr>
          <p:nvPr/>
        </p:nvGrpSpPr>
        <p:grpSpPr bwMode="auto">
          <a:xfrm>
            <a:off x="3549650" y="2344738"/>
            <a:ext cx="684213" cy="382587"/>
            <a:chOff x="2064" y="1775"/>
            <a:chExt cx="398" cy="241"/>
          </a:xfrm>
        </p:grpSpPr>
        <p:sp>
          <p:nvSpPr>
            <p:cNvPr id="39960" name="AutoShape 38"/>
            <p:cNvSpPr>
              <a:spLocks noChangeArrowheads="1"/>
            </p:cNvSpPr>
            <p:nvPr/>
          </p:nvSpPr>
          <p:spPr bwMode="auto">
            <a:xfrm rot="16920000" flipH="1">
              <a:off x="2106" y="1767"/>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sp>
          <p:nvSpPr>
            <p:cNvPr id="39961" name="AutoShape 39"/>
            <p:cNvSpPr>
              <a:spLocks noChangeArrowheads="1"/>
            </p:cNvSpPr>
            <p:nvPr/>
          </p:nvSpPr>
          <p:spPr bwMode="auto">
            <a:xfrm rot="16920000" flipH="1">
              <a:off x="2268" y="1818"/>
              <a:ext cx="151" cy="210"/>
            </a:xfrm>
            <a:prstGeom prst="moon">
              <a:avLst>
                <a:gd name="adj" fmla="val 50000"/>
              </a:avLst>
            </a:prstGeom>
            <a:solidFill>
              <a:srgbClr val="000080"/>
            </a:solidFill>
            <a:ln w="9360">
              <a:solidFill>
                <a:srgbClr val="000000"/>
              </a:solidFill>
              <a:round/>
              <a:headEnd/>
              <a:tailEnd/>
            </a:ln>
          </p:spPr>
          <p:txBody>
            <a:bodyPr wrap="none" anchor="ctr"/>
            <a:lstStyle/>
            <a:p>
              <a:endParaRPr lang="en-GB">
                <a:latin typeface="Calibri"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81"/>
                                        </p:tgtEl>
                                        <p:attrNameLst>
                                          <p:attrName>style.visibility</p:attrName>
                                        </p:attrNameLst>
                                      </p:cBhvr>
                                      <p:to>
                                        <p:strVal val="visible"/>
                                      </p:to>
                                    </p:set>
                                    <p:animEffect transition="in" filter="dissolve">
                                      <p:cBhvr>
                                        <p:cTn id="17" dur="500"/>
                                        <p:tgtEl>
                                          <p:spTgt spid="7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95300" y="274639"/>
            <a:ext cx="8915400" cy="561975"/>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Current deregulated governance model</a:t>
            </a:r>
          </a:p>
        </p:txBody>
      </p:sp>
      <p:sp>
        <p:nvSpPr>
          <p:cNvPr id="9218" name="Oval 2"/>
          <p:cNvSpPr>
            <a:spLocks noChangeArrowheads="1"/>
          </p:cNvSpPr>
          <p:nvPr/>
        </p:nvSpPr>
        <p:spPr bwMode="auto">
          <a:xfrm>
            <a:off x="7254082" y="2781301"/>
            <a:ext cx="2144581"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Government/</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Regulation</a:t>
            </a:r>
          </a:p>
        </p:txBody>
      </p:sp>
      <p:sp>
        <p:nvSpPr>
          <p:cNvPr id="9219" name="Oval 3"/>
          <p:cNvSpPr>
            <a:spLocks noChangeArrowheads="1"/>
          </p:cNvSpPr>
          <p:nvPr/>
        </p:nvSpPr>
        <p:spPr bwMode="auto">
          <a:xfrm>
            <a:off x="3881570" y="4365626"/>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Parliament/</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Public Good</a:t>
            </a:r>
          </a:p>
        </p:txBody>
      </p:sp>
      <p:sp>
        <p:nvSpPr>
          <p:cNvPr id="9220" name="Oval 4"/>
          <p:cNvSpPr>
            <a:spLocks noChangeArrowheads="1"/>
          </p:cNvSpPr>
          <p:nvPr/>
        </p:nvSpPr>
        <p:spPr bwMode="auto">
          <a:xfrm>
            <a:off x="3881570" y="1162051"/>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Public/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Wellbeing</a:t>
            </a:r>
          </a:p>
        </p:txBody>
      </p:sp>
      <p:sp>
        <p:nvSpPr>
          <p:cNvPr id="9221" name="Oval 5"/>
          <p:cNvSpPr>
            <a:spLocks noChangeArrowheads="1"/>
          </p:cNvSpPr>
          <p:nvPr/>
        </p:nvSpPr>
        <p:spPr bwMode="auto">
          <a:xfrm>
            <a:off x="428228" y="2781301"/>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Business/</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Private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Benefits</a:t>
            </a:r>
          </a:p>
        </p:txBody>
      </p:sp>
      <p:sp>
        <p:nvSpPr>
          <p:cNvPr id="9222" name="Rectangle 6"/>
          <p:cNvSpPr>
            <a:spLocks noChangeArrowheads="1"/>
          </p:cNvSpPr>
          <p:nvPr/>
        </p:nvSpPr>
        <p:spPr bwMode="auto">
          <a:xfrm>
            <a:off x="2846256" y="3590926"/>
            <a:ext cx="390392" cy="360363"/>
          </a:xfrm>
          <a:prstGeom prst="rect">
            <a:avLst/>
          </a:prstGeom>
          <a:solidFill>
            <a:srgbClr val="777777"/>
          </a:solidFill>
          <a:ln w="9360">
            <a:solidFill>
              <a:srgbClr val="000000"/>
            </a:solidFill>
            <a:miter lim="800000"/>
            <a:headEnd/>
            <a:tailEnd/>
          </a:ln>
          <a:effectLst/>
        </p:spPr>
        <p:txBody>
          <a:bodyPr wrap="none" anchor="ctr"/>
          <a:lstStyle/>
          <a:p>
            <a:endParaRPr lang="en-US"/>
          </a:p>
        </p:txBody>
      </p:sp>
      <p:cxnSp>
        <p:nvCxnSpPr>
          <p:cNvPr id="9223" name="AutoShape 7"/>
          <p:cNvCxnSpPr>
            <a:cxnSpLocks noChangeShapeType="1"/>
            <a:stCxn id="9222" idx="2"/>
            <a:endCxn id="9219" idx="0"/>
          </p:cNvCxnSpPr>
          <p:nvPr/>
        </p:nvCxnSpPr>
        <p:spPr bwMode="auto">
          <a:xfrm>
            <a:off x="3040592" y="3951289"/>
            <a:ext cx="1912408" cy="414337"/>
          </a:xfrm>
          <a:prstGeom prst="straightConnector1">
            <a:avLst/>
          </a:prstGeom>
          <a:noFill/>
          <a:ln w="19080">
            <a:solidFill>
              <a:srgbClr val="000000"/>
            </a:solidFill>
            <a:miter lim="800000"/>
            <a:headEnd/>
            <a:tailEnd/>
          </a:ln>
          <a:effectLst/>
        </p:spPr>
      </p:cxnSp>
      <p:cxnSp>
        <p:nvCxnSpPr>
          <p:cNvPr id="9224" name="AutoShape 8"/>
          <p:cNvCxnSpPr>
            <a:cxnSpLocks noChangeShapeType="1"/>
            <a:stCxn id="9218" idx="2"/>
            <a:endCxn id="9222" idx="3"/>
          </p:cNvCxnSpPr>
          <p:nvPr/>
        </p:nvCxnSpPr>
        <p:spPr bwMode="auto">
          <a:xfrm flipH="1">
            <a:off x="3236648" y="3770314"/>
            <a:ext cx="4017433" cy="1587"/>
          </a:xfrm>
          <a:prstGeom prst="straightConnector1">
            <a:avLst/>
          </a:prstGeom>
          <a:noFill/>
          <a:ln w="19080">
            <a:solidFill>
              <a:srgbClr val="000000"/>
            </a:solidFill>
            <a:miter lim="800000"/>
            <a:headEnd/>
            <a:tailEnd/>
          </a:ln>
          <a:effectLst/>
        </p:spPr>
      </p:cxnSp>
      <p:cxnSp>
        <p:nvCxnSpPr>
          <p:cNvPr id="9225" name="AutoShape 9"/>
          <p:cNvCxnSpPr>
            <a:cxnSpLocks noChangeShapeType="1"/>
            <a:stCxn id="9220" idx="4"/>
            <a:endCxn id="9222" idx="0"/>
          </p:cNvCxnSpPr>
          <p:nvPr/>
        </p:nvCxnSpPr>
        <p:spPr bwMode="auto">
          <a:xfrm flipH="1">
            <a:off x="3040592" y="3141663"/>
            <a:ext cx="1912408" cy="449262"/>
          </a:xfrm>
          <a:prstGeom prst="straightConnector1">
            <a:avLst/>
          </a:prstGeom>
          <a:noFill/>
          <a:ln w="19080">
            <a:solidFill>
              <a:srgbClr val="000000"/>
            </a:solidFill>
            <a:miter lim="800000"/>
            <a:headEnd/>
            <a:tailEnd/>
          </a:ln>
          <a:effectLst/>
        </p:spPr>
      </p:cxnSp>
      <p:cxnSp>
        <p:nvCxnSpPr>
          <p:cNvPr id="9226" name="AutoShape 10"/>
          <p:cNvCxnSpPr>
            <a:cxnSpLocks noChangeShapeType="1"/>
            <a:stCxn id="9222" idx="1"/>
            <a:endCxn id="9221" idx="6"/>
          </p:cNvCxnSpPr>
          <p:nvPr/>
        </p:nvCxnSpPr>
        <p:spPr bwMode="auto">
          <a:xfrm flipH="1">
            <a:off x="2572809" y="3770314"/>
            <a:ext cx="273447" cy="1587"/>
          </a:xfrm>
          <a:prstGeom prst="straightConnector1">
            <a:avLst/>
          </a:prstGeom>
          <a:noFill/>
          <a:ln w="19080">
            <a:solidFill>
              <a:srgbClr val="000000"/>
            </a:solidFill>
            <a:miter lim="800000"/>
            <a:headEnd/>
            <a:tailEnd/>
          </a:ln>
          <a:effectLst/>
        </p:spPr>
      </p:cxnSp>
      <p:sp>
        <p:nvSpPr>
          <p:cNvPr id="12" name="TextBox 11"/>
          <p:cNvSpPr txBox="1"/>
          <p:nvPr/>
        </p:nvSpPr>
        <p:spPr>
          <a:xfrm>
            <a:off x="6753200" y="6309320"/>
            <a:ext cx="2880320" cy="307777"/>
          </a:xfrm>
          <a:prstGeom prst="rect">
            <a:avLst/>
          </a:prstGeom>
          <a:noFill/>
        </p:spPr>
        <p:txBody>
          <a:bodyPr wrap="square" rtlCol="0">
            <a:spAutoFit/>
          </a:bodyPr>
          <a:lstStyle/>
          <a:p>
            <a:r>
              <a:rPr lang="en-US" sz="1400" i="1" dirty="0" smtClean="0"/>
              <a:t>Source: Jacqueline </a:t>
            </a:r>
            <a:r>
              <a:rPr lang="en-US" sz="1400" i="1" dirty="0" err="1" smtClean="0"/>
              <a:t>McGlade</a:t>
            </a:r>
            <a:endParaRPr lang="en-US" sz="1400" i="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495300" y="274639"/>
            <a:ext cx="8915400" cy="561975"/>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State control governance model ??</a:t>
            </a:r>
          </a:p>
        </p:txBody>
      </p:sp>
      <p:sp>
        <p:nvSpPr>
          <p:cNvPr id="10242" name="Oval 2"/>
          <p:cNvSpPr>
            <a:spLocks noChangeArrowheads="1"/>
          </p:cNvSpPr>
          <p:nvPr/>
        </p:nvSpPr>
        <p:spPr bwMode="auto">
          <a:xfrm>
            <a:off x="7254082" y="2781301"/>
            <a:ext cx="2144581"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Government/</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Regulation</a:t>
            </a:r>
          </a:p>
        </p:txBody>
      </p:sp>
      <p:sp>
        <p:nvSpPr>
          <p:cNvPr id="10243" name="Oval 3"/>
          <p:cNvSpPr>
            <a:spLocks noChangeArrowheads="1"/>
          </p:cNvSpPr>
          <p:nvPr/>
        </p:nvSpPr>
        <p:spPr bwMode="auto">
          <a:xfrm>
            <a:off x="3881570" y="4365626"/>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Parliament/</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Public Good</a:t>
            </a:r>
          </a:p>
        </p:txBody>
      </p:sp>
      <p:sp>
        <p:nvSpPr>
          <p:cNvPr id="10244" name="Oval 4"/>
          <p:cNvSpPr>
            <a:spLocks noChangeArrowheads="1"/>
          </p:cNvSpPr>
          <p:nvPr/>
        </p:nvSpPr>
        <p:spPr bwMode="auto">
          <a:xfrm>
            <a:off x="3881570" y="1162051"/>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Public/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Wellbeing</a:t>
            </a:r>
          </a:p>
        </p:txBody>
      </p:sp>
      <p:sp>
        <p:nvSpPr>
          <p:cNvPr id="10245" name="Oval 5"/>
          <p:cNvSpPr>
            <a:spLocks noChangeArrowheads="1"/>
          </p:cNvSpPr>
          <p:nvPr/>
        </p:nvSpPr>
        <p:spPr bwMode="auto">
          <a:xfrm>
            <a:off x="428228" y="2781301"/>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Business/</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Private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Benefits</a:t>
            </a:r>
          </a:p>
        </p:txBody>
      </p:sp>
      <p:sp>
        <p:nvSpPr>
          <p:cNvPr id="10246" name="Rectangle 6"/>
          <p:cNvSpPr>
            <a:spLocks noChangeArrowheads="1"/>
          </p:cNvSpPr>
          <p:nvPr/>
        </p:nvSpPr>
        <p:spPr bwMode="auto">
          <a:xfrm>
            <a:off x="6590242" y="3590926"/>
            <a:ext cx="390393" cy="360363"/>
          </a:xfrm>
          <a:prstGeom prst="rect">
            <a:avLst/>
          </a:prstGeom>
          <a:solidFill>
            <a:srgbClr val="FF0000"/>
          </a:solidFill>
          <a:ln w="9360">
            <a:solidFill>
              <a:srgbClr val="000000"/>
            </a:solidFill>
            <a:miter lim="800000"/>
            <a:headEnd/>
            <a:tailEnd/>
          </a:ln>
          <a:effectLst/>
        </p:spPr>
        <p:txBody>
          <a:bodyPr wrap="none" anchor="ctr"/>
          <a:lstStyle/>
          <a:p>
            <a:endParaRPr lang="en-US"/>
          </a:p>
        </p:txBody>
      </p:sp>
      <p:cxnSp>
        <p:nvCxnSpPr>
          <p:cNvPr id="10247" name="AutoShape 7"/>
          <p:cNvCxnSpPr>
            <a:cxnSpLocks noChangeShapeType="1"/>
            <a:stCxn id="10246" idx="2"/>
            <a:endCxn id="10243" idx="0"/>
          </p:cNvCxnSpPr>
          <p:nvPr/>
        </p:nvCxnSpPr>
        <p:spPr bwMode="auto">
          <a:xfrm flipH="1">
            <a:off x="4953000" y="3951289"/>
            <a:ext cx="1831579" cy="414337"/>
          </a:xfrm>
          <a:prstGeom prst="straightConnector1">
            <a:avLst/>
          </a:prstGeom>
          <a:noFill/>
          <a:ln w="19080">
            <a:solidFill>
              <a:srgbClr val="000000"/>
            </a:solidFill>
            <a:miter lim="800000"/>
            <a:headEnd/>
            <a:tailEnd/>
          </a:ln>
          <a:effectLst/>
        </p:spPr>
      </p:cxnSp>
      <p:cxnSp>
        <p:nvCxnSpPr>
          <p:cNvPr id="10248" name="AutoShape 8"/>
          <p:cNvCxnSpPr>
            <a:cxnSpLocks noChangeShapeType="1"/>
            <a:stCxn id="10242" idx="2"/>
            <a:endCxn id="10246" idx="3"/>
          </p:cNvCxnSpPr>
          <p:nvPr/>
        </p:nvCxnSpPr>
        <p:spPr bwMode="auto">
          <a:xfrm flipH="1">
            <a:off x="6980635" y="3770314"/>
            <a:ext cx="273446" cy="1587"/>
          </a:xfrm>
          <a:prstGeom prst="straightConnector1">
            <a:avLst/>
          </a:prstGeom>
          <a:noFill/>
          <a:ln w="19080">
            <a:solidFill>
              <a:srgbClr val="000000"/>
            </a:solidFill>
            <a:miter lim="800000"/>
            <a:headEnd/>
            <a:tailEnd/>
          </a:ln>
          <a:effectLst/>
        </p:spPr>
      </p:cxnSp>
      <p:cxnSp>
        <p:nvCxnSpPr>
          <p:cNvPr id="10249" name="AutoShape 9"/>
          <p:cNvCxnSpPr>
            <a:cxnSpLocks noChangeShapeType="1"/>
            <a:stCxn id="10244" idx="4"/>
            <a:endCxn id="10246" idx="0"/>
          </p:cNvCxnSpPr>
          <p:nvPr/>
        </p:nvCxnSpPr>
        <p:spPr bwMode="auto">
          <a:xfrm>
            <a:off x="4953000" y="3141663"/>
            <a:ext cx="1831579" cy="449262"/>
          </a:xfrm>
          <a:prstGeom prst="straightConnector1">
            <a:avLst/>
          </a:prstGeom>
          <a:noFill/>
          <a:ln w="19080">
            <a:solidFill>
              <a:srgbClr val="000000"/>
            </a:solidFill>
            <a:miter lim="800000"/>
            <a:headEnd/>
            <a:tailEnd/>
          </a:ln>
          <a:effectLst/>
        </p:spPr>
      </p:cxnSp>
      <p:cxnSp>
        <p:nvCxnSpPr>
          <p:cNvPr id="10250" name="AutoShape 10"/>
          <p:cNvCxnSpPr>
            <a:cxnSpLocks noChangeShapeType="1"/>
            <a:stCxn id="10246" idx="1"/>
            <a:endCxn id="10245" idx="6"/>
          </p:cNvCxnSpPr>
          <p:nvPr/>
        </p:nvCxnSpPr>
        <p:spPr bwMode="auto">
          <a:xfrm flipH="1">
            <a:off x="2572809" y="3770314"/>
            <a:ext cx="4017433" cy="1587"/>
          </a:xfrm>
          <a:prstGeom prst="straightConnector1">
            <a:avLst/>
          </a:prstGeom>
          <a:noFill/>
          <a:ln w="19080">
            <a:solidFill>
              <a:srgbClr val="000000"/>
            </a:solidFill>
            <a:miter lim="800000"/>
            <a:headEnd/>
            <a:tailEnd/>
          </a:ln>
          <a:effectLst/>
        </p:spPr>
      </p:cxnSp>
      <p:sp>
        <p:nvSpPr>
          <p:cNvPr id="12" name="TextBox 11"/>
          <p:cNvSpPr txBox="1"/>
          <p:nvPr/>
        </p:nvSpPr>
        <p:spPr>
          <a:xfrm>
            <a:off x="6753200" y="6309320"/>
            <a:ext cx="2880320" cy="307777"/>
          </a:xfrm>
          <a:prstGeom prst="rect">
            <a:avLst/>
          </a:prstGeom>
          <a:noFill/>
        </p:spPr>
        <p:txBody>
          <a:bodyPr wrap="square" rtlCol="0">
            <a:spAutoFit/>
          </a:bodyPr>
          <a:lstStyle/>
          <a:p>
            <a:r>
              <a:rPr lang="en-US" sz="1400" i="1" dirty="0" smtClean="0"/>
              <a:t>Source: Jacqueline </a:t>
            </a:r>
            <a:r>
              <a:rPr lang="en-US" sz="1400" i="1" dirty="0" err="1" smtClean="0"/>
              <a:t>McGlade</a:t>
            </a:r>
            <a:endParaRPr lang="en-US" sz="1400" i="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95300" y="274639"/>
            <a:ext cx="8915400" cy="561975"/>
          </a:xfrm>
          <a:ln/>
        </p:spPr>
        <p:txBody>
          <a:bodyPr/>
          <a:lstStyle/>
          <a:p>
            <a:pPr>
              <a:lnSpc>
                <a:spcPct val="100000"/>
              </a:lnSpc>
              <a:buClr>
                <a:srgbClr val="0099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9900"/>
                </a:solidFill>
              </a:rPr>
              <a:t>Green Economy</a:t>
            </a:r>
            <a:r>
              <a:rPr lang="en-GB"/>
              <a:t> governance model</a:t>
            </a:r>
          </a:p>
        </p:txBody>
      </p:sp>
      <p:sp>
        <p:nvSpPr>
          <p:cNvPr id="11266" name="Oval 2"/>
          <p:cNvSpPr>
            <a:spLocks noChangeArrowheads="1"/>
          </p:cNvSpPr>
          <p:nvPr/>
        </p:nvSpPr>
        <p:spPr bwMode="auto">
          <a:xfrm>
            <a:off x="7254082" y="2781301"/>
            <a:ext cx="2144581"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Government/</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Regulation</a:t>
            </a:r>
          </a:p>
        </p:txBody>
      </p:sp>
      <p:sp>
        <p:nvSpPr>
          <p:cNvPr id="11267" name="Oval 3"/>
          <p:cNvSpPr>
            <a:spLocks noChangeArrowheads="1"/>
          </p:cNvSpPr>
          <p:nvPr/>
        </p:nvSpPr>
        <p:spPr bwMode="auto">
          <a:xfrm>
            <a:off x="3881570" y="4365626"/>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Parliament/</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Public Good</a:t>
            </a:r>
          </a:p>
        </p:txBody>
      </p:sp>
      <p:sp>
        <p:nvSpPr>
          <p:cNvPr id="11268" name="Oval 4"/>
          <p:cNvSpPr>
            <a:spLocks noChangeArrowheads="1"/>
          </p:cNvSpPr>
          <p:nvPr/>
        </p:nvSpPr>
        <p:spPr bwMode="auto">
          <a:xfrm>
            <a:off x="3881570" y="1162051"/>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Public/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Wellbeing</a:t>
            </a:r>
          </a:p>
        </p:txBody>
      </p:sp>
      <p:sp>
        <p:nvSpPr>
          <p:cNvPr id="11269" name="Oval 5"/>
          <p:cNvSpPr>
            <a:spLocks noChangeArrowheads="1"/>
          </p:cNvSpPr>
          <p:nvPr/>
        </p:nvSpPr>
        <p:spPr bwMode="auto">
          <a:xfrm>
            <a:off x="428228" y="2781301"/>
            <a:ext cx="2144580" cy="1979613"/>
          </a:xfrm>
          <a:prstGeom prst="ellipse">
            <a:avLst/>
          </a:prstGeom>
          <a:noFill/>
          <a:ln w="9360">
            <a:solidFill>
              <a:srgbClr val="000000"/>
            </a:solidFill>
            <a:miter lim="800000"/>
            <a:headEnd/>
            <a:tailEnd/>
          </a:ln>
          <a:effectLst/>
        </p:spPr>
        <p:txBody>
          <a:bodyPr wrap="none" lIns="90000" tIns="46800" rIns="90000" bIns="46800" anchor="ct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Business/</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Private </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rPr>
              <a:t>Benefits</a:t>
            </a:r>
          </a:p>
        </p:txBody>
      </p:sp>
      <p:sp>
        <p:nvSpPr>
          <p:cNvPr id="11270" name="Rectangle 6"/>
          <p:cNvSpPr>
            <a:spLocks noChangeArrowheads="1"/>
          </p:cNvSpPr>
          <p:nvPr/>
        </p:nvSpPr>
        <p:spPr bwMode="auto">
          <a:xfrm>
            <a:off x="4760384" y="3590926"/>
            <a:ext cx="390393" cy="360363"/>
          </a:xfrm>
          <a:prstGeom prst="rect">
            <a:avLst/>
          </a:prstGeom>
          <a:solidFill>
            <a:srgbClr val="00FF00"/>
          </a:solidFill>
          <a:ln w="9360">
            <a:solidFill>
              <a:srgbClr val="000000"/>
            </a:solidFill>
            <a:miter lim="800000"/>
            <a:headEnd/>
            <a:tailEnd/>
          </a:ln>
          <a:effectLst/>
        </p:spPr>
        <p:txBody>
          <a:bodyPr wrap="none" anchor="ctr"/>
          <a:lstStyle/>
          <a:p>
            <a:endParaRPr lang="en-US"/>
          </a:p>
        </p:txBody>
      </p:sp>
      <p:cxnSp>
        <p:nvCxnSpPr>
          <p:cNvPr id="11271" name="AutoShape 7"/>
          <p:cNvCxnSpPr>
            <a:cxnSpLocks noChangeShapeType="1"/>
            <a:stCxn id="11270" idx="2"/>
            <a:endCxn id="11267" idx="0"/>
          </p:cNvCxnSpPr>
          <p:nvPr/>
        </p:nvCxnSpPr>
        <p:spPr bwMode="auto">
          <a:xfrm flipH="1">
            <a:off x="4953000" y="3951289"/>
            <a:ext cx="1720" cy="414337"/>
          </a:xfrm>
          <a:prstGeom prst="straightConnector1">
            <a:avLst/>
          </a:prstGeom>
          <a:noFill/>
          <a:ln w="19080">
            <a:solidFill>
              <a:srgbClr val="000000"/>
            </a:solidFill>
            <a:miter lim="800000"/>
            <a:headEnd/>
            <a:tailEnd/>
          </a:ln>
          <a:effectLst/>
        </p:spPr>
      </p:cxnSp>
      <p:cxnSp>
        <p:nvCxnSpPr>
          <p:cNvPr id="11272" name="AutoShape 8"/>
          <p:cNvCxnSpPr>
            <a:cxnSpLocks noChangeShapeType="1"/>
            <a:stCxn id="11266" idx="2"/>
            <a:endCxn id="11270" idx="3"/>
          </p:cNvCxnSpPr>
          <p:nvPr/>
        </p:nvCxnSpPr>
        <p:spPr bwMode="auto">
          <a:xfrm flipH="1">
            <a:off x="5150776" y="3770314"/>
            <a:ext cx="2103305" cy="1587"/>
          </a:xfrm>
          <a:prstGeom prst="straightConnector1">
            <a:avLst/>
          </a:prstGeom>
          <a:noFill/>
          <a:ln w="19080">
            <a:solidFill>
              <a:srgbClr val="000000"/>
            </a:solidFill>
            <a:miter lim="800000"/>
            <a:headEnd/>
            <a:tailEnd/>
          </a:ln>
          <a:effectLst/>
        </p:spPr>
      </p:cxnSp>
      <p:cxnSp>
        <p:nvCxnSpPr>
          <p:cNvPr id="11273" name="AutoShape 9"/>
          <p:cNvCxnSpPr>
            <a:cxnSpLocks noChangeShapeType="1"/>
            <a:stCxn id="11268" idx="4"/>
            <a:endCxn id="11270" idx="0"/>
          </p:cNvCxnSpPr>
          <p:nvPr/>
        </p:nvCxnSpPr>
        <p:spPr bwMode="auto">
          <a:xfrm>
            <a:off x="4953000" y="3141663"/>
            <a:ext cx="1720" cy="449262"/>
          </a:xfrm>
          <a:prstGeom prst="straightConnector1">
            <a:avLst/>
          </a:prstGeom>
          <a:noFill/>
          <a:ln w="19080">
            <a:solidFill>
              <a:srgbClr val="000000"/>
            </a:solidFill>
            <a:miter lim="800000"/>
            <a:headEnd/>
            <a:tailEnd/>
          </a:ln>
          <a:effectLst/>
        </p:spPr>
      </p:cxnSp>
      <p:cxnSp>
        <p:nvCxnSpPr>
          <p:cNvPr id="11274" name="AutoShape 10"/>
          <p:cNvCxnSpPr>
            <a:cxnSpLocks noChangeShapeType="1"/>
            <a:stCxn id="11270" idx="1"/>
            <a:endCxn id="11269" idx="6"/>
          </p:cNvCxnSpPr>
          <p:nvPr/>
        </p:nvCxnSpPr>
        <p:spPr bwMode="auto">
          <a:xfrm flipH="1">
            <a:off x="2572808" y="3770314"/>
            <a:ext cx="2187575" cy="1587"/>
          </a:xfrm>
          <a:prstGeom prst="straightConnector1">
            <a:avLst/>
          </a:prstGeom>
          <a:noFill/>
          <a:ln w="19080">
            <a:solidFill>
              <a:srgbClr val="000000"/>
            </a:solidFill>
            <a:miter lim="800000"/>
            <a:headEnd/>
            <a:tailEnd/>
          </a:ln>
          <a:effectLst/>
        </p:spPr>
      </p:cxnSp>
      <p:sp>
        <p:nvSpPr>
          <p:cNvPr id="11275" name="Text Box 11"/>
          <p:cNvSpPr txBox="1">
            <a:spLocks noChangeArrowheads="1"/>
          </p:cNvSpPr>
          <p:nvPr/>
        </p:nvSpPr>
        <p:spPr bwMode="auto">
          <a:xfrm>
            <a:off x="6321152" y="692696"/>
            <a:ext cx="3198813" cy="1818063"/>
          </a:xfrm>
          <a:prstGeom prst="rect">
            <a:avLst/>
          </a:prstGeom>
          <a:noFill/>
          <a:ln w="9525">
            <a:noFill/>
            <a:round/>
            <a:headEnd/>
            <a:tailEnd/>
          </a:ln>
          <a:effectLst/>
        </p:spPr>
        <p:txBody>
          <a:bodyPr lIns="90000" tIns="46800" rIns="90000" bIns="46800">
            <a:spAutoFit/>
          </a:bodyPr>
          <a:lstStyle/>
          <a:p>
            <a:pPr algn="ctr">
              <a:lnSpc>
                <a:spcPct val="100000"/>
              </a:lnSpc>
              <a:spcBef>
                <a:spcPts val="2000"/>
              </a:spcBef>
              <a:buClr>
                <a:srgbClr val="009900"/>
              </a:buClr>
              <a:buFont typeface="Rage Italic"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rgbClr val="009900"/>
                </a:solidFill>
                <a:latin typeface="Calibri" pitchFamily="34" charset="0"/>
              </a:rPr>
              <a:t>Public Participation and Protection of the Public Good at the Core</a:t>
            </a:r>
          </a:p>
        </p:txBody>
      </p:sp>
      <p:sp>
        <p:nvSpPr>
          <p:cNvPr id="13" name="TextBox 12"/>
          <p:cNvSpPr txBox="1"/>
          <p:nvPr/>
        </p:nvSpPr>
        <p:spPr>
          <a:xfrm>
            <a:off x="6753200" y="6309320"/>
            <a:ext cx="2880320" cy="307777"/>
          </a:xfrm>
          <a:prstGeom prst="rect">
            <a:avLst/>
          </a:prstGeom>
          <a:noFill/>
        </p:spPr>
        <p:txBody>
          <a:bodyPr wrap="square" rtlCol="0">
            <a:spAutoFit/>
          </a:bodyPr>
          <a:lstStyle/>
          <a:p>
            <a:r>
              <a:rPr lang="en-US" sz="1400" i="1" dirty="0" smtClean="0"/>
              <a:t>Source: Jacqueline </a:t>
            </a:r>
            <a:r>
              <a:rPr lang="en-US" sz="1400" i="1" dirty="0" err="1" smtClean="0"/>
              <a:t>McGlade</a:t>
            </a:r>
            <a:endParaRPr lang="en-US" sz="1400" i="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wipe(up)">
                                      <p:cBhvr>
                                        <p:cTn id="7" dur="10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a:grpSpLocks/>
          </p:cNvGrpSpPr>
          <p:nvPr/>
        </p:nvGrpSpPr>
        <p:grpSpPr bwMode="auto">
          <a:xfrm>
            <a:off x="1154113" y="1773138"/>
            <a:ext cx="8764587" cy="4248150"/>
            <a:chOff x="1084966" y="1484784"/>
            <a:chExt cx="8764578" cy="4248472"/>
          </a:xfrm>
        </p:grpSpPr>
        <p:sp>
          <p:nvSpPr>
            <p:cNvPr id="2" name="Oval 1"/>
            <p:cNvSpPr/>
            <p:nvPr/>
          </p:nvSpPr>
          <p:spPr>
            <a:xfrm>
              <a:off x="1084966" y="1484784"/>
              <a:ext cx="7827954" cy="4248472"/>
            </a:xfrm>
            <a:prstGeom prst="ellipse">
              <a:avLst/>
            </a:prstGeom>
            <a:solidFill>
              <a:srgbClr val="C5D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165" name="TextBox 10"/>
            <p:cNvSpPr txBox="1">
              <a:spLocks noChangeArrowheads="1"/>
            </p:cNvSpPr>
            <p:nvPr/>
          </p:nvSpPr>
          <p:spPr bwMode="auto">
            <a:xfrm>
              <a:off x="6570480" y="3357640"/>
              <a:ext cx="3279064" cy="400110"/>
            </a:xfrm>
            <a:prstGeom prst="rect">
              <a:avLst/>
            </a:prstGeom>
            <a:noFill/>
            <a:ln w="9525">
              <a:noFill/>
              <a:miter lim="800000"/>
              <a:headEnd/>
              <a:tailEnd/>
            </a:ln>
          </p:spPr>
          <p:txBody>
            <a:bodyPr>
              <a:spAutoFit/>
            </a:bodyPr>
            <a:lstStyle/>
            <a:p>
              <a:r>
                <a:rPr lang="en-US" sz="2000" b="1">
                  <a:latin typeface="Arial" pitchFamily="34" charset="0"/>
                </a:rPr>
                <a:t>Environment</a:t>
              </a:r>
              <a:endParaRPr lang="en-GB" sz="2000" b="1">
                <a:latin typeface="Arial" pitchFamily="34" charset="0"/>
              </a:endParaRPr>
            </a:p>
          </p:txBody>
        </p:sp>
      </p:grpSp>
      <p:grpSp>
        <p:nvGrpSpPr>
          <p:cNvPr id="5" name="Group 8"/>
          <p:cNvGrpSpPr>
            <a:grpSpLocks/>
          </p:cNvGrpSpPr>
          <p:nvPr/>
        </p:nvGrpSpPr>
        <p:grpSpPr bwMode="auto">
          <a:xfrm>
            <a:off x="1728788" y="2885975"/>
            <a:ext cx="3817937" cy="1947863"/>
            <a:chOff x="324639" y="622769"/>
            <a:chExt cx="3817223" cy="1947096"/>
          </a:xfrm>
        </p:grpSpPr>
        <p:sp>
          <p:nvSpPr>
            <p:cNvPr id="3" name="Oval 2"/>
            <p:cNvSpPr/>
            <p:nvPr/>
          </p:nvSpPr>
          <p:spPr>
            <a:xfrm>
              <a:off x="324639" y="622769"/>
              <a:ext cx="3672788" cy="19470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i="1" dirty="0"/>
            </a:p>
          </p:txBody>
        </p:sp>
        <p:sp>
          <p:nvSpPr>
            <p:cNvPr id="6161" name="TextBox 3"/>
            <p:cNvSpPr txBox="1">
              <a:spLocks noChangeArrowheads="1"/>
            </p:cNvSpPr>
            <p:nvPr/>
          </p:nvSpPr>
          <p:spPr bwMode="auto">
            <a:xfrm>
              <a:off x="416496" y="1372706"/>
              <a:ext cx="1223412" cy="369332"/>
            </a:xfrm>
            <a:prstGeom prst="rect">
              <a:avLst/>
            </a:prstGeom>
            <a:noFill/>
            <a:ln w="9525">
              <a:noFill/>
              <a:miter lim="800000"/>
              <a:headEnd/>
              <a:tailEnd/>
            </a:ln>
          </p:spPr>
          <p:txBody>
            <a:bodyPr wrap="none">
              <a:spAutoFit/>
            </a:bodyPr>
            <a:lstStyle/>
            <a:p>
              <a:r>
                <a:rPr lang="en-US" b="1">
                  <a:solidFill>
                    <a:schemeClr val="bg1"/>
                  </a:solidFill>
                  <a:latin typeface="Arial" pitchFamily="34" charset="0"/>
                </a:rPr>
                <a:t>Economy</a:t>
              </a:r>
              <a:endParaRPr lang="en-GB" b="1">
                <a:solidFill>
                  <a:schemeClr val="bg1"/>
                </a:solidFill>
                <a:latin typeface="Arial" pitchFamily="34" charset="0"/>
              </a:endParaRPr>
            </a:p>
          </p:txBody>
        </p:sp>
        <p:sp>
          <p:nvSpPr>
            <p:cNvPr id="6162" name="TextBox 5"/>
            <p:cNvSpPr txBox="1">
              <a:spLocks noChangeArrowheads="1"/>
            </p:cNvSpPr>
            <p:nvPr/>
          </p:nvSpPr>
          <p:spPr bwMode="auto">
            <a:xfrm>
              <a:off x="2881722" y="1378868"/>
              <a:ext cx="1260140" cy="338554"/>
            </a:xfrm>
            <a:prstGeom prst="rect">
              <a:avLst/>
            </a:prstGeom>
            <a:noFill/>
            <a:ln w="9525">
              <a:noFill/>
              <a:miter lim="800000"/>
              <a:headEnd/>
              <a:tailEnd/>
            </a:ln>
          </p:spPr>
          <p:txBody>
            <a:bodyPr>
              <a:spAutoFit/>
            </a:bodyPr>
            <a:lstStyle/>
            <a:p>
              <a:r>
                <a:rPr lang="en-US" sz="1600" b="1" i="1">
                  <a:solidFill>
                    <a:schemeClr val="bg1"/>
                  </a:solidFill>
                  <a:latin typeface="Arial" pitchFamily="34" charset="0"/>
                </a:rPr>
                <a:t>products</a:t>
              </a:r>
              <a:endParaRPr lang="en-GB" sz="1600" b="1" i="1">
                <a:solidFill>
                  <a:schemeClr val="bg1"/>
                </a:solidFill>
                <a:latin typeface="Arial" pitchFamily="34" charset="0"/>
              </a:endParaRPr>
            </a:p>
          </p:txBody>
        </p:sp>
        <p:pic>
          <p:nvPicPr>
            <p:cNvPr id="6163" name="Picture 2"/>
            <p:cNvPicPr>
              <a:picLocks noChangeAspect="1" noChangeArrowheads="1"/>
            </p:cNvPicPr>
            <p:nvPr/>
          </p:nvPicPr>
          <p:blipFill>
            <a:blip r:embed="rId3" cstate="print"/>
            <a:srcRect/>
            <a:stretch>
              <a:fillRect/>
            </a:stretch>
          </p:blipFill>
          <p:spPr bwMode="auto">
            <a:xfrm>
              <a:off x="1856656" y="1316087"/>
              <a:ext cx="792088" cy="672753"/>
            </a:xfrm>
            <a:prstGeom prst="rect">
              <a:avLst/>
            </a:prstGeom>
            <a:noFill/>
            <a:ln w="9525">
              <a:noFill/>
              <a:miter lim="800000"/>
              <a:headEnd/>
              <a:tailEnd/>
            </a:ln>
            <a:effectLst/>
          </p:spPr>
        </p:pic>
      </p:grpSp>
      <p:grpSp>
        <p:nvGrpSpPr>
          <p:cNvPr id="6" name="Group 19"/>
          <p:cNvGrpSpPr>
            <a:grpSpLocks/>
          </p:cNvGrpSpPr>
          <p:nvPr/>
        </p:nvGrpSpPr>
        <p:grpSpPr bwMode="auto">
          <a:xfrm>
            <a:off x="1712913" y="2885975"/>
            <a:ext cx="3816350" cy="1947863"/>
            <a:chOff x="324639" y="622769"/>
            <a:chExt cx="3817223" cy="1947096"/>
          </a:xfrm>
        </p:grpSpPr>
        <p:sp>
          <p:nvSpPr>
            <p:cNvPr id="21" name="Oval 20"/>
            <p:cNvSpPr/>
            <p:nvPr/>
          </p:nvSpPr>
          <p:spPr>
            <a:xfrm>
              <a:off x="324639" y="622769"/>
              <a:ext cx="3672727" cy="1947096"/>
            </a:xfrm>
            <a:prstGeom prst="ellipse">
              <a:avLst/>
            </a:prstGeom>
            <a:ln w="146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i="1" dirty="0"/>
            </a:p>
          </p:txBody>
        </p:sp>
        <p:sp>
          <p:nvSpPr>
            <p:cNvPr id="6157" name="TextBox 21"/>
            <p:cNvSpPr txBox="1">
              <a:spLocks noChangeArrowheads="1"/>
            </p:cNvSpPr>
            <p:nvPr/>
          </p:nvSpPr>
          <p:spPr bwMode="auto">
            <a:xfrm>
              <a:off x="416496" y="1372706"/>
              <a:ext cx="1223412" cy="369332"/>
            </a:xfrm>
            <a:prstGeom prst="rect">
              <a:avLst/>
            </a:prstGeom>
            <a:noFill/>
            <a:ln w="9525">
              <a:noFill/>
              <a:miter lim="800000"/>
              <a:headEnd/>
              <a:tailEnd/>
            </a:ln>
          </p:spPr>
          <p:txBody>
            <a:bodyPr wrap="none">
              <a:spAutoFit/>
            </a:bodyPr>
            <a:lstStyle/>
            <a:p>
              <a:r>
                <a:rPr lang="en-US" b="1">
                  <a:solidFill>
                    <a:schemeClr val="bg1"/>
                  </a:solidFill>
                  <a:latin typeface="Arial" pitchFamily="34" charset="0"/>
                </a:rPr>
                <a:t>Economy</a:t>
              </a:r>
              <a:endParaRPr lang="en-GB" b="1">
                <a:solidFill>
                  <a:schemeClr val="bg1"/>
                </a:solidFill>
                <a:latin typeface="Arial" pitchFamily="34" charset="0"/>
              </a:endParaRPr>
            </a:p>
          </p:txBody>
        </p:sp>
        <p:sp>
          <p:nvSpPr>
            <p:cNvPr id="6158" name="TextBox 22"/>
            <p:cNvSpPr txBox="1">
              <a:spLocks noChangeArrowheads="1"/>
            </p:cNvSpPr>
            <p:nvPr/>
          </p:nvSpPr>
          <p:spPr bwMode="auto">
            <a:xfrm>
              <a:off x="2881722" y="1378868"/>
              <a:ext cx="1260140" cy="338554"/>
            </a:xfrm>
            <a:prstGeom prst="rect">
              <a:avLst/>
            </a:prstGeom>
            <a:noFill/>
            <a:ln w="9525">
              <a:noFill/>
              <a:miter lim="800000"/>
              <a:headEnd/>
              <a:tailEnd/>
            </a:ln>
          </p:spPr>
          <p:txBody>
            <a:bodyPr>
              <a:spAutoFit/>
            </a:bodyPr>
            <a:lstStyle/>
            <a:p>
              <a:r>
                <a:rPr lang="en-US" sz="1600" b="1" i="1">
                  <a:solidFill>
                    <a:schemeClr val="bg1"/>
                  </a:solidFill>
                  <a:latin typeface="Arial" pitchFamily="34" charset="0"/>
                </a:rPr>
                <a:t>products</a:t>
              </a:r>
              <a:endParaRPr lang="en-GB" sz="1600" b="1" i="1">
                <a:solidFill>
                  <a:schemeClr val="bg1"/>
                </a:solidFill>
                <a:latin typeface="Arial" pitchFamily="34" charset="0"/>
              </a:endParaRPr>
            </a:p>
          </p:txBody>
        </p:sp>
        <p:pic>
          <p:nvPicPr>
            <p:cNvPr id="6159" name="Picture 2"/>
            <p:cNvPicPr>
              <a:picLocks noChangeAspect="1" noChangeArrowheads="1"/>
            </p:cNvPicPr>
            <p:nvPr/>
          </p:nvPicPr>
          <p:blipFill>
            <a:blip r:embed="rId3" cstate="print"/>
            <a:srcRect/>
            <a:stretch>
              <a:fillRect/>
            </a:stretch>
          </p:blipFill>
          <p:spPr bwMode="auto">
            <a:xfrm>
              <a:off x="1856656" y="1316087"/>
              <a:ext cx="792088" cy="672753"/>
            </a:xfrm>
            <a:prstGeom prst="rect">
              <a:avLst/>
            </a:prstGeom>
            <a:noFill/>
            <a:ln w="9525">
              <a:noFill/>
              <a:miter lim="800000"/>
              <a:headEnd/>
              <a:tailEnd/>
            </a:ln>
            <a:effectLst/>
          </p:spPr>
        </p:pic>
      </p:grpSp>
      <p:grpSp>
        <p:nvGrpSpPr>
          <p:cNvPr id="7" name="Group 14"/>
          <p:cNvGrpSpPr>
            <a:grpSpLocks/>
          </p:cNvGrpSpPr>
          <p:nvPr/>
        </p:nvGrpSpPr>
        <p:grpSpPr bwMode="auto">
          <a:xfrm>
            <a:off x="3260725" y="2841525"/>
            <a:ext cx="3708400" cy="541338"/>
            <a:chOff x="3260812" y="2447744"/>
            <a:chExt cx="3708412" cy="541140"/>
          </a:xfrm>
        </p:grpSpPr>
        <p:sp>
          <p:nvSpPr>
            <p:cNvPr id="13" name="Right Arrow 12"/>
            <p:cNvSpPr/>
            <p:nvPr/>
          </p:nvSpPr>
          <p:spPr>
            <a:xfrm flipH="1">
              <a:off x="3260812" y="2635000"/>
              <a:ext cx="3600462" cy="353884"/>
            </a:xfrm>
            <a:prstGeom prst="rightArrow">
              <a:avLst>
                <a:gd name="adj1" fmla="val 26629"/>
                <a:gd name="adj2" fmla="val 344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155" name="TextBox 13"/>
            <p:cNvSpPr txBox="1">
              <a:spLocks noChangeArrowheads="1"/>
            </p:cNvSpPr>
            <p:nvPr/>
          </p:nvSpPr>
          <p:spPr bwMode="auto">
            <a:xfrm>
              <a:off x="4995205" y="2447744"/>
              <a:ext cx="1974019" cy="369332"/>
            </a:xfrm>
            <a:prstGeom prst="rect">
              <a:avLst/>
            </a:prstGeom>
            <a:noFill/>
            <a:ln w="9525">
              <a:noFill/>
              <a:miter lim="800000"/>
              <a:headEnd/>
              <a:tailEnd/>
            </a:ln>
          </p:spPr>
          <p:txBody>
            <a:bodyPr>
              <a:spAutoFit/>
            </a:bodyPr>
            <a:lstStyle/>
            <a:p>
              <a:r>
                <a:rPr lang="en-US" b="1" i="1"/>
                <a:t>natural inputs</a:t>
              </a:r>
              <a:endParaRPr lang="en-GB" b="1" i="1"/>
            </a:p>
          </p:txBody>
        </p:sp>
      </p:grpSp>
      <p:grpSp>
        <p:nvGrpSpPr>
          <p:cNvPr id="8" name="Group 16"/>
          <p:cNvGrpSpPr>
            <a:grpSpLocks/>
          </p:cNvGrpSpPr>
          <p:nvPr/>
        </p:nvGrpSpPr>
        <p:grpSpPr bwMode="auto">
          <a:xfrm>
            <a:off x="3260725" y="4475063"/>
            <a:ext cx="3600450" cy="527050"/>
            <a:chOff x="3260812" y="4080978"/>
            <a:chExt cx="3600000" cy="527333"/>
          </a:xfrm>
        </p:grpSpPr>
        <p:sp>
          <p:nvSpPr>
            <p:cNvPr id="10" name="Right Arrow 9"/>
            <p:cNvSpPr/>
            <p:nvPr/>
          </p:nvSpPr>
          <p:spPr>
            <a:xfrm>
              <a:off x="3260812" y="4080978"/>
              <a:ext cx="3600000" cy="354202"/>
            </a:xfrm>
            <a:prstGeom prst="rightArrow">
              <a:avLst>
                <a:gd name="adj1" fmla="val 26629"/>
                <a:gd name="adj2" fmla="val 344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153" name="TextBox 15"/>
            <p:cNvSpPr txBox="1">
              <a:spLocks noChangeArrowheads="1"/>
            </p:cNvSpPr>
            <p:nvPr/>
          </p:nvSpPr>
          <p:spPr bwMode="auto">
            <a:xfrm>
              <a:off x="5113970" y="4238979"/>
              <a:ext cx="1567222" cy="369332"/>
            </a:xfrm>
            <a:prstGeom prst="rect">
              <a:avLst/>
            </a:prstGeom>
            <a:noFill/>
            <a:ln w="9525">
              <a:noFill/>
              <a:miter lim="800000"/>
              <a:headEnd/>
              <a:tailEnd/>
            </a:ln>
          </p:spPr>
          <p:txBody>
            <a:bodyPr>
              <a:spAutoFit/>
            </a:bodyPr>
            <a:lstStyle/>
            <a:p>
              <a:r>
                <a:rPr lang="en-US" b="1" i="1"/>
                <a:t>residuals</a:t>
              </a:r>
              <a:endParaRPr lang="en-GB" b="1" i="1"/>
            </a:p>
          </p:txBody>
        </p:sp>
      </p:grpSp>
      <p:sp>
        <p:nvSpPr>
          <p:cNvPr id="18" name="Title 17"/>
          <p:cNvSpPr>
            <a:spLocks noGrp="1"/>
          </p:cNvSpPr>
          <p:nvPr>
            <p:ph type="title"/>
          </p:nvPr>
        </p:nvSpPr>
        <p:spPr>
          <a:xfrm>
            <a:off x="416496" y="332656"/>
            <a:ext cx="8915400" cy="634082"/>
          </a:xfrm>
        </p:spPr>
        <p:txBody>
          <a:bodyPr rtlCol="0">
            <a:normAutofit/>
          </a:bodyPr>
          <a:lstStyle/>
          <a:p>
            <a:pPr fontAlgn="auto">
              <a:spcAft>
                <a:spcPts val="0"/>
              </a:spcAft>
              <a:defRPr/>
            </a:pPr>
            <a:r>
              <a:rPr lang="en-US" dirty="0" smtClean="0"/>
              <a:t>About the representation of the relation economy-nature</a:t>
            </a:r>
            <a:endParaRPr lang="en-GB" dirty="0" smtClean="0"/>
          </a:p>
        </p:txBody>
      </p:sp>
      <p:sp>
        <p:nvSpPr>
          <p:cNvPr id="22" name="Rectangle 21"/>
          <p:cNvSpPr/>
          <p:nvPr/>
        </p:nvSpPr>
        <p:spPr>
          <a:xfrm>
            <a:off x="352128" y="980728"/>
            <a:ext cx="6401072" cy="646331"/>
          </a:xfrm>
          <a:prstGeom prst="rect">
            <a:avLst/>
          </a:prstGeom>
        </p:spPr>
        <p:txBody>
          <a:bodyPr wrap="square">
            <a:spAutoFit/>
          </a:bodyPr>
          <a:lstStyle/>
          <a:p>
            <a:pPr lvl="0">
              <a:spcBef>
                <a:spcPct val="0"/>
              </a:spcBef>
              <a:defRPr/>
            </a:pPr>
            <a:r>
              <a:rPr lang="en-US" dirty="0" smtClean="0">
                <a:ea typeface="+mj-ea"/>
                <a:cs typeface="+mj-cs"/>
              </a:rPr>
              <a:t>The current representation of the relation economy-nature in the SEEA and a possible </a:t>
            </a:r>
            <a:r>
              <a:rPr lang="en-US" dirty="0" err="1" smtClean="0">
                <a:ea typeface="+mj-ea"/>
                <a:cs typeface="+mj-cs"/>
              </a:rPr>
              <a:t>mis</a:t>
            </a:r>
            <a:r>
              <a:rPr lang="en-US" dirty="0" smtClean="0">
                <a:ea typeface="+mj-ea"/>
                <a:cs typeface="+mj-cs"/>
              </a:rPr>
              <a:t>-interpretation</a:t>
            </a:r>
            <a:endParaRPr lang="en-GB" dirty="0" smtClean="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1JPM"/>
          <p:cNvPicPr>
            <a:picLocks noChangeAspect="1" noChangeArrowheads="1"/>
          </p:cNvPicPr>
          <p:nvPr/>
        </p:nvPicPr>
        <p:blipFill>
          <a:blip r:embed="rId3" cstate="print"/>
          <a:srcRect/>
          <a:stretch>
            <a:fillRect/>
          </a:stretch>
        </p:blipFill>
        <p:spPr bwMode="auto">
          <a:xfrm>
            <a:off x="1947863" y="358775"/>
            <a:ext cx="6823075" cy="6238875"/>
          </a:xfrm>
          <a:prstGeom prst="rect">
            <a:avLst/>
          </a:prstGeom>
          <a:noFill/>
          <a:ln w="9525">
            <a:noFill/>
            <a:miter lim="800000"/>
            <a:headEnd/>
            <a:tailEnd/>
          </a:ln>
        </p:spPr>
      </p:pic>
      <p:sp>
        <p:nvSpPr>
          <p:cNvPr id="8" name="Line 11"/>
          <p:cNvSpPr>
            <a:spLocks noChangeShapeType="1"/>
          </p:cNvSpPr>
          <p:nvPr/>
        </p:nvSpPr>
        <p:spPr bwMode="auto">
          <a:xfrm flipV="1">
            <a:off x="2249488" y="4076700"/>
            <a:ext cx="3783012" cy="0"/>
          </a:xfrm>
          <a:prstGeom prst="line">
            <a:avLst/>
          </a:prstGeom>
          <a:noFill/>
          <a:ln w="76200">
            <a:solidFill>
              <a:schemeClr val="bg1"/>
            </a:solidFill>
            <a:round/>
            <a:headEnd/>
            <a:tailEnd type="triangle" w="med" len="med"/>
          </a:ln>
          <a:effectLst/>
        </p:spPr>
        <p:txBody>
          <a:bodyPr/>
          <a:lstStyle/>
          <a:p>
            <a:endParaRPr lang="en-US"/>
          </a:p>
        </p:txBody>
      </p:sp>
      <p:sp>
        <p:nvSpPr>
          <p:cNvPr id="9" name="Line 13"/>
          <p:cNvSpPr>
            <a:spLocks noChangeShapeType="1"/>
          </p:cNvSpPr>
          <p:nvPr/>
        </p:nvSpPr>
        <p:spPr bwMode="auto">
          <a:xfrm flipV="1">
            <a:off x="3763963" y="3573463"/>
            <a:ext cx="1957387" cy="0"/>
          </a:xfrm>
          <a:prstGeom prst="line">
            <a:avLst/>
          </a:prstGeom>
          <a:noFill/>
          <a:ln w="76200">
            <a:solidFill>
              <a:schemeClr val="bg1"/>
            </a:solidFill>
            <a:round/>
            <a:headEnd/>
            <a:tailEnd type="triangle" w="med" len="med"/>
          </a:ln>
          <a:effectLst/>
        </p:spPr>
        <p:txBody>
          <a:bodyPr/>
          <a:lstStyle/>
          <a:p>
            <a:endParaRPr lang="en-US"/>
          </a:p>
        </p:txBody>
      </p:sp>
      <p:sp>
        <p:nvSpPr>
          <p:cNvPr id="10" name="Line 15"/>
          <p:cNvSpPr>
            <a:spLocks noChangeShapeType="1"/>
          </p:cNvSpPr>
          <p:nvPr/>
        </p:nvSpPr>
        <p:spPr bwMode="auto">
          <a:xfrm>
            <a:off x="6657975" y="4060825"/>
            <a:ext cx="2001838" cy="15875"/>
          </a:xfrm>
          <a:prstGeom prst="line">
            <a:avLst/>
          </a:prstGeom>
          <a:noFill/>
          <a:ln w="76200">
            <a:solidFill>
              <a:schemeClr val="bg1"/>
            </a:solidFill>
            <a:round/>
            <a:headEnd/>
            <a:tailEnd type="triangle" w="med" len="med"/>
          </a:ln>
          <a:effectLst/>
        </p:spPr>
        <p:txBody>
          <a:bodyPr/>
          <a:lstStyle/>
          <a:p>
            <a:endParaRPr lang="en-US"/>
          </a:p>
        </p:txBody>
      </p:sp>
      <p:sp>
        <p:nvSpPr>
          <p:cNvPr id="11" name="Line 17"/>
          <p:cNvSpPr>
            <a:spLocks noChangeShapeType="1"/>
          </p:cNvSpPr>
          <p:nvPr/>
        </p:nvSpPr>
        <p:spPr bwMode="auto">
          <a:xfrm flipV="1">
            <a:off x="7016750" y="3557588"/>
            <a:ext cx="1182688" cy="0"/>
          </a:xfrm>
          <a:prstGeom prst="line">
            <a:avLst/>
          </a:prstGeom>
          <a:noFill/>
          <a:ln w="76200">
            <a:solidFill>
              <a:schemeClr val="bg1"/>
            </a:solidFill>
            <a:round/>
            <a:headEnd/>
            <a:tailEnd type="triangle" w="med" len="med"/>
          </a:ln>
          <a:effectLst/>
        </p:spPr>
        <p:txBody>
          <a:bodyPr/>
          <a:lstStyle/>
          <a:p>
            <a:endParaRPr lang="en-US"/>
          </a:p>
        </p:txBody>
      </p:sp>
      <p:sp>
        <p:nvSpPr>
          <p:cNvPr id="2" name="Title 1"/>
          <p:cNvSpPr>
            <a:spLocks noGrp="1"/>
          </p:cNvSpPr>
          <p:nvPr>
            <p:ph type="title"/>
          </p:nvPr>
        </p:nvSpPr>
        <p:spPr>
          <a:xfrm>
            <a:off x="495300" y="274638"/>
            <a:ext cx="2801938" cy="1425575"/>
          </a:xfrm>
        </p:spPr>
        <p:txBody>
          <a:bodyPr rtlCol="0">
            <a:normAutofit fontScale="90000"/>
          </a:bodyPr>
          <a:lstStyle/>
          <a:p>
            <a:pPr fontAlgn="auto">
              <a:spcAft>
                <a:spcPts val="0"/>
              </a:spcAft>
              <a:defRPr/>
            </a:pPr>
            <a:r>
              <a:rPr lang="en-US" dirty="0" smtClean="0"/>
              <a:t>The “Joint perspective model” of BoM</a:t>
            </a:r>
            <a:br>
              <a:rPr lang="en-US" dirty="0" smtClean="0"/>
            </a:br>
            <a:r>
              <a:rPr lang="en-US" dirty="0" smtClean="0"/>
              <a:t/>
            </a:r>
            <a:br>
              <a:rPr lang="en-US" dirty="0" smtClean="0"/>
            </a:br>
            <a:r>
              <a:rPr lang="en-US" dirty="0" smtClean="0"/>
              <a:t>in 2D</a:t>
            </a:r>
            <a:endParaRPr lang="en-GB" dirty="0" smtClean="0"/>
          </a:p>
        </p:txBody>
      </p:sp>
      <p:sp>
        <p:nvSpPr>
          <p:cNvPr id="7176" name="TextBox 11"/>
          <p:cNvSpPr txBox="1">
            <a:spLocks noChangeArrowheads="1"/>
          </p:cNvSpPr>
          <p:nvPr/>
        </p:nvSpPr>
        <p:spPr bwMode="auto">
          <a:xfrm>
            <a:off x="31750" y="6013450"/>
            <a:ext cx="3168650" cy="584200"/>
          </a:xfrm>
          <a:prstGeom prst="rect">
            <a:avLst/>
          </a:prstGeom>
          <a:noFill/>
          <a:ln w="9525">
            <a:noFill/>
            <a:miter lim="800000"/>
            <a:headEnd/>
            <a:tailEnd/>
          </a:ln>
        </p:spPr>
        <p:txBody>
          <a:bodyPr>
            <a:spAutoFit/>
          </a:bodyPr>
          <a:lstStyle/>
          <a:p>
            <a:r>
              <a:rPr lang="en-US" sz="1600"/>
              <a:t>Source: Richard Mount, Australian Bureau of Meteorology, 2012</a:t>
            </a:r>
            <a:endParaRPr lang="en-GB" sz="1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15925" y="44624"/>
            <a:ext cx="8915400" cy="706438"/>
          </a:xfrm>
        </p:spPr>
        <p:txBody>
          <a:bodyPr>
            <a:normAutofit fontScale="90000"/>
          </a:bodyPr>
          <a:lstStyle/>
          <a:p>
            <a:r>
              <a:rPr lang="en-US" dirty="0" smtClean="0"/>
              <a:t>Recurrent demands for improved macro-economic indicators and aggregates</a:t>
            </a:r>
          </a:p>
        </p:txBody>
      </p:sp>
      <p:sp>
        <p:nvSpPr>
          <p:cNvPr id="147459" name="Rectangle 3"/>
          <p:cNvSpPr>
            <a:spLocks noGrp="1" noChangeArrowheads="1"/>
          </p:cNvSpPr>
          <p:nvPr>
            <p:ph type="body" idx="4294967295"/>
          </p:nvPr>
        </p:nvSpPr>
        <p:spPr>
          <a:xfrm>
            <a:off x="415925" y="764704"/>
            <a:ext cx="8915400" cy="5832648"/>
          </a:xfrm>
        </p:spPr>
        <p:txBody>
          <a:bodyPr>
            <a:normAutofit/>
          </a:bodyPr>
          <a:lstStyle/>
          <a:p>
            <a:pPr>
              <a:lnSpc>
                <a:spcPct val="80000"/>
              </a:lnSpc>
            </a:pPr>
            <a:r>
              <a:rPr lang="en-US" sz="2000" dirty="0" smtClean="0"/>
              <a:t>Historical pioneer projects after Stockholm 1972 (Norway, Canada, France, </a:t>
            </a:r>
            <a:r>
              <a:rPr lang="en-US" sz="2000" dirty="0" smtClean="0"/>
              <a:t>The Netherlands, Philippines</a:t>
            </a:r>
            <a:r>
              <a:rPr lang="en-US" sz="2000" dirty="0" smtClean="0"/>
              <a:t>, Indonesia, WRI…)</a:t>
            </a:r>
          </a:p>
          <a:p>
            <a:pPr>
              <a:lnSpc>
                <a:spcPct val="80000"/>
              </a:lnSpc>
            </a:pPr>
            <a:r>
              <a:rPr lang="en-US" sz="2000" dirty="0" smtClean="0"/>
              <a:t>Rio 1992, Agenda 21</a:t>
            </a:r>
          </a:p>
          <a:p>
            <a:pPr>
              <a:lnSpc>
                <a:spcPct val="80000"/>
              </a:lnSpc>
            </a:pPr>
            <a:r>
              <a:rPr lang="en-US" sz="2000" dirty="0" smtClean="0"/>
              <a:t>UN SEEA1993 to “adjust” the UN </a:t>
            </a:r>
            <a:r>
              <a:rPr lang="en-US" sz="2000" dirty="0" smtClean="0"/>
              <a:t>SNA (‘green GDP’), revised in 2003, then in 2012/2013</a:t>
            </a:r>
            <a:endParaRPr lang="en-US" sz="2000" dirty="0" smtClean="0"/>
          </a:p>
          <a:p>
            <a:pPr>
              <a:lnSpc>
                <a:spcPct val="80000"/>
              </a:lnSpc>
            </a:pPr>
            <a:r>
              <a:rPr lang="en-US" sz="2000" dirty="0" smtClean="0"/>
              <a:t>Multiplication of initiatives:</a:t>
            </a:r>
            <a:endParaRPr lang="en-US" sz="2000" dirty="0" smtClean="0"/>
          </a:p>
          <a:p>
            <a:pPr lvl="1">
              <a:lnSpc>
                <a:spcPct val="80000"/>
              </a:lnSpc>
            </a:pPr>
            <a:r>
              <a:rPr lang="en-US" sz="1800" dirty="0" smtClean="0"/>
              <a:t>Material flows analysis (Ayres, Wuppertal Institute, NIES-Japan, OECD, </a:t>
            </a:r>
            <a:r>
              <a:rPr lang="en-US" sz="1800" dirty="0" err="1" smtClean="0"/>
              <a:t>Eurostat</a:t>
            </a:r>
            <a:r>
              <a:rPr lang="en-US" sz="1800" dirty="0" smtClean="0"/>
              <a:t>…)</a:t>
            </a:r>
          </a:p>
          <a:p>
            <a:pPr lvl="1">
              <a:lnSpc>
                <a:spcPct val="80000"/>
              </a:lnSpc>
            </a:pPr>
            <a:r>
              <a:rPr lang="en-US" sz="1800" dirty="0" smtClean="0"/>
              <a:t>Beyond GDP Conference followed </a:t>
            </a:r>
            <a:r>
              <a:rPr lang="en-US" sz="1800" dirty="0" err="1" smtClean="0"/>
              <a:t>Stiglitz</a:t>
            </a:r>
            <a:r>
              <a:rPr lang="en-US" sz="1800" dirty="0" smtClean="0"/>
              <a:t>/ </a:t>
            </a:r>
            <a:r>
              <a:rPr lang="en-US" sz="1800" dirty="0" err="1" smtClean="0"/>
              <a:t>Sen</a:t>
            </a:r>
            <a:r>
              <a:rPr lang="en-US" sz="1800" dirty="0" smtClean="0"/>
              <a:t>/ </a:t>
            </a:r>
            <a:r>
              <a:rPr lang="en-US" sz="1800" dirty="0" err="1" smtClean="0"/>
              <a:t>Fitoussi</a:t>
            </a:r>
            <a:r>
              <a:rPr lang="en-US" sz="1800" dirty="0" smtClean="0"/>
              <a:t> report on the measurement of economic performance (EU, OECD…)</a:t>
            </a:r>
          </a:p>
          <a:p>
            <a:pPr lvl="1">
              <a:lnSpc>
                <a:spcPct val="80000"/>
              </a:lnSpc>
            </a:pPr>
            <a:r>
              <a:rPr lang="en-US" sz="1800" dirty="0" smtClean="0"/>
              <a:t>Potsdam 2008 G8+5 initiative and TEEB to value ecosystem services (now hosted by UNEP)</a:t>
            </a:r>
          </a:p>
          <a:p>
            <a:pPr lvl="1">
              <a:lnSpc>
                <a:spcPct val="80000"/>
              </a:lnSpc>
            </a:pPr>
            <a:r>
              <a:rPr lang="en-US" sz="1800" dirty="0" smtClean="0"/>
              <a:t>Ecological Footprint Accounting (</a:t>
            </a:r>
            <a:r>
              <a:rPr lang="en-US" sz="1800" dirty="0" err="1" smtClean="0"/>
              <a:t>Wakernagel</a:t>
            </a:r>
            <a:r>
              <a:rPr lang="en-US" sz="1800" dirty="0" smtClean="0"/>
              <a:t>, WWF…)</a:t>
            </a:r>
          </a:p>
          <a:p>
            <a:pPr lvl="1">
              <a:lnSpc>
                <a:spcPct val="80000"/>
              </a:lnSpc>
            </a:pPr>
            <a:r>
              <a:rPr lang="en-US" sz="1800" dirty="0" smtClean="0"/>
              <a:t>Water Footprint (</a:t>
            </a:r>
            <a:r>
              <a:rPr lang="en-US" sz="1800" dirty="0" err="1" smtClean="0"/>
              <a:t>Twente</a:t>
            </a:r>
            <a:r>
              <a:rPr lang="en-US" sz="1800" dirty="0" smtClean="0"/>
              <a:t> U. , UNESCO)</a:t>
            </a:r>
          </a:p>
          <a:p>
            <a:pPr lvl="1">
              <a:lnSpc>
                <a:spcPct val="80000"/>
              </a:lnSpc>
            </a:pPr>
            <a:r>
              <a:rPr lang="en-US" sz="1800" dirty="0" smtClean="0"/>
              <a:t>HANPP (</a:t>
            </a:r>
            <a:r>
              <a:rPr lang="en-US" sz="1800" dirty="0" err="1" smtClean="0"/>
              <a:t>Vitousek</a:t>
            </a:r>
            <a:r>
              <a:rPr lang="en-US" sz="1800" dirty="0" smtClean="0"/>
              <a:t>, </a:t>
            </a:r>
            <a:r>
              <a:rPr lang="en-US" sz="1800" dirty="0" err="1" smtClean="0"/>
              <a:t>Haberl</a:t>
            </a:r>
            <a:r>
              <a:rPr lang="en-US" sz="1800" dirty="0" smtClean="0"/>
              <a:t>…)</a:t>
            </a:r>
          </a:p>
          <a:p>
            <a:pPr lvl="1">
              <a:lnSpc>
                <a:spcPct val="80000"/>
              </a:lnSpc>
            </a:pPr>
            <a:r>
              <a:rPr lang="en-US" sz="1800" dirty="0" smtClean="0"/>
              <a:t>WAVES (World Bank)</a:t>
            </a:r>
          </a:p>
          <a:p>
            <a:pPr lvl="1">
              <a:lnSpc>
                <a:spcPct val="80000"/>
              </a:lnSpc>
            </a:pPr>
            <a:r>
              <a:rPr lang="en-US" sz="1800" dirty="0" smtClean="0"/>
              <a:t>A second volume to the SEEA on “experimental ecosystem accounting”</a:t>
            </a:r>
          </a:p>
          <a:p>
            <a:pPr lvl="1">
              <a:lnSpc>
                <a:spcPct val="80000"/>
              </a:lnSpc>
            </a:pPr>
            <a:r>
              <a:rPr lang="en-US" sz="1800" dirty="0" smtClean="0"/>
              <a:t>new </a:t>
            </a:r>
            <a:r>
              <a:rPr lang="en-US" sz="1800" dirty="0" smtClean="0"/>
              <a:t>Aichi-Nagoya </a:t>
            </a:r>
            <a:r>
              <a:rPr lang="en-US" sz="1800" dirty="0" smtClean="0"/>
              <a:t>CBD Strategy: demand for the inclusion of biodiversity and ecosystem value into national accounts </a:t>
            </a:r>
          </a:p>
          <a:p>
            <a:pPr>
              <a:lnSpc>
                <a:spcPct val="80000"/>
              </a:lnSpc>
            </a:pPr>
            <a:r>
              <a:rPr lang="en-US" sz="2000" dirty="0" smtClean="0"/>
              <a:t>Initiatives </a:t>
            </a:r>
            <a:r>
              <a:rPr lang="en-US" sz="2000" dirty="0" smtClean="0"/>
              <a:t>in </a:t>
            </a:r>
            <a:r>
              <a:rPr lang="en-US" sz="2000" dirty="0" smtClean="0"/>
              <a:t>Europe:</a:t>
            </a:r>
          </a:p>
          <a:p>
            <a:pPr lvl="1">
              <a:lnSpc>
                <a:spcPct val="80000"/>
              </a:lnSpc>
            </a:pPr>
            <a:r>
              <a:rPr lang="en-US" sz="1800" dirty="0" err="1" smtClean="0"/>
              <a:t>Eurostat</a:t>
            </a:r>
            <a:r>
              <a:rPr lang="en-US" sz="1800" dirty="0" smtClean="0"/>
              <a:t> </a:t>
            </a:r>
            <a:r>
              <a:rPr lang="en-US" sz="1800" dirty="0" smtClean="0"/>
              <a:t>(the economy side) and the EEA </a:t>
            </a:r>
            <a:r>
              <a:rPr lang="en-US" sz="1800" dirty="0" smtClean="0"/>
              <a:t>and JRC (the </a:t>
            </a:r>
            <a:r>
              <a:rPr lang="en-US" sz="1800" dirty="0" smtClean="0"/>
              <a:t>ecosystem side</a:t>
            </a:r>
            <a:r>
              <a:rPr lang="en-US" dirty="0" smtClean="0"/>
              <a:t>)</a:t>
            </a:r>
          </a:p>
          <a:p>
            <a:pPr>
              <a:lnSpc>
                <a:spcPct val="80000"/>
              </a:lnSpc>
            </a:pPr>
            <a:r>
              <a:rPr lang="en-US" dirty="0" smtClean="0"/>
              <a:t>Country initiatives all around the World</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3stack4a4"/>
          <p:cNvPicPr>
            <a:picLocks noChangeAspect="1" noChangeArrowheads="1"/>
          </p:cNvPicPr>
          <p:nvPr/>
        </p:nvPicPr>
        <p:blipFill>
          <a:blip r:embed="rId3" cstate="print"/>
          <a:srcRect/>
          <a:stretch>
            <a:fillRect/>
          </a:stretch>
        </p:blipFill>
        <p:spPr bwMode="auto">
          <a:xfrm>
            <a:off x="1947863" y="1471613"/>
            <a:ext cx="6838950" cy="400685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l="52344" t="44434" r="35469" b="39453"/>
          <a:stretch>
            <a:fillRect/>
          </a:stretch>
        </p:blipFill>
        <p:spPr bwMode="auto">
          <a:xfrm>
            <a:off x="2203450" y="2755900"/>
            <a:ext cx="796925" cy="779463"/>
          </a:xfrm>
          <a:prstGeom prst="rect">
            <a:avLst/>
          </a:prstGeom>
          <a:noFill/>
          <a:ln w="9525">
            <a:noFill/>
            <a:miter lim="800000"/>
            <a:headEnd/>
            <a:tailEnd/>
          </a:ln>
          <a:effectLst/>
        </p:spPr>
      </p:pic>
      <p:sp>
        <p:nvSpPr>
          <p:cNvPr id="8196" name="Text Box 4"/>
          <p:cNvSpPr txBox="1">
            <a:spLocks noChangeArrowheads="1"/>
          </p:cNvSpPr>
          <p:nvPr/>
        </p:nvSpPr>
        <p:spPr bwMode="auto">
          <a:xfrm>
            <a:off x="428625" y="6067425"/>
            <a:ext cx="3197225" cy="457200"/>
          </a:xfrm>
          <a:prstGeom prst="rect">
            <a:avLst/>
          </a:prstGeom>
          <a:noFill/>
          <a:ln w="9525">
            <a:noFill/>
            <a:miter lim="800000"/>
            <a:headEnd/>
            <a:tailEnd/>
          </a:ln>
          <a:effectLst/>
        </p:spPr>
        <p:txBody>
          <a:bodyPr>
            <a:spAutoFit/>
          </a:bodyPr>
          <a:lstStyle/>
          <a:p>
            <a:pPr algn="ctr">
              <a:spcBef>
                <a:spcPct val="50000"/>
              </a:spcBef>
            </a:pPr>
            <a:r>
              <a:rPr lang="en-AU" sz="2400">
                <a:solidFill>
                  <a:schemeClr val="bg1"/>
                </a:solidFill>
              </a:rPr>
              <a:t>emergent systems</a:t>
            </a:r>
          </a:p>
        </p:txBody>
      </p:sp>
      <p:sp>
        <p:nvSpPr>
          <p:cNvPr id="5" name="Title 1"/>
          <p:cNvSpPr txBox="1">
            <a:spLocks/>
          </p:cNvSpPr>
          <p:nvPr/>
        </p:nvSpPr>
        <p:spPr>
          <a:xfrm>
            <a:off x="495300" y="274638"/>
            <a:ext cx="2801938" cy="1425575"/>
          </a:xfrm>
          <a:prstGeom prst="rect">
            <a:avLst/>
          </a:prstGeom>
        </p:spPr>
        <p:txBody>
          <a:bodyPr anchor="ctr">
            <a:normAutofit fontScale="90000" lnSpcReduction="10000"/>
          </a:bodyPr>
          <a:lstStyle>
            <a:lvl1pPr algn="l" defTabSz="914400" rtl="0" eaLnBrk="1" latinLnBrk="0" hangingPunct="1">
              <a:spcBef>
                <a:spcPct val="0"/>
              </a:spcBef>
              <a:buNone/>
              <a:defRPr sz="2400" kern="1200">
                <a:solidFill>
                  <a:schemeClr val="tx1"/>
                </a:solidFill>
                <a:latin typeface="+mj-lt"/>
                <a:ea typeface="+mj-ea"/>
                <a:cs typeface="+mj-cs"/>
              </a:defRPr>
            </a:lvl1pPr>
          </a:lstStyle>
          <a:p>
            <a:pPr fontAlgn="auto">
              <a:spcAft>
                <a:spcPts val="0"/>
              </a:spcAft>
              <a:defRPr/>
            </a:pPr>
            <a:r>
              <a:rPr lang="en-US" dirty="0" smtClean="0"/>
              <a:t>The “Joint perspective model” of BoM</a:t>
            </a:r>
            <a:br>
              <a:rPr lang="en-US" dirty="0" smtClean="0"/>
            </a:br>
            <a:r>
              <a:rPr lang="en-US" dirty="0" smtClean="0"/>
              <a:t/>
            </a:r>
            <a:br>
              <a:rPr lang="en-US" dirty="0" smtClean="0"/>
            </a:br>
            <a:r>
              <a:rPr lang="en-US" dirty="0" smtClean="0"/>
              <a:t>in 3D</a:t>
            </a:r>
            <a:endParaRPr lang="en-GB" dirty="0" smtClean="0"/>
          </a:p>
        </p:txBody>
      </p:sp>
      <p:sp>
        <p:nvSpPr>
          <p:cNvPr id="8198" name="TextBox 5"/>
          <p:cNvSpPr txBox="1">
            <a:spLocks noChangeArrowheads="1"/>
          </p:cNvSpPr>
          <p:nvPr/>
        </p:nvSpPr>
        <p:spPr bwMode="auto">
          <a:xfrm>
            <a:off x="31750" y="6013450"/>
            <a:ext cx="3168650" cy="584200"/>
          </a:xfrm>
          <a:prstGeom prst="rect">
            <a:avLst/>
          </a:prstGeom>
          <a:noFill/>
          <a:ln w="9525">
            <a:noFill/>
            <a:miter lim="800000"/>
            <a:headEnd/>
            <a:tailEnd/>
          </a:ln>
        </p:spPr>
        <p:txBody>
          <a:bodyPr>
            <a:spAutoFit/>
          </a:bodyPr>
          <a:lstStyle/>
          <a:p>
            <a:r>
              <a:rPr lang="en-US" sz="1600"/>
              <a:t>Source: Richard Mount, Australian Bureau of Meteorology, 2012</a:t>
            </a:r>
            <a:endParaRPr lang="en-GB" sz="16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utside_pb_large"/>
          <p:cNvPicPr>
            <a:picLocks noChangeAspect="1" noChangeArrowheads="1"/>
          </p:cNvPicPr>
          <p:nvPr/>
        </p:nvPicPr>
        <p:blipFill>
          <a:blip r:embed="rId3" cstate="print"/>
          <a:srcRect/>
          <a:stretch>
            <a:fillRect/>
          </a:stretch>
        </p:blipFill>
        <p:spPr bwMode="auto">
          <a:xfrm>
            <a:off x="42863" y="3668713"/>
            <a:ext cx="9906000" cy="2001837"/>
          </a:xfrm>
          <a:prstGeom prst="rect">
            <a:avLst/>
          </a:prstGeom>
          <a:noFill/>
          <a:ln w="9525">
            <a:noFill/>
            <a:miter lim="800000"/>
            <a:headEnd/>
            <a:tailEnd/>
          </a:ln>
        </p:spPr>
      </p:pic>
      <p:sp>
        <p:nvSpPr>
          <p:cNvPr id="9219" name="Line 3"/>
          <p:cNvSpPr>
            <a:spLocks noChangeShapeType="1"/>
          </p:cNvSpPr>
          <p:nvPr/>
        </p:nvSpPr>
        <p:spPr bwMode="auto">
          <a:xfrm>
            <a:off x="7069138" y="2843213"/>
            <a:ext cx="260350" cy="801687"/>
          </a:xfrm>
          <a:prstGeom prst="line">
            <a:avLst/>
          </a:prstGeom>
          <a:noFill/>
          <a:ln w="28575">
            <a:solidFill>
              <a:srgbClr val="FF0000"/>
            </a:solidFill>
            <a:round/>
            <a:headEnd/>
            <a:tailEnd type="stealth" w="lg" len="lg"/>
          </a:ln>
          <a:effectLst/>
        </p:spPr>
        <p:txBody>
          <a:bodyPr/>
          <a:lstStyle/>
          <a:p>
            <a:endParaRPr lang="en-US"/>
          </a:p>
        </p:txBody>
      </p:sp>
      <p:sp>
        <p:nvSpPr>
          <p:cNvPr id="9220" name="Line 4"/>
          <p:cNvSpPr>
            <a:spLocks noChangeShapeType="1"/>
          </p:cNvSpPr>
          <p:nvPr/>
        </p:nvSpPr>
        <p:spPr bwMode="auto">
          <a:xfrm flipH="1">
            <a:off x="4808538" y="2843213"/>
            <a:ext cx="257175" cy="801687"/>
          </a:xfrm>
          <a:prstGeom prst="line">
            <a:avLst/>
          </a:prstGeom>
          <a:noFill/>
          <a:ln w="28575">
            <a:solidFill>
              <a:srgbClr val="FF0000"/>
            </a:solidFill>
            <a:round/>
            <a:headEnd/>
            <a:tailEnd type="stealth" w="lg" len="lg"/>
          </a:ln>
          <a:effectLst/>
        </p:spPr>
        <p:txBody>
          <a:bodyPr/>
          <a:lstStyle/>
          <a:p>
            <a:endParaRPr lang="en-US"/>
          </a:p>
        </p:txBody>
      </p:sp>
      <p:sp>
        <p:nvSpPr>
          <p:cNvPr id="9221" name="Text Box 5"/>
          <p:cNvSpPr txBox="1">
            <a:spLocks noChangeArrowheads="1"/>
          </p:cNvSpPr>
          <p:nvPr/>
        </p:nvSpPr>
        <p:spPr bwMode="auto">
          <a:xfrm>
            <a:off x="4521200" y="2546350"/>
            <a:ext cx="3198813" cy="366713"/>
          </a:xfrm>
          <a:prstGeom prst="rect">
            <a:avLst/>
          </a:prstGeom>
          <a:noFill/>
          <a:ln w="9525">
            <a:noFill/>
            <a:miter lim="800000"/>
            <a:headEnd/>
            <a:tailEnd/>
          </a:ln>
          <a:effectLst/>
        </p:spPr>
        <p:txBody>
          <a:bodyPr>
            <a:spAutoFit/>
          </a:bodyPr>
          <a:lstStyle/>
          <a:p>
            <a:pPr algn="ctr">
              <a:spcBef>
                <a:spcPct val="50000"/>
              </a:spcBef>
            </a:pPr>
            <a:r>
              <a:rPr lang="en-AU">
                <a:solidFill>
                  <a:srgbClr val="FF0000"/>
                </a:solidFill>
              </a:rPr>
              <a:t>production boundary</a:t>
            </a:r>
          </a:p>
        </p:txBody>
      </p:sp>
      <p:sp>
        <p:nvSpPr>
          <p:cNvPr id="9222" name="Text Box 7"/>
          <p:cNvSpPr txBox="1">
            <a:spLocks noChangeArrowheads="1"/>
          </p:cNvSpPr>
          <p:nvPr/>
        </p:nvSpPr>
        <p:spPr bwMode="auto">
          <a:xfrm>
            <a:off x="3963988" y="3357563"/>
            <a:ext cx="1636712" cy="368300"/>
          </a:xfrm>
          <a:prstGeom prst="rect">
            <a:avLst/>
          </a:prstGeom>
          <a:noFill/>
          <a:ln w="9525">
            <a:noFill/>
            <a:miter lim="800000"/>
            <a:headEnd/>
            <a:tailEnd/>
          </a:ln>
          <a:effectLst/>
        </p:spPr>
        <p:txBody>
          <a:bodyPr>
            <a:spAutoFit/>
          </a:bodyPr>
          <a:lstStyle/>
          <a:p>
            <a:pPr algn="ctr">
              <a:spcBef>
                <a:spcPct val="50000"/>
              </a:spcBef>
            </a:pPr>
            <a:r>
              <a:rPr lang="en-AU"/>
              <a:t>economic</a:t>
            </a:r>
          </a:p>
        </p:txBody>
      </p:sp>
      <p:sp>
        <p:nvSpPr>
          <p:cNvPr id="9223" name="Text Box 8"/>
          <p:cNvSpPr txBox="1">
            <a:spLocks noChangeArrowheads="1"/>
          </p:cNvSpPr>
          <p:nvPr/>
        </p:nvSpPr>
        <p:spPr bwMode="auto">
          <a:xfrm>
            <a:off x="2144713" y="3851275"/>
            <a:ext cx="2184400" cy="369888"/>
          </a:xfrm>
          <a:prstGeom prst="rect">
            <a:avLst/>
          </a:prstGeom>
          <a:noFill/>
          <a:ln w="9525">
            <a:noFill/>
            <a:miter lim="800000"/>
            <a:headEnd/>
            <a:tailEnd/>
          </a:ln>
          <a:effectLst/>
        </p:spPr>
        <p:txBody>
          <a:bodyPr>
            <a:spAutoFit/>
          </a:bodyPr>
          <a:lstStyle/>
          <a:p>
            <a:pPr algn="ctr">
              <a:spcBef>
                <a:spcPct val="50000"/>
              </a:spcBef>
            </a:pPr>
            <a:r>
              <a:rPr lang="en-AU"/>
              <a:t>human cultural</a:t>
            </a:r>
          </a:p>
        </p:txBody>
      </p:sp>
      <p:sp>
        <p:nvSpPr>
          <p:cNvPr id="9224" name="Text Box 9"/>
          <p:cNvSpPr txBox="1">
            <a:spLocks noChangeArrowheads="1"/>
          </p:cNvSpPr>
          <p:nvPr/>
        </p:nvSpPr>
        <p:spPr bwMode="auto">
          <a:xfrm>
            <a:off x="981075" y="4292600"/>
            <a:ext cx="2184400" cy="369888"/>
          </a:xfrm>
          <a:prstGeom prst="rect">
            <a:avLst/>
          </a:prstGeom>
          <a:noFill/>
          <a:ln w="9525">
            <a:noFill/>
            <a:miter lim="800000"/>
            <a:headEnd/>
            <a:tailEnd/>
          </a:ln>
          <a:effectLst/>
        </p:spPr>
        <p:txBody>
          <a:bodyPr>
            <a:spAutoFit/>
          </a:bodyPr>
          <a:lstStyle/>
          <a:p>
            <a:pPr algn="ctr">
              <a:spcBef>
                <a:spcPct val="50000"/>
              </a:spcBef>
            </a:pPr>
            <a:r>
              <a:rPr lang="en-AU"/>
              <a:t>living</a:t>
            </a:r>
          </a:p>
        </p:txBody>
      </p:sp>
      <p:sp>
        <p:nvSpPr>
          <p:cNvPr id="9225" name="Text Box 10"/>
          <p:cNvSpPr txBox="1">
            <a:spLocks noChangeArrowheads="1"/>
          </p:cNvSpPr>
          <p:nvPr/>
        </p:nvSpPr>
        <p:spPr bwMode="auto">
          <a:xfrm>
            <a:off x="-376238" y="4787900"/>
            <a:ext cx="2184401" cy="369888"/>
          </a:xfrm>
          <a:prstGeom prst="rect">
            <a:avLst/>
          </a:prstGeom>
          <a:noFill/>
          <a:ln w="9525">
            <a:noFill/>
            <a:miter lim="800000"/>
            <a:headEnd/>
            <a:tailEnd/>
          </a:ln>
          <a:effectLst/>
        </p:spPr>
        <p:txBody>
          <a:bodyPr>
            <a:spAutoFit/>
          </a:bodyPr>
          <a:lstStyle/>
          <a:p>
            <a:pPr algn="ctr">
              <a:spcBef>
                <a:spcPct val="50000"/>
              </a:spcBef>
            </a:pPr>
            <a:r>
              <a:rPr lang="en-AU"/>
              <a:t>physical earth</a:t>
            </a:r>
          </a:p>
        </p:txBody>
      </p:sp>
      <p:sp>
        <p:nvSpPr>
          <p:cNvPr id="541707" name="Line 11"/>
          <p:cNvSpPr>
            <a:spLocks noChangeShapeType="1"/>
          </p:cNvSpPr>
          <p:nvPr/>
        </p:nvSpPr>
        <p:spPr bwMode="auto">
          <a:xfrm flipV="1">
            <a:off x="1601788" y="5373688"/>
            <a:ext cx="3783012" cy="0"/>
          </a:xfrm>
          <a:prstGeom prst="line">
            <a:avLst/>
          </a:prstGeom>
          <a:noFill/>
          <a:ln w="76200">
            <a:solidFill>
              <a:schemeClr val="bg1"/>
            </a:solidFill>
            <a:round/>
            <a:headEnd/>
            <a:tailEnd type="triangle" w="med" len="med"/>
          </a:ln>
          <a:effectLst/>
        </p:spPr>
        <p:txBody>
          <a:bodyPr/>
          <a:lstStyle/>
          <a:p>
            <a:endParaRPr lang="en-US"/>
          </a:p>
        </p:txBody>
      </p:sp>
      <p:sp>
        <p:nvSpPr>
          <p:cNvPr id="541708" name="Line 12"/>
          <p:cNvSpPr>
            <a:spLocks noChangeShapeType="1"/>
          </p:cNvSpPr>
          <p:nvPr/>
        </p:nvSpPr>
        <p:spPr bwMode="auto">
          <a:xfrm flipV="1">
            <a:off x="1836738" y="2349500"/>
            <a:ext cx="2105025" cy="0"/>
          </a:xfrm>
          <a:prstGeom prst="line">
            <a:avLst/>
          </a:prstGeom>
          <a:noFill/>
          <a:ln w="28575">
            <a:solidFill>
              <a:schemeClr val="bg1"/>
            </a:solidFill>
            <a:round/>
            <a:headEnd/>
            <a:tailEnd type="triangle" w="med" len="med"/>
          </a:ln>
          <a:effectLst/>
        </p:spPr>
        <p:txBody>
          <a:bodyPr/>
          <a:lstStyle/>
          <a:p>
            <a:endParaRPr lang="en-US"/>
          </a:p>
        </p:txBody>
      </p:sp>
      <p:sp>
        <p:nvSpPr>
          <p:cNvPr id="541709" name="Line 13"/>
          <p:cNvSpPr>
            <a:spLocks noChangeShapeType="1"/>
          </p:cNvSpPr>
          <p:nvPr/>
        </p:nvSpPr>
        <p:spPr bwMode="auto">
          <a:xfrm flipV="1">
            <a:off x="3116263" y="4868863"/>
            <a:ext cx="1957387" cy="0"/>
          </a:xfrm>
          <a:prstGeom prst="line">
            <a:avLst/>
          </a:prstGeom>
          <a:noFill/>
          <a:ln w="76200">
            <a:solidFill>
              <a:schemeClr val="bg1"/>
            </a:solidFill>
            <a:round/>
            <a:headEnd/>
            <a:tailEnd type="triangle" w="med" len="med"/>
          </a:ln>
          <a:effectLst/>
        </p:spPr>
        <p:txBody>
          <a:bodyPr/>
          <a:lstStyle/>
          <a:p>
            <a:endParaRPr lang="en-US"/>
          </a:p>
        </p:txBody>
      </p:sp>
      <p:sp>
        <p:nvSpPr>
          <p:cNvPr id="541710" name="Line 14"/>
          <p:cNvSpPr>
            <a:spLocks noChangeShapeType="1"/>
          </p:cNvSpPr>
          <p:nvPr/>
        </p:nvSpPr>
        <p:spPr bwMode="auto">
          <a:xfrm flipV="1">
            <a:off x="2382838" y="2133600"/>
            <a:ext cx="1325562" cy="0"/>
          </a:xfrm>
          <a:prstGeom prst="line">
            <a:avLst/>
          </a:prstGeom>
          <a:noFill/>
          <a:ln w="28575">
            <a:solidFill>
              <a:schemeClr val="bg1"/>
            </a:solidFill>
            <a:round/>
            <a:headEnd/>
            <a:tailEnd type="triangle" w="med" len="med"/>
          </a:ln>
          <a:effectLst/>
        </p:spPr>
        <p:txBody>
          <a:bodyPr/>
          <a:lstStyle/>
          <a:p>
            <a:endParaRPr lang="en-US"/>
          </a:p>
        </p:txBody>
      </p:sp>
      <p:sp>
        <p:nvSpPr>
          <p:cNvPr id="541711" name="Line 15"/>
          <p:cNvSpPr>
            <a:spLocks noChangeShapeType="1"/>
          </p:cNvSpPr>
          <p:nvPr/>
        </p:nvSpPr>
        <p:spPr bwMode="auto">
          <a:xfrm>
            <a:off x="6723063" y="5462588"/>
            <a:ext cx="2001837" cy="15875"/>
          </a:xfrm>
          <a:prstGeom prst="line">
            <a:avLst/>
          </a:prstGeom>
          <a:noFill/>
          <a:ln w="76200">
            <a:solidFill>
              <a:schemeClr val="bg1"/>
            </a:solidFill>
            <a:round/>
            <a:headEnd/>
            <a:tailEnd type="triangle" w="med" len="med"/>
          </a:ln>
          <a:effectLst/>
        </p:spPr>
        <p:txBody>
          <a:bodyPr/>
          <a:lstStyle/>
          <a:p>
            <a:endParaRPr lang="en-US"/>
          </a:p>
        </p:txBody>
      </p:sp>
      <p:sp>
        <p:nvSpPr>
          <p:cNvPr id="541712" name="Line 16"/>
          <p:cNvSpPr>
            <a:spLocks noChangeShapeType="1"/>
          </p:cNvSpPr>
          <p:nvPr/>
        </p:nvSpPr>
        <p:spPr bwMode="auto">
          <a:xfrm flipV="1">
            <a:off x="4332288" y="2349500"/>
            <a:ext cx="1325562" cy="0"/>
          </a:xfrm>
          <a:prstGeom prst="line">
            <a:avLst/>
          </a:prstGeom>
          <a:noFill/>
          <a:ln w="28575">
            <a:solidFill>
              <a:schemeClr val="bg1"/>
            </a:solidFill>
            <a:round/>
            <a:headEnd/>
            <a:tailEnd type="triangle" w="med" len="med"/>
          </a:ln>
          <a:effectLst/>
        </p:spPr>
        <p:txBody>
          <a:bodyPr/>
          <a:lstStyle/>
          <a:p>
            <a:endParaRPr lang="en-US"/>
          </a:p>
        </p:txBody>
      </p:sp>
      <p:sp>
        <p:nvSpPr>
          <p:cNvPr id="541713" name="Line 17"/>
          <p:cNvSpPr>
            <a:spLocks noChangeShapeType="1"/>
          </p:cNvSpPr>
          <p:nvPr/>
        </p:nvSpPr>
        <p:spPr bwMode="auto">
          <a:xfrm flipV="1">
            <a:off x="7081838" y="4868863"/>
            <a:ext cx="1184275" cy="0"/>
          </a:xfrm>
          <a:prstGeom prst="line">
            <a:avLst/>
          </a:prstGeom>
          <a:noFill/>
          <a:ln w="76200">
            <a:solidFill>
              <a:schemeClr val="bg1"/>
            </a:solidFill>
            <a:round/>
            <a:headEnd/>
            <a:tailEnd type="triangle" w="med" len="med"/>
          </a:ln>
          <a:effectLst/>
        </p:spPr>
        <p:txBody>
          <a:bodyPr/>
          <a:lstStyle/>
          <a:p>
            <a:endParaRPr lang="en-US"/>
          </a:p>
        </p:txBody>
      </p:sp>
      <p:sp>
        <p:nvSpPr>
          <p:cNvPr id="541714" name="Line 18"/>
          <p:cNvSpPr>
            <a:spLocks noChangeShapeType="1"/>
          </p:cNvSpPr>
          <p:nvPr/>
        </p:nvSpPr>
        <p:spPr bwMode="auto">
          <a:xfrm flipV="1">
            <a:off x="4565650" y="2133600"/>
            <a:ext cx="701675" cy="0"/>
          </a:xfrm>
          <a:prstGeom prst="line">
            <a:avLst/>
          </a:prstGeom>
          <a:noFill/>
          <a:ln w="28575">
            <a:solidFill>
              <a:schemeClr val="bg1"/>
            </a:solidFill>
            <a:round/>
            <a:headEnd/>
            <a:tailEnd type="triangle" w="med" len="med"/>
          </a:ln>
          <a:effectLst/>
        </p:spPr>
        <p:txBody>
          <a:bodyPr/>
          <a:lstStyle/>
          <a:p>
            <a:endParaRPr lang="en-US"/>
          </a:p>
        </p:txBody>
      </p:sp>
      <p:sp>
        <p:nvSpPr>
          <p:cNvPr id="9234" name="Text Box 19"/>
          <p:cNvSpPr txBox="1">
            <a:spLocks noChangeArrowheads="1"/>
          </p:cNvSpPr>
          <p:nvPr/>
        </p:nvSpPr>
        <p:spPr bwMode="auto">
          <a:xfrm>
            <a:off x="3992563" y="15875"/>
            <a:ext cx="5713412" cy="1568450"/>
          </a:xfrm>
          <a:prstGeom prst="rect">
            <a:avLst/>
          </a:prstGeom>
          <a:noFill/>
          <a:ln w="9525">
            <a:noFill/>
            <a:miter lim="800000"/>
            <a:headEnd/>
            <a:tailEnd/>
          </a:ln>
          <a:effectLst/>
        </p:spPr>
        <p:txBody>
          <a:bodyPr>
            <a:spAutoFit/>
          </a:bodyPr>
          <a:lstStyle/>
          <a:p>
            <a:pPr algn="r">
              <a:spcBef>
                <a:spcPct val="50000"/>
              </a:spcBef>
            </a:pPr>
            <a:r>
              <a:rPr lang="en-AU" sz="2400"/>
              <a:t>Flows of </a:t>
            </a:r>
            <a:br>
              <a:rPr lang="en-AU" sz="2400"/>
            </a:br>
            <a:r>
              <a:rPr lang="en-AU" sz="2400"/>
              <a:t>ecosystem </a:t>
            </a:r>
            <a:br>
              <a:rPr lang="en-AU" sz="2400"/>
            </a:br>
            <a:r>
              <a:rPr lang="en-AU" sz="2400"/>
              <a:t>services</a:t>
            </a:r>
            <a:br>
              <a:rPr lang="en-AU" sz="2400"/>
            </a:br>
            <a:r>
              <a:rPr lang="en-AU" sz="2400"/>
              <a:t>to economy</a:t>
            </a:r>
          </a:p>
        </p:txBody>
      </p:sp>
      <p:sp>
        <p:nvSpPr>
          <p:cNvPr id="2" name="Rectangle 1"/>
          <p:cNvSpPr/>
          <p:nvPr/>
        </p:nvSpPr>
        <p:spPr>
          <a:xfrm>
            <a:off x="4837113" y="3686175"/>
            <a:ext cx="2554287" cy="41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Up Arrow 2"/>
          <p:cNvSpPr/>
          <p:nvPr/>
        </p:nvSpPr>
        <p:spPr>
          <a:xfrm>
            <a:off x="5405438" y="3821113"/>
            <a:ext cx="392112" cy="1552575"/>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 name="Up Arrow 21"/>
          <p:cNvSpPr/>
          <p:nvPr/>
        </p:nvSpPr>
        <p:spPr>
          <a:xfrm>
            <a:off x="4995863" y="3832225"/>
            <a:ext cx="392112" cy="94773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Up Arrow 22"/>
          <p:cNvSpPr/>
          <p:nvPr/>
        </p:nvSpPr>
        <p:spPr>
          <a:xfrm flipV="1">
            <a:off x="6681788" y="3860800"/>
            <a:ext cx="503237" cy="94615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4" name="Up Arrow 23"/>
          <p:cNvSpPr/>
          <p:nvPr/>
        </p:nvSpPr>
        <p:spPr>
          <a:xfrm flipV="1">
            <a:off x="6462713" y="3846513"/>
            <a:ext cx="219075" cy="1495425"/>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4" name="Group 24"/>
          <p:cNvGrpSpPr>
            <a:grpSpLocks noChangeAspect="1"/>
          </p:cNvGrpSpPr>
          <p:nvPr/>
        </p:nvGrpSpPr>
        <p:grpSpPr bwMode="auto">
          <a:xfrm>
            <a:off x="336550" y="160338"/>
            <a:ext cx="2932113" cy="2903537"/>
            <a:chOff x="336550" y="160338"/>
            <a:chExt cx="4187825" cy="4148137"/>
          </a:xfrm>
        </p:grpSpPr>
        <p:pic>
          <p:nvPicPr>
            <p:cNvPr id="9244" name="Picture 6" descr="01JPM"/>
            <p:cNvPicPr>
              <a:picLocks noChangeAspect="1" noChangeArrowheads="1"/>
            </p:cNvPicPr>
            <p:nvPr/>
          </p:nvPicPr>
          <p:blipFill>
            <a:blip r:embed="rId4" cstate="print"/>
            <a:srcRect/>
            <a:stretch>
              <a:fillRect/>
            </a:stretch>
          </p:blipFill>
          <p:spPr bwMode="auto">
            <a:xfrm>
              <a:off x="336550" y="160338"/>
              <a:ext cx="4187825" cy="4148137"/>
            </a:xfrm>
            <a:prstGeom prst="rect">
              <a:avLst/>
            </a:prstGeom>
            <a:noFill/>
            <a:ln w="9525">
              <a:noFill/>
              <a:miter lim="800000"/>
              <a:headEnd/>
              <a:tailEnd/>
            </a:ln>
          </p:spPr>
        </p:pic>
        <p:sp>
          <p:nvSpPr>
            <p:cNvPr id="9245" name="Line 12"/>
            <p:cNvSpPr>
              <a:spLocks noChangeShapeType="1"/>
            </p:cNvSpPr>
            <p:nvPr/>
          </p:nvSpPr>
          <p:spPr bwMode="auto">
            <a:xfrm flipV="1">
              <a:off x="900113" y="2781300"/>
              <a:ext cx="1943100" cy="0"/>
            </a:xfrm>
            <a:prstGeom prst="line">
              <a:avLst/>
            </a:prstGeom>
            <a:noFill/>
            <a:ln w="28575">
              <a:solidFill>
                <a:schemeClr val="bg1"/>
              </a:solidFill>
              <a:round/>
              <a:headEnd/>
              <a:tailEnd type="triangle" w="med" len="med"/>
            </a:ln>
            <a:effectLst/>
          </p:spPr>
          <p:txBody>
            <a:bodyPr/>
            <a:lstStyle/>
            <a:p>
              <a:endParaRPr lang="en-US"/>
            </a:p>
          </p:txBody>
        </p:sp>
        <p:sp>
          <p:nvSpPr>
            <p:cNvPr id="9246" name="Line 14"/>
            <p:cNvSpPr>
              <a:spLocks noChangeShapeType="1"/>
            </p:cNvSpPr>
            <p:nvPr/>
          </p:nvSpPr>
          <p:spPr bwMode="auto">
            <a:xfrm flipV="1">
              <a:off x="1403350" y="2565400"/>
              <a:ext cx="1223963" cy="0"/>
            </a:xfrm>
            <a:prstGeom prst="line">
              <a:avLst/>
            </a:prstGeom>
            <a:noFill/>
            <a:ln w="28575">
              <a:solidFill>
                <a:schemeClr val="bg1"/>
              </a:solidFill>
              <a:round/>
              <a:headEnd/>
              <a:tailEnd type="triangle" w="med" len="med"/>
            </a:ln>
            <a:effectLst/>
          </p:spPr>
          <p:txBody>
            <a:bodyPr/>
            <a:lstStyle/>
            <a:p>
              <a:endParaRPr lang="en-US"/>
            </a:p>
          </p:txBody>
        </p:sp>
        <p:sp>
          <p:nvSpPr>
            <p:cNvPr id="9247" name="Line 16"/>
            <p:cNvSpPr>
              <a:spLocks noChangeShapeType="1"/>
            </p:cNvSpPr>
            <p:nvPr/>
          </p:nvSpPr>
          <p:spPr bwMode="auto">
            <a:xfrm flipV="1">
              <a:off x="3203575" y="2781300"/>
              <a:ext cx="1223963" cy="0"/>
            </a:xfrm>
            <a:prstGeom prst="line">
              <a:avLst/>
            </a:prstGeom>
            <a:noFill/>
            <a:ln w="28575">
              <a:solidFill>
                <a:schemeClr val="bg1"/>
              </a:solidFill>
              <a:round/>
              <a:headEnd/>
              <a:tailEnd type="triangle" w="med" len="med"/>
            </a:ln>
            <a:effectLst/>
          </p:spPr>
          <p:txBody>
            <a:bodyPr/>
            <a:lstStyle/>
            <a:p>
              <a:endParaRPr lang="en-US"/>
            </a:p>
          </p:txBody>
        </p:sp>
        <p:sp>
          <p:nvSpPr>
            <p:cNvPr id="9248" name="Line 18"/>
            <p:cNvSpPr>
              <a:spLocks noChangeShapeType="1"/>
            </p:cNvSpPr>
            <p:nvPr/>
          </p:nvSpPr>
          <p:spPr bwMode="auto">
            <a:xfrm flipV="1">
              <a:off x="3419475" y="2565400"/>
              <a:ext cx="647700" cy="0"/>
            </a:xfrm>
            <a:prstGeom prst="line">
              <a:avLst/>
            </a:prstGeom>
            <a:noFill/>
            <a:ln w="28575">
              <a:solidFill>
                <a:schemeClr val="bg1"/>
              </a:solidFill>
              <a:round/>
              <a:headEnd/>
              <a:tailEnd type="triangle" w="med" len="med"/>
            </a:ln>
            <a:effectLst/>
          </p:spPr>
          <p:txBody>
            <a:bodyPr/>
            <a:lstStyle/>
            <a:p>
              <a:endParaRPr lang="en-US"/>
            </a:p>
          </p:txBody>
        </p:sp>
      </p:grpSp>
      <p:sp>
        <p:nvSpPr>
          <p:cNvPr id="9241" name="TextBox 3"/>
          <p:cNvSpPr txBox="1">
            <a:spLocks noChangeArrowheads="1"/>
          </p:cNvSpPr>
          <p:nvPr/>
        </p:nvSpPr>
        <p:spPr bwMode="auto">
          <a:xfrm>
            <a:off x="2144713" y="5661025"/>
            <a:ext cx="2303462" cy="369888"/>
          </a:xfrm>
          <a:prstGeom prst="rect">
            <a:avLst/>
          </a:prstGeom>
          <a:noFill/>
          <a:ln w="9525">
            <a:noFill/>
            <a:miter lim="800000"/>
            <a:headEnd/>
            <a:tailEnd/>
          </a:ln>
        </p:spPr>
        <p:txBody>
          <a:bodyPr>
            <a:spAutoFit/>
          </a:bodyPr>
          <a:lstStyle/>
          <a:p>
            <a:r>
              <a:rPr lang="en-US"/>
              <a:t>Positive externalities</a:t>
            </a:r>
            <a:endParaRPr lang="en-GB"/>
          </a:p>
        </p:txBody>
      </p:sp>
      <p:sp>
        <p:nvSpPr>
          <p:cNvPr id="9242" name="TextBox 31"/>
          <p:cNvSpPr txBox="1">
            <a:spLocks noChangeArrowheads="1"/>
          </p:cNvSpPr>
          <p:nvPr/>
        </p:nvSpPr>
        <p:spPr bwMode="auto">
          <a:xfrm>
            <a:off x="6848475" y="5651500"/>
            <a:ext cx="2305050" cy="369888"/>
          </a:xfrm>
          <a:prstGeom prst="rect">
            <a:avLst/>
          </a:prstGeom>
          <a:noFill/>
          <a:ln w="9525">
            <a:noFill/>
            <a:miter lim="800000"/>
            <a:headEnd/>
            <a:tailEnd/>
          </a:ln>
        </p:spPr>
        <p:txBody>
          <a:bodyPr>
            <a:spAutoFit/>
          </a:bodyPr>
          <a:lstStyle/>
          <a:p>
            <a:r>
              <a:rPr lang="en-US"/>
              <a:t>Negative externalities</a:t>
            </a:r>
            <a:endParaRPr lang="en-GB"/>
          </a:p>
        </p:txBody>
      </p:sp>
      <p:sp>
        <p:nvSpPr>
          <p:cNvPr id="9243" name="TextBox 32"/>
          <p:cNvSpPr txBox="1">
            <a:spLocks noChangeArrowheads="1"/>
          </p:cNvSpPr>
          <p:nvPr/>
        </p:nvSpPr>
        <p:spPr bwMode="auto">
          <a:xfrm>
            <a:off x="31750" y="6156325"/>
            <a:ext cx="3168650" cy="585788"/>
          </a:xfrm>
          <a:prstGeom prst="rect">
            <a:avLst/>
          </a:prstGeom>
          <a:noFill/>
          <a:ln w="9525">
            <a:noFill/>
            <a:miter lim="800000"/>
            <a:headEnd/>
            <a:tailEnd/>
          </a:ln>
        </p:spPr>
        <p:txBody>
          <a:bodyPr>
            <a:spAutoFit/>
          </a:bodyPr>
          <a:lstStyle/>
          <a:p>
            <a:r>
              <a:rPr lang="en-US" sz="1600"/>
              <a:t>Source: Richard Mount, Australian Bureau of Meteorology, 2012</a:t>
            </a:r>
            <a:endParaRPr lang="en-GB"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41707"/>
                                        </p:tgtEl>
                                        <p:attrNameLst>
                                          <p:attrName>style.visibility</p:attrName>
                                        </p:attrNameLst>
                                      </p:cBhvr>
                                      <p:to>
                                        <p:strVal val="visible"/>
                                      </p:to>
                                    </p:set>
                                    <p:animEffect transition="in" filter="wipe(left)">
                                      <p:cBhvr>
                                        <p:cTn id="23" dur="500"/>
                                        <p:tgtEl>
                                          <p:spTgt spid="54170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41708"/>
                                        </p:tgtEl>
                                        <p:attrNameLst>
                                          <p:attrName>style.visibility</p:attrName>
                                        </p:attrNameLst>
                                      </p:cBhvr>
                                      <p:to>
                                        <p:strVal val="visible"/>
                                      </p:to>
                                    </p:set>
                                    <p:animEffect transition="in" filter="wipe(left)">
                                      <p:cBhvr>
                                        <p:cTn id="26" dur="500"/>
                                        <p:tgtEl>
                                          <p:spTgt spid="5417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41709"/>
                                        </p:tgtEl>
                                        <p:attrNameLst>
                                          <p:attrName>style.visibility</p:attrName>
                                        </p:attrNameLst>
                                      </p:cBhvr>
                                      <p:to>
                                        <p:strVal val="visible"/>
                                      </p:to>
                                    </p:set>
                                    <p:animEffect transition="in" filter="wipe(left)">
                                      <p:cBhvr>
                                        <p:cTn id="31" dur="500"/>
                                        <p:tgtEl>
                                          <p:spTgt spid="54170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41710"/>
                                        </p:tgtEl>
                                        <p:attrNameLst>
                                          <p:attrName>style.visibility</p:attrName>
                                        </p:attrNameLst>
                                      </p:cBhvr>
                                      <p:to>
                                        <p:strVal val="visible"/>
                                      </p:to>
                                    </p:set>
                                    <p:animEffect transition="in" filter="wipe(left)">
                                      <p:cBhvr>
                                        <p:cTn id="34" dur="500"/>
                                        <p:tgtEl>
                                          <p:spTgt spid="5417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41711"/>
                                        </p:tgtEl>
                                        <p:attrNameLst>
                                          <p:attrName>style.visibility</p:attrName>
                                        </p:attrNameLst>
                                      </p:cBhvr>
                                      <p:to>
                                        <p:strVal val="visible"/>
                                      </p:to>
                                    </p:set>
                                    <p:animEffect transition="in" filter="wipe(left)">
                                      <p:cBhvr>
                                        <p:cTn id="39" dur="500"/>
                                        <p:tgtEl>
                                          <p:spTgt spid="5417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41712"/>
                                        </p:tgtEl>
                                        <p:attrNameLst>
                                          <p:attrName>style.visibility</p:attrName>
                                        </p:attrNameLst>
                                      </p:cBhvr>
                                      <p:to>
                                        <p:strVal val="visible"/>
                                      </p:to>
                                    </p:set>
                                    <p:animEffect transition="in" filter="wipe(left)">
                                      <p:cBhvr>
                                        <p:cTn id="42" dur="500"/>
                                        <p:tgtEl>
                                          <p:spTgt spid="5417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41713"/>
                                        </p:tgtEl>
                                        <p:attrNameLst>
                                          <p:attrName>style.visibility</p:attrName>
                                        </p:attrNameLst>
                                      </p:cBhvr>
                                      <p:to>
                                        <p:strVal val="visible"/>
                                      </p:to>
                                    </p:set>
                                    <p:animEffect transition="in" filter="wipe(left)">
                                      <p:cBhvr>
                                        <p:cTn id="47" dur="500"/>
                                        <p:tgtEl>
                                          <p:spTgt spid="54171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41714"/>
                                        </p:tgtEl>
                                        <p:attrNameLst>
                                          <p:attrName>style.visibility</p:attrName>
                                        </p:attrNameLst>
                                      </p:cBhvr>
                                      <p:to>
                                        <p:strVal val="visible"/>
                                      </p:to>
                                    </p:set>
                                    <p:animEffect transition="in" filter="wipe(left)">
                                      <p:cBhvr>
                                        <p:cTn id="50" dur="500"/>
                                        <p:tgtEl>
                                          <p:spTgt spid="541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7" grpId="0" animBg="1"/>
      <p:bldP spid="541708" grpId="0" animBg="1"/>
      <p:bldP spid="541709" grpId="0" animBg="1"/>
      <p:bldP spid="541710" grpId="0" animBg="1"/>
      <p:bldP spid="541711" grpId="0" animBg="1"/>
      <p:bldP spid="541712" grpId="0" animBg="1"/>
      <p:bldP spid="541713" grpId="0" animBg="1"/>
      <p:bldP spid="541714" grpId="0" animBg="1"/>
      <p:bldP spid="3"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15925" y="115888"/>
            <a:ext cx="8915400" cy="576262"/>
          </a:xfrm>
        </p:spPr>
        <p:txBody>
          <a:bodyPr/>
          <a:lstStyle/>
          <a:p>
            <a:r>
              <a:rPr lang="en-GB" smtClean="0"/>
              <a:t>Ecosystem capital accounts and main policy applications</a:t>
            </a:r>
          </a:p>
        </p:txBody>
      </p:sp>
      <p:pic>
        <p:nvPicPr>
          <p:cNvPr id="39939" name="Picture 4"/>
          <p:cNvPicPr>
            <a:picLocks noChangeAspect="1" noChangeArrowheads="1"/>
          </p:cNvPicPr>
          <p:nvPr/>
        </p:nvPicPr>
        <p:blipFill>
          <a:blip r:embed="rId3" cstate="print"/>
          <a:srcRect/>
          <a:stretch>
            <a:fillRect/>
          </a:stretch>
        </p:blipFill>
        <p:spPr bwMode="auto">
          <a:xfrm>
            <a:off x="1517650" y="1039813"/>
            <a:ext cx="6867525" cy="51530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5024438" y="1125538"/>
            <a:ext cx="3976687" cy="4598987"/>
          </a:xfrm>
          <a:prstGeom prst="rect">
            <a:avLst/>
          </a:prstGeom>
          <a:noFill/>
          <a:ln w="9525">
            <a:noFill/>
            <a:miter lim="800000"/>
            <a:headEnd/>
            <a:tailEnd/>
          </a:ln>
        </p:spPr>
      </p:pic>
      <p:sp>
        <p:nvSpPr>
          <p:cNvPr id="32771" name="TextBox 2"/>
          <p:cNvSpPr txBox="1">
            <a:spLocks noChangeArrowheads="1"/>
          </p:cNvSpPr>
          <p:nvPr/>
        </p:nvSpPr>
        <p:spPr bwMode="auto">
          <a:xfrm>
            <a:off x="415925" y="188913"/>
            <a:ext cx="8986838" cy="457200"/>
          </a:xfrm>
          <a:prstGeom prst="rect">
            <a:avLst/>
          </a:prstGeom>
          <a:noFill/>
          <a:ln w="9525">
            <a:noFill/>
            <a:miter lim="800000"/>
            <a:headEnd/>
            <a:tailEnd/>
          </a:ln>
        </p:spPr>
        <p:txBody>
          <a:bodyPr>
            <a:spAutoFit/>
          </a:bodyPr>
          <a:lstStyle/>
          <a:p>
            <a:r>
              <a:rPr lang="en-GB" sz="2400">
                <a:solidFill>
                  <a:schemeClr val="accent2"/>
                </a:solidFill>
                <a:latin typeface="Calibri" pitchFamily="34" charset="0"/>
              </a:rPr>
              <a:t>Accounting for ecosystem capital consumption embedded into trade </a:t>
            </a:r>
          </a:p>
        </p:txBody>
      </p:sp>
      <p:sp>
        <p:nvSpPr>
          <p:cNvPr id="32772" name="TextBox 3"/>
          <p:cNvSpPr txBox="1">
            <a:spLocks noChangeArrowheads="1"/>
          </p:cNvSpPr>
          <p:nvPr/>
        </p:nvSpPr>
        <p:spPr bwMode="auto">
          <a:xfrm>
            <a:off x="981075" y="2243138"/>
            <a:ext cx="3035300" cy="2530475"/>
          </a:xfrm>
          <a:prstGeom prst="rect">
            <a:avLst/>
          </a:prstGeom>
          <a:noFill/>
          <a:ln w="9525">
            <a:noFill/>
            <a:miter lim="800000"/>
            <a:headEnd/>
            <a:tailEnd/>
          </a:ln>
        </p:spPr>
        <p:txBody>
          <a:bodyPr>
            <a:spAutoFit/>
          </a:bodyPr>
          <a:lstStyle/>
          <a:p>
            <a:r>
              <a:rPr lang="en-GB" sz="2000" dirty="0">
                <a:latin typeface="Calibri" pitchFamily="34" charset="0"/>
              </a:rPr>
              <a:t>Because ecosystem  capital depreciation is not recorded, the </a:t>
            </a:r>
            <a:r>
              <a:rPr lang="en-GB" sz="2000" b="1" dirty="0">
                <a:latin typeface="Calibri" pitchFamily="34" charset="0"/>
              </a:rPr>
              <a:t>commodities based on ecosystem services are often underpriced</a:t>
            </a:r>
            <a:r>
              <a:rPr lang="en-GB" sz="2000" dirty="0">
                <a:latin typeface="Calibri" pitchFamily="34" charset="0"/>
              </a:rPr>
              <a:t>, which contributes to smaller South-North flows.   </a:t>
            </a:r>
          </a:p>
        </p:txBody>
      </p:sp>
      <p:sp>
        <p:nvSpPr>
          <p:cNvPr id="32773" name="Rectangle 4"/>
          <p:cNvSpPr>
            <a:spLocks noChangeArrowheads="1"/>
          </p:cNvSpPr>
          <p:nvPr/>
        </p:nvSpPr>
        <p:spPr bwMode="auto">
          <a:xfrm>
            <a:off x="5240338" y="5805488"/>
            <a:ext cx="4681537" cy="366712"/>
          </a:xfrm>
          <a:prstGeom prst="rect">
            <a:avLst/>
          </a:prstGeom>
          <a:noFill/>
          <a:ln w="9525">
            <a:noFill/>
            <a:miter lim="800000"/>
            <a:headEnd/>
            <a:tailEnd/>
          </a:ln>
        </p:spPr>
        <p:txBody>
          <a:bodyPr>
            <a:spAutoFit/>
          </a:bodyPr>
          <a:lstStyle/>
          <a:p>
            <a:r>
              <a:rPr lang="en-GB" b="1">
                <a:solidFill>
                  <a:srgbClr val="CC0000"/>
                </a:solidFill>
                <a:latin typeface="Calibri" pitchFamily="34" charset="0"/>
              </a:rPr>
              <a:t>Global trade: the picture in US$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704850" y="115888"/>
            <a:ext cx="8567738" cy="1008062"/>
          </a:xfrm>
        </p:spPr>
        <p:txBody>
          <a:bodyPr/>
          <a:lstStyle/>
          <a:p>
            <a:r>
              <a:rPr lang="en-GB" dirty="0"/>
              <a:t>2 approaches to ecosystem economics:</a:t>
            </a:r>
            <a:br>
              <a:rPr lang="en-GB" dirty="0"/>
            </a:br>
            <a:r>
              <a:rPr lang="en-GB" sz="1800" i="1" dirty="0"/>
              <a:t>maximisation of benefits (the </a:t>
            </a:r>
            <a:r>
              <a:rPr lang="en-GB" sz="1800" b="1" i="1" dirty="0"/>
              <a:t>financial value of nature</a:t>
            </a:r>
            <a:r>
              <a:rPr lang="en-GB" sz="1800" i="1" dirty="0"/>
              <a:t>)</a:t>
            </a:r>
            <a:r>
              <a:rPr lang="en-GB" sz="1800" dirty="0"/>
              <a:t> </a:t>
            </a:r>
            <a:br>
              <a:rPr lang="en-GB" sz="1800" dirty="0"/>
            </a:br>
            <a:r>
              <a:rPr lang="en-GB" sz="1800" dirty="0"/>
              <a:t>vs. maintenance of options (the </a:t>
            </a:r>
            <a:r>
              <a:rPr lang="en-GB" sz="1800" b="1" dirty="0"/>
              <a:t>quantity*quality of nature</a:t>
            </a:r>
            <a:r>
              <a:rPr lang="en-GB" sz="1800" dirty="0"/>
              <a:t>)</a:t>
            </a:r>
          </a:p>
        </p:txBody>
      </p:sp>
      <p:sp>
        <p:nvSpPr>
          <p:cNvPr id="164867" name="Rectangle 3"/>
          <p:cNvSpPr>
            <a:spLocks noGrp="1" noChangeArrowheads="1"/>
          </p:cNvSpPr>
          <p:nvPr>
            <p:ph type="body" idx="1"/>
          </p:nvPr>
        </p:nvSpPr>
        <p:spPr>
          <a:xfrm>
            <a:off x="416496" y="1341438"/>
            <a:ext cx="8605267" cy="5183187"/>
          </a:xfrm>
        </p:spPr>
        <p:txBody>
          <a:bodyPr/>
          <a:lstStyle/>
          <a:p>
            <a:r>
              <a:rPr lang="en-GB" sz="1800" b="1" dirty="0"/>
              <a:t>Maximisation of benefits from nature</a:t>
            </a:r>
            <a:r>
              <a:rPr lang="en-GB" sz="1800" dirty="0"/>
              <a:t> </a:t>
            </a:r>
            <a:r>
              <a:rPr lang="en-GB" sz="1800" dirty="0">
                <a:sym typeface="Wingdings" pitchFamily="2" charset="2"/>
              </a:rPr>
              <a:t></a:t>
            </a:r>
            <a:r>
              <a:rPr lang="en-GB" sz="1800" dirty="0"/>
              <a:t> measurement of benefits &amp; losses (e.g. TEEB’s COPI study) or of ecosystem services value entangled into commodities or real estates (WB current proposal for SEEA revision). Requires measurement and </a:t>
            </a:r>
            <a:r>
              <a:rPr lang="en-GB" sz="1800" b="1" u="sng" dirty="0"/>
              <a:t>valuation of ecosystem services &amp; ecosystem assets</a:t>
            </a:r>
            <a:r>
              <a:rPr lang="en-GB" sz="1800" dirty="0"/>
              <a:t>. Ecosystem depreciation calculated as the difference in ecosystem asset values at two dates. Accounting prices: depends on services and purposes (market prices, production functions, contingent values, assets as NPV of future benefits = financial approach) </a:t>
            </a:r>
            <a:r>
              <a:rPr lang="en-GB" sz="1800" dirty="0">
                <a:sym typeface="Wingdings" pitchFamily="2" charset="2"/>
              </a:rPr>
              <a:t></a:t>
            </a:r>
            <a:r>
              <a:rPr lang="en-GB" sz="1800" dirty="0"/>
              <a:t> </a:t>
            </a:r>
            <a:r>
              <a:rPr lang="en-GB" sz="1800" i="1" dirty="0"/>
              <a:t>relevant for planning, project impacts assessments (CBA). </a:t>
            </a:r>
          </a:p>
          <a:p>
            <a:endParaRPr lang="en-GB" sz="1800" i="1" dirty="0"/>
          </a:p>
          <a:p>
            <a:r>
              <a:rPr lang="en-GB" sz="1800" b="1" dirty="0"/>
              <a:t>Maintenance of options</a:t>
            </a:r>
            <a:r>
              <a:rPr lang="en-GB" sz="1800" dirty="0"/>
              <a:t> </a:t>
            </a:r>
            <a:r>
              <a:rPr lang="en-GB" sz="1800" b="1" dirty="0"/>
              <a:t>(ecosystems potential of delivering services)</a:t>
            </a:r>
            <a:r>
              <a:rPr lang="en-GB" sz="1800" dirty="0"/>
              <a:t> </a:t>
            </a:r>
            <a:r>
              <a:rPr lang="en-GB" sz="1800" dirty="0">
                <a:sym typeface="Wingdings" pitchFamily="2" charset="2"/>
              </a:rPr>
              <a:t></a:t>
            </a:r>
            <a:r>
              <a:rPr lang="en-GB" sz="1800" dirty="0"/>
              <a:t> measurement of ecosystem capital degradation in physical units (quantity*quality) &amp; </a:t>
            </a:r>
            <a:r>
              <a:rPr lang="en-GB" sz="1800" b="1" u="sng" dirty="0"/>
              <a:t>valuation limited to (non-paid) remediation costs</a:t>
            </a:r>
            <a:r>
              <a:rPr lang="en-GB" sz="1800" dirty="0"/>
              <a:t>. Equivalent to the calculation of capital maintenance cost (Consumption of Fixed Capital). </a:t>
            </a:r>
            <a:r>
              <a:rPr lang="en-GB" sz="1800" b="1" u="sng" dirty="0"/>
              <a:t>No valuation of ecosystem services nor of ecosystem assets</a:t>
            </a:r>
            <a:r>
              <a:rPr lang="en-GB" sz="1800" dirty="0"/>
              <a:t>. Accounting prices: derived from observed remediation costs (statistics) </a:t>
            </a:r>
            <a:r>
              <a:rPr lang="en-GB" sz="1800" dirty="0">
                <a:sym typeface="Wingdings" pitchFamily="2" charset="2"/>
              </a:rPr>
              <a:t></a:t>
            </a:r>
            <a:r>
              <a:rPr lang="en-GB" sz="1800" dirty="0"/>
              <a:t> </a:t>
            </a:r>
            <a:r>
              <a:rPr lang="en-GB" sz="1800" i="1" dirty="0"/>
              <a:t>relevant for National Accounts, as well as for business accounting (options and risks)… and for CBA in addition.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3" cstate="print">
            <a:lum bright="-6000" contrast="-30000"/>
          </a:blip>
          <a:srcRect/>
          <a:stretch>
            <a:fillRect/>
          </a:stretch>
        </p:blipFill>
        <p:spPr bwMode="auto">
          <a:xfrm>
            <a:off x="1928813" y="1916113"/>
            <a:ext cx="2047875" cy="3087687"/>
          </a:xfrm>
          <a:prstGeom prst="rect">
            <a:avLst/>
          </a:prstGeom>
          <a:noFill/>
          <a:ln w="9525">
            <a:noFill/>
            <a:miter lim="800000"/>
            <a:headEnd/>
            <a:tailEnd/>
          </a:ln>
          <a:effectLst/>
        </p:spPr>
      </p:pic>
      <p:pic>
        <p:nvPicPr>
          <p:cNvPr id="166915" name="Picture 3"/>
          <p:cNvPicPr>
            <a:picLocks noChangeAspect="1" noChangeArrowheads="1"/>
          </p:cNvPicPr>
          <p:nvPr/>
        </p:nvPicPr>
        <p:blipFill>
          <a:blip r:embed="rId3" cstate="print">
            <a:lum bright="-12000" contrast="-18000"/>
          </a:blip>
          <a:srcRect/>
          <a:stretch>
            <a:fillRect/>
          </a:stretch>
        </p:blipFill>
        <p:spPr bwMode="auto">
          <a:xfrm>
            <a:off x="6248400" y="1916113"/>
            <a:ext cx="2049463" cy="3087687"/>
          </a:xfrm>
          <a:prstGeom prst="rect">
            <a:avLst/>
          </a:prstGeom>
          <a:noFill/>
          <a:ln w="9525">
            <a:noFill/>
            <a:miter lim="800000"/>
            <a:headEnd/>
            <a:tailEnd/>
          </a:ln>
          <a:effectLst/>
        </p:spPr>
      </p:pic>
      <p:sp>
        <p:nvSpPr>
          <p:cNvPr id="166916" name="Text Box 4"/>
          <p:cNvSpPr txBox="1">
            <a:spLocks noChangeArrowheads="1"/>
          </p:cNvSpPr>
          <p:nvPr/>
        </p:nvSpPr>
        <p:spPr bwMode="auto">
          <a:xfrm>
            <a:off x="200025" y="1663700"/>
            <a:ext cx="9490075" cy="396875"/>
          </a:xfrm>
          <a:prstGeom prst="rect">
            <a:avLst/>
          </a:prstGeom>
          <a:noFill/>
          <a:ln w="9525">
            <a:noFill/>
            <a:miter lim="800000"/>
            <a:headEnd/>
            <a:tailEnd/>
          </a:ln>
          <a:effectLst/>
        </p:spPr>
        <p:txBody>
          <a:bodyPr>
            <a:spAutoFit/>
          </a:bodyPr>
          <a:lstStyle/>
          <a:p>
            <a:pPr>
              <a:spcBef>
                <a:spcPct val="50000"/>
              </a:spcBef>
            </a:pPr>
            <a:r>
              <a:rPr lang="en-US" sz="2000">
                <a:sym typeface="Wingdings" pitchFamily="2" charset="2"/>
              </a:rPr>
              <a:t>Financial v</a:t>
            </a:r>
            <a:r>
              <a:rPr lang="en-US" sz="2000"/>
              <a:t>alue of natural assets = “Net Present Value” of expected future benefits</a:t>
            </a:r>
          </a:p>
        </p:txBody>
      </p:sp>
      <p:grpSp>
        <p:nvGrpSpPr>
          <p:cNvPr id="2" name="Group 5"/>
          <p:cNvGrpSpPr>
            <a:grpSpLocks/>
          </p:cNvGrpSpPr>
          <p:nvPr/>
        </p:nvGrpSpPr>
        <p:grpSpPr bwMode="auto">
          <a:xfrm>
            <a:off x="1803400" y="2439988"/>
            <a:ext cx="2428875" cy="2182812"/>
            <a:chOff x="748" y="981"/>
            <a:chExt cx="1530" cy="1375"/>
          </a:xfrm>
        </p:grpSpPr>
        <p:pic>
          <p:nvPicPr>
            <p:cNvPr id="166918" name="Picture 6" descr="content_1715_prev"/>
            <p:cNvPicPr>
              <a:picLocks noChangeAspect="1" noChangeArrowheads="1" noCrop="1"/>
            </p:cNvPicPr>
            <p:nvPr/>
          </p:nvPicPr>
          <p:blipFill>
            <a:blip r:embed="rId4" cstate="print"/>
            <a:srcRect/>
            <a:stretch>
              <a:fillRect/>
            </a:stretch>
          </p:blipFill>
          <p:spPr bwMode="auto">
            <a:xfrm flipH="1">
              <a:off x="748" y="981"/>
              <a:ext cx="713" cy="558"/>
            </a:xfrm>
            <a:prstGeom prst="rect">
              <a:avLst/>
            </a:prstGeom>
            <a:noFill/>
          </p:spPr>
        </p:pic>
        <p:pic>
          <p:nvPicPr>
            <p:cNvPr id="166919" name="Picture 7" descr="content_1715_prev"/>
            <p:cNvPicPr>
              <a:picLocks noChangeAspect="1" noChangeArrowheads="1" noCrop="1"/>
            </p:cNvPicPr>
            <p:nvPr/>
          </p:nvPicPr>
          <p:blipFill>
            <a:blip r:embed="rId4" cstate="print"/>
            <a:srcRect/>
            <a:stretch>
              <a:fillRect/>
            </a:stretch>
          </p:blipFill>
          <p:spPr bwMode="auto">
            <a:xfrm flipH="1">
              <a:off x="748" y="1798"/>
              <a:ext cx="713" cy="558"/>
            </a:xfrm>
            <a:prstGeom prst="rect">
              <a:avLst/>
            </a:prstGeom>
            <a:noFill/>
          </p:spPr>
        </p:pic>
        <p:pic>
          <p:nvPicPr>
            <p:cNvPr id="166920" name="Picture 8" descr="content_1715_prev"/>
            <p:cNvPicPr>
              <a:picLocks noChangeAspect="1" noChangeArrowheads="1" noCrop="1"/>
            </p:cNvPicPr>
            <p:nvPr/>
          </p:nvPicPr>
          <p:blipFill>
            <a:blip r:embed="rId4" cstate="print"/>
            <a:srcRect/>
            <a:stretch>
              <a:fillRect/>
            </a:stretch>
          </p:blipFill>
          <p:spPr bwMode="auto">
            <a:xfrm flipH="1">
              <a:off x="1565" y="1299"/>
              <a:ext cx="713" cy="558"/>
            </a:xfrm>
            <a:prstGeom prst="rect">
              <a:avLst/>
            </a:prstGeom>
            <a:noFill/>
          </p:spPr>
        </p:pic>
      </p:grpSp>
      <p:sp>
        <p:nvSpPr>
          <p:cNvPr id="166922" name="Text Box 10"/>
          <p:cNvSpPr txBox="1">
            <a:spLocks noChangeArrowheads="1"/>
          </p:cNvSpPr>
          <p:nvPr/>
        </p:nvSpPr>
        <p:spPr bwMode="auto">
          <a:xfrm>
            <a:off x="4448175" y="3176588"/>
            <a:ext cx="1657350" cy="701675"/>
          </a:xfrm>
          <a:prstGeom prst="rect">
            <a:avLst/>
          </a:prstGeom>
          <a:noFill/>
          <a:ln w="9525">
            <a:noFill/>
            <a:miter lim="800000"/>
            <a:headEnd/>
            <a:tailEnd/>
          </a:ln>
          <a:effectLst/>
        </p:spPr>
        <p:txBody>
          <a:bodyPr>
            <a:spAutoFit/>
          </a:bodyPr>
          <a:lstStyle/>
          <a:p>
            <a:pPr>
              <a:spcBef>
                <a:spcPct val="50000"/>
              </a:spcBef>
            </a:pPr>
            <a:r>
              <a:rPr lang="en-US" sz="4000"/>
              <a:t>=</a:t>
            </a:r>
            <a:r>
              <a:rPr lang="en-US" sz="2800"/>
              <a:t>  </a:t>
            </a:r>
            <a:r>
              <a:rPr lang="en-US" sz="3600"/>
              <a:t>NPV</a:t>
            </a:r>
          </a:p>
        </p:txBody>
      </p:sp>
      <p:sp>
        <p:nvSpPr>
          <p:cNvPr id="166923" name="Text Box 11"/>
          <p:cNvSpPr txBox="1">
            <a:spLocks noChangeArrowheads="1"/>
          </p:cNvSpPr>
          <p:nvPr/>
        </p:nvSpPr>
        <p:spPr bwMode="auto">
          <a:xfrm>
            <a:off x="920750" y="5300663"/>
            <a:ext cx="8137525" cy="822325"/>
          </a:xfrm>
          <a:prstGeom prst="rect">
            <a:avLst/>
          </a:prstGeom>
          <a:noFill/>
          <a:ln w="9525">
            <a:noFill/>
            <a:miter lim="800000"/>
            <a:headEnd/>
            <a:tailEnd/>
          </a:ln>
          <a:effectLst/>
        </p:spPr>
        <p:txBody>
          <a:bodyPr>
            <a:spAutoFit/>
          </a:bodyPr>
          <a:lstStyle/>
          <a:p>
            <a:pPr algn="ctr">
              <a:spcBef>
                <a:spcPct val="50000"/>
              </a:spcBef>
            </a:pPr>
            <a:r>
              <a:rPr lang="en-US" sz="2400">
                <a:latin typeface="Monotype Corsiva" pitchFamily="66" charset="0"/>
              </a:rPr>
              <a:t>If surveys or econometric models tell how much homo economicus is willing to pay for ecosystem services, there is no need to monitor Nature!</a:t>
            </a:r>
          </a:p>
        </p:txBody>
      </p:sp>
      <p:sp>
        <p:nvSpPr>
          <p:cNvPr id="166924" name="Rectangle 12"/>
          <p:cNvSpPr>
            <a:spLocks noChangeArrowheads="1"/>
          </p:cNvSpPr>
          <p:nvPr/>
        </p:nvSpPr>
        <p:spPr bwMode="auto">
          <a:xfrm>
            <a:off x="487363" y="346075"/>
            <a:ext cx="8137525" cy="706438"/>
          </a:xfrm>
          <a:prstGeom prst="rect">
            <a:avLst/>
          </a:prstGeom>
          <a:noFill/>
          <a:ln w="9525">
            <a:noFill/>
            <a:miter lim="800000"/>
            <a:headEnd/>
            <a:tailEnd/>
          </a:ln>
          <a:effectLst/>
        </p:spPr>
        <p:txBody>
          <a:bodyPr anchor="ctr"/>
          <a:lstStyle/>
          <a:p>
            <a:pPr algn="ctr"/>
            <a:r>
              <a:rPr lang="en-US" sz="2400">
                <a:solidFill>
                  <a:schemeClr val="accent2"/>
                </a:solidFill>
                <a:latin typeface="Verdana" pitchFamily="34" charset="0"/>
              </a:rPr>
              <a:t>“Economic Theory”: asset value = financial value = NPV of expected future benefits</a:t>
            </a:r>
          </a:p>
        </p:txBody>
      </p:sp>
      <p:grpSp>
        <p:nvGrpSpPr>
          <p:cNvPr id="3" name="Group 13"/>
          <p:cNvGrpSpPr>
            <a:grpSpLocks/>
          </p:cNvGrpSpPr>
          <p:nvPr/>
        </p:nvGrpSpPr>
        <p:grpSpPr bwMode="auto">
          <a:xfrm>
            <a:off x="6162675" y="2579688"/>
            <a:ext cx="2232025" cy="1946275"/>
            <a:chOff x="3801" y="1615"/>
            <a:chExt cx="1542" cy="1226"/>
          </a:xfrm>
        </p:grpSpPr>
        <p:sp>
          <p:nvSpPr>
            <p:cNvPr id="166926" name="AutoShape 14"/>
            <p:cNvSpPr>
              <a:spLocks/>
            </p:cNvSpPr>
            <p:nvPr/>
          </p:nvSpPr>
          <p:spPr bwMode="auto">
            <a:xfrm>
              <a:off x="3801" y="1616"/>
              <a:ext cx="317" cy="1225"/>
            </a:xfrm>
            <a:prstGeom prst="leftBrace">
              <a:avLst>
                <a:gd name="adj1" fmla="val 32203"/>
                <a:gd name="adj2" fmla="val 50000"/>
              </a:avLst>
            </a:prstGeom>
            <a:noFill/>
            <a:ln w="19050">
              <a:solidFill>
                <a:schemeClr val="tx1"/>
              </a:solidFill>
              <a:round/>
              <a:headEnd/>
              <a:tailEnd/>
            </a:ln>
            <a:effectLst/>
          </p:spPr>
          <p:txBody>
            <a:bodyPr wrap="none" anchor="ctr"/>
            <a:lstStyle/>
            <a:p>
              <a:endParaRPr lang="en-US"/>
            </a:p>
          </p:txBody>
        </p:sp>
        <p:sp>
          <p:nvSpPr>
            <p:cNvPr id="166927" name="AutoShape 15"/>
            <p:cNvSpPr>
              <a:spLocks/>
            </p:cNvSpPr>
            <p:nvPr/>
          </p:nvSpPr>
          <p:spPr bwMode="auto">
            <a:xfrm flipH="1">
              <a:off x="5026" y="1615"/>
              <a:ext cx="317" cy="1225"/>
            </a:xfrm>
            <a:prstGeom prst="leftBrace">
              <a:avLst>
                <a:gd name="adj1" fmla="val 32203"/>
                <a:gd name="adj2" fmla="val 50000"/>
              </a:avLst>
            </a:prstGeom>
            <a:noFill/>
            <a:ln w="19050">
              <a:solidFill>
                <a:schemeClr val="tx1"/>
              </a:solidFill>
              <a:round/>
              <a:headEnd/>
              <a:tailEnd/>
            </a:ln>
            <a:effectLst/>
          </p:spPr>
          <p:txBody>
            <a:bodyPr wrap="none" anchor="ctr"/>
            <a:lstStyle/>
            <a:p>
              <a:endParaRPr lang="en-US"/>
            </a:p>
          </p:txBody>
        </p:sp>
      </p:grpSp>
      <p:pic>
        <p:nvPicPr>
          <p:cNvPr id="166929" name="Picture 17"/>
          <p:cNvPicPr>
            <a:picLocks noChangeAspect="1" noChangeArrowheads="1"/>
          </p:cNvPicPr>
          <p:nvPr/>
        </p:nvPicPr>
        <p:blipFill>
          <a:blip r:embed="rId5" cstate="print"/>
          <a:srcRect/>
          <a:stretch>
            <a:fillRect/>
          </a:stretch>
        </p:blipFill>
        <p:spPr bwMode="auto">
          <a:xfrm>
            <a:off x="6824663" y="3141663"/>
            <a:ext cx="1295400" cy="765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wipe(left)">
                                      <p:cBhvr>
                                        <p:cTn id="7" dur="1000"/>
                                        <p:tgtEl>
                                          <p:spTgt spid="1669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6914"/>
                                        </p:tgtEl>
                                        <p:attrNameLst>
                                          <p:attrName>style.visibility</p:attrName>
                                        </p:attrNameLst>
                                      </p:cBhvr>
                                      <p:to>
                                        <p:strVal val="visible"/>
                                      </p:to>
                                    </p:set>
                                    <p:animEffect transition="in" filter="dissolve">
                                      <p:cBhvr>
                                        <p:cTn id="17" dur="500"/>
                                        <p:tgtEl>
                                          <p:spTgt spid="1669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6922"/>
                                        </p:tgtEl>
                                        <p:attrNameLst>
                                          <p:attrName>style.visibility</p:attrName>
                                        </p:attrNameLst>
                                      </p:cBhvr>
                                      <p:to>
                                        <p:strVal val="visible"/>
                                      </p:to>
                                    </p:set>
                                    <p:animEffect transition="in" filter="dissolve">
                                      <p:cBhvr>
                                        <p:cTn id="22" dur="500"/>
                                        <p:tgtEl>
                                          <p:spTgt spid="166922"/>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66915"/>
                                        </p:tgtEl>
                                        <p:attrNameLst>
                                          <p:attrName>style.visibility</p:attrName>
                                        </p:attrNameLst>
                                      </p:cBhvr>
                                      <p:to>
                                        <p:strVal val="visible"/>
                                      </p:to>
                                    </p:set>
                                    <p:animEffect transition="in" filter="dissolve">
                                      <p:cBhvr>
                                        <p:cTn id="26" dur="500"/>
                                        <p:tgtEl>
                                          <p:spTgt spid="166915"/>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166929"/>
                                        </p:tgtEl>
                                        <p:attrNameLst>
                                          <p:attrName>style.visibility</p:attrName>
                                        </p:attrNameLst>
                                      </p:cBhvr>
                                      <p:to>
                                        <p:strVal val="visible"/>
                                      </p:to>
                                    </p:set>
                                    <p:animEffect transition="in" filter="dissolve">
                                      <p:cBhvr>
                                        <p:cTn id="33" dur="500"/>
                                        <p:tgtEl>
                                          <p:spTgt spid="16692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66923"/>
                                        </p:tgtEl>
                                        <p:attrNameLst>
                                          <p:attrName>style.visibility</p:attrName>
                                        </p:attrNameLst>
                                      </p:cBhvr>
                                      <p:to>
                                        <p:strVal val="visible"/>
                                      </p:to>
                                    </p:set>
                                    <p:animEffect transition="in" filter="dissolve">
                                      <p:cBhvr>
                                        <p:cTn id="38" dur="500"/>
                                        <p:tgtEl>
                                          <p:spTgt spid="166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P spid="166922" grpId="0"/>
      <p:bldP spid="1669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004" name="Picture 44"/>
          <p:cNvPicPr preferRelativeResize="0">
            <a:picLocks noChangeAspect="1" noChangeArrowheads="1"/>
          </p:cNvPicPr>
          <p:nvPr/>
        </p:nvPicPr>
        <p:blipFill>
          <a:blip r:embed="rId4" cstate="print">
            <a:lum contrast="18000"/>
          </a:blip>
          <a:srcRect/>
          <a:stretch>
            <a:fillRect/>
          </a:stretch>
        </p:blipFill>
        <p:spPr bwMode="auto">
          <a:xfrm>
            <a:off x="2289175" y="5229225"/>
            <a:ext cx="1295400" cy="765175"/>
          </a:xfrm>
          <a:prstGeom prst="rect">
            <a:avLst/>
          </a:prstGeom>
          <a:noFill/>
          <a:ln w="9525">
            <a:noFill/>
            <a:miter lim="800000"/>
            <a:headEnd/>
            <a:tailEnd/>
          </a:ln>
          <a:effectLst/>
        </p:spPr>
      </p:pic>
      <p:pic>
        <p:nvPicPr>
          <p:cNvPr id="168962" name="Picture 2"/>
          <p:cNvPicPr>
            <a:picLocks noChangeAspect="1" noChangeArrowheads="1"/>
          </p:cNvPicPr>
          <p:nvPr/>
        </p:nvPicPr>
        <p:blipFill>
          <a:blip r:embed="rId5" cstate="print">
            <a:lum bright="18000"/>
          </a:blip>
          <a:srcRect/>
          <a:stretch>
            <a:fillRect/>
          </a:stretch>
        </p:blipFill>
        <p:spPr bwMode="auto">
          <a:xfrm>
            <a:off x="415925" y="981075"/>
            <a:ext cx="2378075" cy="3095625"/>
          </a:xfrm>
          <a:prstGeom prst="rect">
            <a:avLst/>
          </a:prstGeom>
          <a:noFill/>
        </p:spPr>
      </p:pic>
      <p:grpSp>
        <p:nvGrpSpPr>
          <p:cNvPr id="2" name="Group 3"/>
          <p:cNvGrpSpPr>
            <a:grpSpLocks/>
          </p:cNvGrpSpPr>
          <p:nvPr/>
        </p:nvGrpSpPr>
        <p:grpSpPr bwMode="auto">
          <a:xfrm>
            <a:off x="6969125" y="1125538"/>
            <a:ext cx="2573338" cy="3095625"/>
            <a:chOff x="4390" y="709"/>
            <a:chExt cx="1621" cy="1950"/>
          </a:xfrm>
        </p:grpSpPr>
        <p:pic>
          <p:nvPicPr>
            <p:cNvPr id="168964" name="Picture 4"/>
            <p:cNvPicPr>
              <a:picLocks noChangeAspect="1" noChangeArrowheads="1"/>
            </p:cNvPicPr>
            <p:nvPr/>
          </p:nvPicPr>
          <p:blipFill>
            <a:blip r:embed="rId5" cstate="print">
              <a:lum bright="18000"/>
            </a:blip>
            <a:srcRect/>
            <a:stretch>
              <a:fillRect/>
            </a:stretch>
          </p:blipFill>
          <p:spPr bwMode="auto">
            <a:xfrm>
              <a:off x="4390" y="709"/>
              <a:ext cx="1498" cy="1950"/>
            </a:xfrm>
            <a:prstGeom prst="rect">
              <a:avLst/>
            </a:prstGeom>
            <a:noFill/>
          </p:spPr>
        </p:pic>
        <p:grpSp>
          <p:nvGrpSpPr>
            <p:cNvPr id="3" name="Group 5"/>
            <p:cNvGrpSpPr>
              <a:grpSpLocks/>
            </p:cNvGrpSpPr>
            <p:nvPr/>
          </p:nvGrpSpPr>
          <p:grpSpPr bwMode="auto">
            <a:xfrm>
              <a:off x="4481" y="754"/>
              <a:ext cx="1530" cy="1375"/>
              <a:chOff x="748" y="981"/>
              <a:chExt cx="1530" cy="1375"/>
            </a:xfrm>
          </p:grpSpPr>
          <p:pic>
            <p:nvPicPr>
              <p:cNvPr id="168966" name="Picture 6" descr="content_1715_prev"/>
              <p:cNvPicPr>
                <a:picLocks noChangeAspect="1" noChangeArrowheads="1" noCrop="1"/>
              </p:cNvPicPr>
              <p:nvPr/>
            </p:nvPicPr>
            <p:blipFill>
              <a:blip r:embed="rId6" cstate="print">
                <a:lum bright="-18000"/>
              </a:blip>
              <a:srcRect/>
              <a:stretch>
                <a:fillRect/>
              </a:stretch>
            </p:blipFill>
            <p:spPr bwMode="auto">
              <a:xfrm flipH="1">
                <a:off x="748" y="981"/>
                <a:ext cx="713" cy="558"/>
              </a:xfrm>
              <a:prstGeom prst="rect">
                <a:avLst/>
              </a:prstGeom>
              <a:noFill/>
            </p:spPr>
          </p:pic>
          <p:pic>
            <p:nvPicPr>
              <p:cNvPr id="168967" name="Picture 7" descr="content_1715_prev"/>
              <p:cNvPicPr>
                <a:picLocks noChangeAspect="1" noChangeArrowheads="1" noCrop="1"/>
              </p:cNvPicPr>
              <p:nvPr/>
            </p:nvPicPr>
            <p:blipFill>
              <a:blip r:embed="rId6" cstate="print">
                <a:lum bright="-18000"/>
              </a:blip>
              <a:srcRect/>
              <a:stretch>
                <a:fillRect/>
              </a:stretch>
            </p:blipFill>
            <p:spPr bwMode="auto">
              <a:xfrm flipH="1">
                <a:off x="748" y="1798"/>
                <a:ext cx="713" cy="558"/>
              </a:xfrm>
              <a:prstGeom prst="rect">
                <a:avLst/>
              </a:prstGeom>
              <a:noFill/>
            </p:spPr>
          </p:pic>
          <p:pic>
            <p:nvPicPr>
              <p:cNvPr id="168968" name="Picture 8" descr="content_1715_prev"/>
              <p:cNvPicPr>
                <a:picLocks noChangeAspect="1" noChangeArrowheads="1" noCrop="1"/>
              </p:cNvPicPr>
              <p:nvPr/>
            </p:nvPicPr>
            <p:blipFill>
              <a:blip r:embed="rId6" cstate="print">
                <a:lum bright="-18000"/>
              </a:blip>
              <a:srcRect/>
              <a:stretch>
                <a:fillRect/>
              </a:stretch>
            </p:blipFill>
            <p:spPr bwMode="auto">
              <a:xfrm flipH="1">
                <a:off x="1565" y="1299"/>
                <a:ext cx="713" cy="558"/>
              </a:xfrm>
              <a:prstGeom prst="rect">
                <a:avLst/>
              </a:prstGeom>
              <a:noFill/>
            </p:spPr>
          </p:pic>
        </p:grpSp>
      </p:grpSp>
      <p:grpSp>
        <p:nvGrpSpPr>
          <p:cNvPr id="4" name="Group 9"/>
          <p:cNvGrpSpPr>
            <a:grpSpLocks/>
          </p:cNvGrpSpPr>
          <p:nvPr/>
        </p:nvGrpSpPr>
        <p:grpSpPr bwMode="auto">
          <a:xfrm>
            <a:off x="560388" y="1196975"/>
            <a:ext cx="2428875" cy="2182813"/>
            <a:chOff x="748" y="981"/>
            <a:chExt cx="1530" cy="1375"/>
          </a:xfrm>
        </p:grpSpPr>
        <p:pic>
          <p:nvPicPr>
            <p:cNvPr id="168970" name="Picture 10" descr="content_1715_prev"/>
            <p:cNvPicPr>
              <a:picLocks noChangeAspect="1" noChangeArrowheads="1" noCrop="1"/>
            </p:cNvPicPr>
            <p:nvPr/>
          </p:nvPicPr>
          <p:blipFill>
            <a:blip r:embed="rId6" cstate="print"/>
            <a:srcRect/>
            <a:stretch>
              <a:fillRect/>
            </a:stretch>
          </p:blipFill>
          <p:spPr bwMode="auto">
            <a:xfrm flipH="1">
              <a:off x="748" y="981"/>
              <a:ext cx="713" cy="558"/>
            </a:xfrm>
            <a:prstGeom prst="rect">
              <a:avLst/>
            </a:prstGeom>
            <a:noFill/>
          </p:spPr>
        </p:pic>
        <p:pic>
          <p:nvPicPr>
            <p:cNvPr id="168971" name="Picture 11" descr="content_1715_prev"/>
            <p:cNvPicPr>
              <a:picLocks noChangeAspect="1" noChangeArrowheads="1" noCrop="1"/>
            </p:cNvPicPr>
            <p:nvPr/>
          </p:nvPicPr>
          <p:blipFill>
            <a:blip r:embed="rId6" cstate="print"/>
            <a:srcRect/>
            <a:stretch>
              <a:fillRect/>
            </a:stretch>
          </p:blipFill>
          <p:spPr bwMode="auto">
            <a:xfrm flipH="1">
              <a:off x="748" y="1798"/>
              <a:ext cx="713" cy="558"/>
            </a:xfrm>
            <a:prstGeom prst="rect">
              <a:avLst/>
            </a:prstGeom>
            <a:noFill/>
          </p:spPr>
        </p:pic>
        <p:pic>
          <p:nvPicPr>
            <p:cNvPr id="168972" name="Picture 12" descr="content_1715_prev"/>
            <p:cNvPicPr>
              <a:picLocks noChangeAspect="1" noChangeArrowheads="1" noCrop="1"/>
            </p:cNvPicPr>
            <p:nvPr/>
          </p:nvPicPr>
          <p:blipFill>
            <a:blip r:embed="rId6" cstate="print"/>
            <a:srcRect/>
            <a:stretch>
              <a:fillRect/>
            </a:stretch>
          </p:blipFill>
          <p:spPr bwMode="auto">
            <a:xfrm flipH="1">
              <a:off x="1565" y="1299"/>
              <a:ext cx="713" cy="558"/>
            </a:xfrm>
            <a:prstGeom prst="rect">
              <a:avLst/>
            </a:prstGeom>
            <a:noFill/>
          </p:spPr>
        </p:pic>
      </p:grpSp>
      <p:sp>
        <p:nvSpPr>
          <p:cNvPr id="168973" name="Rectangle 13"/>
          <p:cNvSpPr>
            <a:spLocks noChangeArrowheads="1"/>
          </p:cNvSpPr>
          <p:nvPr/>
        </p:nvSpPr>
        <p:spPr bwMode="auto">
          <a:xfrm>
            <a:off x="703263" y="130175"/>
            <a:ext cx="9074150" cy="706438"/>
          </a:xfrm>
          <a:prstGeom prst="rect">
            <a:avLst/>
          </a:prstGeom>
          <a:noFill/>
          <a:ln w="9525">
            <a:noFill/>
            <a:miter lim="800000"/>
            <a:headEnd/>
            <a:tailEnd/>
          </a:ln>
          <a:effectLst/>
        </p:spPr>
        <p:txBody>
          <a:bodyPr anchor="ctr"/>
          <a:lstStyle/>
          <a:p>
            <a:r>
              <a:rPr lang="en-US" sz="2400">
                <a:solidFill>
                  <a:schemeClr val="accent2"/>
                </a:solidFill>
                <a:latin typeface="Verdana" pitchFamily="34" charset="0"/>
              </a:rPr>
              <a:t>Ecosystem capital account: asset “quantity*quality”</a:t>
            </a:r>
          </a:p>
        </p:txBody>
      </p:sp>
      <p:grpSp>
        <p:nvGrpSpPr>
          <p:cNvPr id="5" name="Group 17"/>
          <p:cNvGrpSpPr>
            <a:grpSpLocks/>
          </p:cNvGrpSpPr>
          <p:nvPr/>
        </p:nvGrpSpPr>
        <p:grpSpPr bwMode="auto">
          <a:xfrm>
            <a:off x="3613150" y="5011738"/>
            <a:ext cx="2492375" cy="1296987"/>
            <a:chOff x="2349" y="3157"/>
            <a:chExt cx="1570" cy="817"/>
          </a:xfrm>
        </p:grpSpPr>
        <p:sp>
          <p:nvSpPr>
            <p:cNvPr id="168978" name="AutoShape 18"/>
            <p:cNvSpPr>
              <a:spLocks noChangeArrowheads="1"/>
            </p:cNvSpPr>
            <p:nvPr/>
          </p:nvSpPr>
          <p:spPr bwMode="auto">
            <a:xfrm>
              <a:off x="2349" y="3431"/>
              <a:ext cx="363" cy="226"/>
            </a:xfrm>
            <a:prstGeom prst="rightArrow">
              <a:avLst>
                <a:gd name="adj1" fmla="val 50000"/>
                <a:gd name="adj2" fmla="val 40155"/>
              </a:avLst>
            </a:prstGeom>
            <a:solidFill>
              <a:srgbClr val="FFFF00"/>
            </a:solidFill>
            <a:ln w="9525" algn="ctr">
              <a:noFill/>
              <a:miter lim="800000"/>
              <a:headEnd/>
              <a:tailEnd/>
            </a:ln>
            <a:effectLst/>
          </p:spPr>
          <p:txBody>
            <a:bodyPr wrap="none" anchor="ctr"/>
            <a:lstStyle/>
            <a:p>
              <a:endParaRPr lang="en-US"/>
            </a:p>
          </p:txBody>
        </p:sp>
        <p:sp>
          <p:nvSpPr>
            <p:cNvPr id="168979" name="Text Box 19"/>
            <p:cNvSpPr txBox="1">
              <a:spLocks noChangeArrowheads="1"/>
            </p:cNvSpPr>
            <p:nvPr/>
          </p:nvSpPr>
          <p:spPr bwMode="auto">
            <a:xfrm>
              <a:off x="3556" y="3306"/>
              <a:ext cx="363" cy="442"/>
            </a:xfrm>
            <a:prstGeom prst="rect">
              <a:avLst/>
            </a:prstGeom>
            <a:noFill/>
            <a:ln w="9525">
              <a:noFill/>
              <a:miter lim="800000"/>
              <a:headEnd/>
              <a:tailEnd/>
            </a:ln>
            <a:effectLst/>
          </p:spPr>
          <p:txBody>
            <a:bodyPr>
              <a:spAutoFit/>
            </a:bodyPr>
            <a:lstStyle/>
            <a:p>
              <a:pPr>
                <a:spcBef>
                  <a:spcPct val="50000"/>
                </a:spcBef>
              </a:pPr>
              <a:r>
                <a:rPr lang="en-GB" sz="4000" b="1"/>
                <a:t>+</a:t>
              </a:r>
            </a:p>
          </p:txBody>
        </p:sp>
        <p:grpSp>
          <p:nvGrpSpPr>
            <p:cNvPr id="6" name="Group 20"/>
            <p:cNvGrpSpPr>
              <a:grpSpLocks/>
            </p:cNvGrpSpPr>
            <p:nvPr/>
          </p:nvGrpSpPr>
          <p:grpSpPr bwMode="auto">
            <a:xfrm>
              <a:off x="2712" y="3157"/>
              <a:ext cx="907" cy="817"/>
              <a:chOff x="2712" y="3157"/>
              <a:chExt cx="907" cy="817"/>
            </a:xfrm>
          </p:grpSpPr>
          <p:graphicFrame>
            <p:nvGraphicFramePr>
              <p:cNvPr id="168981" name="Object 21"/>
              <p:cNvGraphicFramePr>
                <a:graphicFrameLocks noChangeAspect="1"/>
              </p:cNvGraphicFramePr>
              <p:nvPr/>
            </p:nvGraphicFramePr>
            <p:xfrm>
              <a:off x="2712" y="3157"/>
              <a:ext cx="784" cy="817"/>
            </p:xfrm>
            <a:graphic>
              <a:graphicData uri="http://schemas.openxmlformats.org/presentationml/2006/ole">
                <p:oleObj spid="_x0000_s226308" name="Bitmap Image" r:id="rId7" imgW="685714" imgH="714286" progId="PBrush">
                  <p:embed/>
                </p:oleObj>
              </a:graphicData>
            </a:graphic>
          </p:graphicFrame>
          <p:sp>
            <p:nvSpPr>
              <p:cNvPr id="168982" name="Text Box 22"/>
              <p:cNvSpPr txBox="1">
                <a:spLocks noChangeArrowheads="1"/>
              </p:cNvSpPr>
              <p:nvPr/>
            </p:nvSpPr>
            <p:spPr bwMode="auto">
              <a:xfrm>
                <a:off x="2757" y="3339"/>
                <a:ext cx="862" cy="404"/>
              </a:xfrm>
              <a:prstGeom prst="rect">
                <a:avLst/>
              </a:prstGeom>
              <a:noFill/>
              <a:ln w="9525">
                <a:noFill/>
                <a:miter lim="800000"/>
                <a:headEnd/>
                <a:tailEnd/>
              </a:ln>
              <a:effectLst/>
            </p:spPr>
            <p:txBody>
              <a:bodyPr>
                <a:spAutoFit/>
              </a:bodyPr>
              <a:lstStyle/>
              <a:p>
                <a:pPr algn="ctr">
                  <a:spcBef>
                    <a:spcPct val="50000"/>
                  </a:spcBef>
                </a:pPr>
                <a:r>
                  <a:rPr lang="en-US" b="1"/>
                  <a:t>Purchaser price</a:t>
                </a:r>
              </a:p>
            </p:txBody>
          </p:sp>
        </p:grpSp>
      </p:grpSp>
      <p:sp>
        <p:nvSpPr>
          <p:cNvPr id="168983" name="Text Box 23"/>
          <p:cNvSpPr txBox="1">
            <a:spLocks noChangeArrowheads="1"/>
          </p:cNvSpPr>
          <p:nvPr/>
        </p:nvSpPr>
        <p:spPr bwMode="auto">
          <a:xfrm>
            <a:off x="5672138" y="4430713"/>
            <a:ext cx="1512887" cy="366712"/>
          </a:xfrm>
          <a:prstGeom prst="rect">
            <a:avLst/>
          </a:prstGeom>
          <a:noFill/>
          <a:ln w="9525">
            <a:noFill/>
            <a:miter lim="800000"/>
            <a:headEnd/>
            <a:tailEnd/>
          </a:ln>
          <a:effectLst/>
        </p:spPr>
        <p:txBody>
          <a:bodyPr>
            <a:spAutoFit/>
          </a:bodyPr>
          <a:lstStyle/>
          <a:p>
            <a:pPr>
              <a:spcBef>
                <a:spcPct val="50000"/>
              </a:spcBef>
            </a:pPr>
            <a:r>
              <a:rPr lang="en-GB" i="1"/>
              <a:t>Restoration</a:t>
            </a:r>
          </a:p>
        </p:txBody>
      </p:sp>
      <p:grpSp>
        <p:nvGrpSpPr>
          <p:cNvPr id="7" name="Group 24"/>
          <p:cNvGrpSpPr>
            <a:grpSpLocks/>
          </p:cNvGrpSpPr>
          <p:nvPr/>
        </p:nvGrpSpPr>
        <p:grpSpPr bwMode="auto">
          <a:xfrm>
            <a:off x="7329488" y="4797425"/>
            <a:ext cx="2217737" cy="1612900"/>
            <a:chOff x="4617" y="3022"/>
            <a:chExt cx="1397" cy="1016"/>
          </a:xfrm>
        </p:grpSpPr>
        <p:sp>
          <p:nvSpPr>
            <p:cNvPr id="168985" name="Text Box 25"/>
            <p:cNvSpPr txBox="1">
              <a:spLocks noChangeArrowheads="1"/>
            </p:cNvSpPr>
            <p:nvPr/>
          </p:nvSpPr>
          <p:spPr bwMode="auto">
            <a:xfrm>
              <a:off x="4617" y="3339"/>
              <a:ext cx="363" cy="442"/>
            </a:xfrm>
            <a:prstGeom prst="rect">
              <a:avLst/>
            </a:prstGeom>
            <a:noFill/>
            <a:ln w="9525">
              <a:noFill/>
              <a:miter lim="800000"/>
              <a:headEnd/>
              <a:tailEnd/>
            </a:ln>
            <a:effectLst/>
          </p:spPr>
          <p:txBody>
            <a:bodyPr>
              <a:spAutoFit/>
            </a:bodyPr>
            <a:lstStyle/>
            <a:p>
              <a:pPr>
                <a:spcBef>
                  <a:spcPct val="50000"/>
                </a:spcBef>
              </a:pPr>
              <a:r>
                <a:rPr lang="en-GB" sz="4000" b="1"/>
                <a:t>=</a:t>
              </a:r>
            </a:p>
          </p:txBody>
        </p:sp>
        <p:grpSp>
          <p:nvGrpSpPr>
            <p:cNvPr id="8" name="Group 26"/>
            <p:cNvGrpSpPr>
              <a:grpSpLocks/>
            </p:cNvGrpSpPr>
            <p:nvPr/>
          </p:nvGrpSpPr>
          <p:grpSpPr bwMode="auto">
            <a:xfrm>
              <a:off x="4844" y="3022"/>
              <a:ext cx="1170" cy="1016"/>
              <a:chOff x="4844" y="3022"/>
              <a:chExt cx="1170" cy="1016"/>
            </a:xfrm>
          </p:grpSpPr>
          <p:graphicFrame>
            <p:nvGraphicFramePr>
              <p:cNvPr id="168987" name="Object 27"/>
              <p:cNvGraphicFramePr>
                <a:graphicFrameLocks noChangeAspect="1"/>
              </p:cNvGraphicFramePr>
              <p:nvPr/>
            </p:nvGraphicFramePr>
            <p:xfrm>
              <a:off x="5025" y="3022"/>
              <a:ext cx="914" cy="1016"/>
            </p:xfrm>
            <a:graphic>
              <a:graphicData uri="http://schemas.openxmlformats.org/presentationml/2006/ole">
                <p:oleObj spid="_x0000_s226307" name="Bitmap Image" r:id="rId8" imgW="1190476" imgH="1324160" progId="PBrush">
                  <p:embed/>
                </p:oleObj>
              </a:graphicData>
            </a:graphic>
          </p:graphicFrame>
          <p:sp>
            <p:nvSpPr>
              <p:cNvPr id="168988" name="Text Box 28"/>
              <p:cNvSpPr txBox="1">
                <a:spLocks noChangeArrowheads="1"/>
              </p:cNvSpPr>
              <p:nvPr/>
            </p:nvSpPr>
            <p:spPr bwMode="auto">
              <a:xfrm>
                <a:off x="4844" y="3203"/>
                <a:ext cx="1170" cy="577"/>
              </a:xfrm>
              <a:prstGeom prst="rect">
                <a:avLst/>
              </a:prstGeom>
              <a:noFill/>
              <a:ln w="9525">
                <a:noFill/>
                <a:miter lim="800000"/>
                <a:headEnd/>
                <a:tailEnd/>
              </a:ln>
              <a:effectLst/>
            </p:spPr>
            <p:txBody>
              <a:bodyPr>
                <a:spAutoFit/>
              </a:bodyPr>
              <a:lstStyle/>
              <a:p>
                <a:pPr algn="ctr">
                  <a:spcBef>
                    <a:spcPct val="50000"/>
                  </a:spcBef>
                </a:pPr>
                <a:r>
                  <a:rPr lang="en-GB" b="1"/>
                  <a:t>Final Consumption at the full cost</a:t>
                </a:r>
              </a:p>
            </p:txBody>
          </p:sp>
        </p:grpSp>
      </p:grpSp>
      <p:grpSp>
        <p:nvGrpSpPr>
          <p:cNvPr id="9" name="Group 29"/>
          <p:cNvGrpSpPr>
            <a:grpSpLocks/>
          </p:cNvGrpSpPr>
          <p:nvPr/>
        </p:nvGrpSpPr>
        <p:grpSpPr bwMode="auto">
          <a:xfrm>
            <a:off x="4521200" y="4006850"/>
            <a:ext cx="4178300" cy="2217738"/>
            <a:chOff x="2848" y="2524"/>
            <a:chExt cx="2631" cy="1397"/>
          </a:xfrm>
        </p:grpSpPr>
        <p:sp>
          <p:nvSpPr>
            <p:cNvPr id="168990" name="AutoShape 30"/>
            <p:cNvSpPr>
              <a:spLocks noChangeArrowheads="1"/>
            </p:cNvSpPr>
            <p:nvPr/>
          </p:nvSpPr>
          <p:spPr bwMode="auto">
            <a:xfrm>
              <a:off x="2848" y="2524"/>
              <a:ext cx="2631" cy="589"/>
            </a:xfrm>
            <a:prstGeom prst="curvedUpArrow">
              <a:avLst>
                <a:gd name="adj1" fmla="val 31661"/>
                <a:gd name="adj2" fmla="val 120999"/>
                <a:gd name="adj3" fmla="val 33333"/>
              </a:avLst>
            </a:prstGeom>
            <a:gradFill rotWithShape="1">
              <a:gsLst>
                <a:gs pos="0">
                  <a:srgbClr val="DDDDDD"/>
                </a:gs>
                <a:gs pos="100000">
                  <a:srgbClr val="009900"/>
                </a:gs>
              </a:gsLst>
              <a:lin ang="0" scaled="1"/>
            </a:gradFill>
            <a:ln w="9525">
              <a:noFill/>
              <a:miter lim="800000"/>
              <a:headEnd/>
              <a:tailEnd/>
            </a:ln>
            <a:effectLst/>
          </p:spPr>
          <p:txBody>
            <a:bodyPr wrap="none" anchor="ctr"/>
            <a:lstStyle/>
            <a:p>
              <a:endParaRPr lang="en-US"/>
            </a:p>
          </p:txBody>
        </p:sp>
        <p:grpSp>
          <p:nvGrpSpPr>
            <p:cNvPr id="10" name="Group 31"/>
            <p:cNvGrpSpPr>
              <a:grpSpLocks/>
            </p:cNvGrpSpPr>
            <p:nvPr/>
          </p:nvGrpSpPr>
          <p:grpSpPr bwMode="auto">
            <a:xfrm>
              <a:off x="3726" y="3203"/>
              <a:ext cx="1043" cy="718"/>
              <a:chOff x="3726" y="3203"/>
              <a:chExt cx="1043" cy="718"/>
            </a:xfrm>
          </p:grpSpPr>
          <p:graphicFrame>
            <p:nvGraphicFramePr>
              <p:cNvPr id="168992" name="Object 32"/>
              <p:cNvGraphicFramePr>
                <a:graphicFrameLocks noChangeAspect="1"/>
              </p:cNvGraphicFramePr>
              <p:nvPr/>
            </p:nvGraphicFramePr>
            <p:xfrm>
              <a:off x="4001" y="3203"/>
              <a:ext cx="579" cy="718"/>
            </p:xfrm>
            <a:graphic>
              <a:graphicData uri="http://schemas.openxmlformats.org/presentationml/2006/ole">
                <p:oleObj spid="_x0000_s226306" name="Bitmap Image" r:id="rId9" imgW="676369" imgH="838095" progId="PBrush">
                  <p:embed/>
                </p:oleObj>
              </a:graphicData>
            </a:graphic>
          </p:graphicFrame>
          <p:sp>
            <p:nvSpPr>
              <p:cNvPr id="168993" name="Text Box 33"/>
              <p:cNvSpPr txBox="1">
                <a:spLocks noChangeArrowheads="1"/>
              </p:cNvSpPr>
              <p:nvPr/>
            </p:nvSpPr>
            <p:spPr bwMode="auto">
              <a:xfrm>
                <a:off x="3726" y="3360"/>
                <a:ext cx="1043" cy="404"/>
              </a:xfrm>
              <a:prstGeom prst="rect">
                <a:avLst/>
              </a:prstGeom>
              <a:noFill/>
              <a:ln w="9525">
                <a:noFill/>
                <a:miter lim="800000"/>
                <a:headEnd/>
                <a:tailEnd/>
              </a:ln>
              <a:effectLst/>
            </p:spPr>
            <p:txBody>
              <a:bodyPr>
                <a:spAutoFit/>
              </a:bodyPr>
              <a:lstStyle/>
              <a:p>
                <a:pPr algn="ctr">
                  <a:spcBef>
                    <a:spcPct val="50000"/>
                  </a:spcBef>
                </a:pPr>
                <a:r>
                  <a:rPr lang="en-US" b="1"/>
                  <a:t>Remediation cost</a:t>
                </a:r>
              </a:p>
            </p:txBody>
          </p:sp>
        </p:grpSp>
        <p:sp>
          <p:nvSpPr>
            <p:cNvPr id="168994" name="AutoShape 34"/>
            <p:cNvSpPr>
              <a:spLocks noChangeArrowheads="1"/>
            </p:cNvSpPr>
            <p:nvPr/>
          </p:nvSpPr>
          <p:spPr bwMode="auto">
            <a:xfrm rot="3120383">
              <a:off x="3822" y="3136"/>
              <a:ext cx="363" cy="226"/>
            </a:xfrm>
            <a:prstGeom prst="rightArrow">
              <a:avLst>
                <a:gd name="adj1" fmla="val 50000"/>
                <a:gd name="adj2" fmla="val 40155"/>
              </a:avLst>
            </a:prstGeom>
            <a:solidFill>
              <a:srgbClr val="009900"/>
            </a:solidFill>
            <a:ln w="9525" algn="ctr">
              <a:noFill/>
              <a:miter lim="800000"/>
              <a:headEnd/>
              <a:tailEnd/>
            </a:ln>
            <a:effectLst/>
          </p:spPr>
          <p:txBody>
            <a:bodyPr wrap="none" anchor="ctr"/>
            <a:lstStyle/>
            <a:p>
              <a:endParaRPr lang="en-US"/>
            </a:p>
          </p:txBody>
        </p:sp>
      </p:grpSp>
      <p:sp>
        <p:nvSpPr>
          <p:cNvPr id="168995" name="Text Box 35"/>
          <p:cNvSpPr txBox="1">
            <a:spLocks noChangeArrowheads="1"/>
          </p:cNvSpPr>
          <p:nvPr/>
        </p:nvSpPr>
        <p:spPr bwMode="auto">
          <a:xfrm>
            <a:off x="2216150" y="4149725"/>
            <a:ext cx="1296988" cy="336550"/>
          </a:xfrm>
          <a:prstGeom prst="rect">
            <a:avLst/>
          </a:prstGeom>
          <a:noFill/>
          <a:ln w="9525">
            <a:noFill/>
            <a:miter lim="800000"/>
            <a:headEnd/>
            <a:tailEnd/>
          </a:ln>
          <a:effectLst/>
        </p:spPr>
        <p:txBody>
          <a:bodyPr>
            <a:spAutoFit/>
          </a:bodyPr>
          <a:lstStyle/>
          <a:p>
            <a:pPr>
              <a:spcBef>
                <a:spcPct val="50000"/>
              </a:spcBef>
            </a:pPr>
            <a:r>
              <a:rPr lang="en-GB" sz="1600" i="1"/>
              <a:t>Degradation</a:t>
            </a:r>
          </a:p>
        </p:txBody>
      </p:sp>
      <p:grpSp>
        <p:nvGrpSpPr>
          <p:cNvPr id="11" name="Group 46"/>
          <p:cNvGrpSpPr>
            <a:grpSpLocks/>
          </p:cNvGrpSpPr>
          <p:nvPr/>
        </p:nvGrpSpPr>
        <p:grpSpPr bwMode="auto">
          <a:xfrm>
            <a:off x="1712913" y="1989138"/>
            <a:ext cx="3627437" cy="3960812"/>
            <a:chOff x="1079" y="1253"/>
            <a:chExt cx="2285" cy="2495"/>
          </a:xfrm>
        </p:grpSpPr>
        <p:sp>
          <p:nvSpPr>
            <p:cNvPr id="168976" name="AutoShape 16"/>
            <p:cNvSpPr>
              <a:spLocks noChangeArrowheads="1"/>
            </p:cNvSpPr>
            <p:nvPr/>
          </p:nvSpPr>
          <p:spPr bwMode="auto">
            <a:xfrm rot="3111985">
              <a:off x="806" y="2796"/>
              <a:ext cx="817" cy="272"/>
            </a:xfrm>
            <a:prstGeom prst="rightArrow">
              <a:avLst>
                <a:gd name="adj1" fmla="val 50000"/>
                <a:gd name="adj2" fmla="val 75092"/>
              </a:avLst>
            </a:prstGeom>
            <a:solidFill>
              <a:srgbClr val="B2B2B2"/>
            </a:solidFill>
            <a:ln w="9525">
              <a:noFill/>
              <a:miter lim="800000"/>
              <a:headEnd/>
              <a:tailEnd/>
            </a:ln>
            <a:effectLst/>
          </p:spPr>
          <p:txBody>
            <a:bodyPr wrap="none" anchor="ctr"/>
            <a:lstStyle/>
            <a:p>
              <a:endParaRPr lang="en-US"/>
            </a:p>
          </p:txBody>
        </p:sp>
        <p:grpSp>
          <p:nvGrpSpPr>
            <p:cNvPr id="12" name="Group 45"/>
            <p:cNvGrpSpPr>
              <a:grpSpLocks/>
            </p:cNvGrpSpPr>
            <p:nvPr/>
          </p:nvGrpSpPr>
          <p:grpSpPr bwMode="auto">
            <a:xfrm>
              <a:off x="1714" y="1253"/>
              <a:ext cx="1650" cy="2495"/>
              <a:chOff x="1714" y="1253"/>
              <a:chExt cx="1650" cy="2495"/>
            </a:xfrm>
          </p:grpSpPr>
          <p:pic>
            <p:nvPicPr>
              <p:cNvPr id="168997" name="Picture 37"/>
              <p:cNvPicPr>
                <a:picLocks noChangeAspect="1" noChangeArrowheads="1"/>
              </p:cNvPicPr>
              <p:nvPr/>
            </p:nvPicPr>
            <p:blipFill>
              <a:blip r:embed="rId10" cstate="print">
                <a:lum bright="72000" contrast="-18000"/>
              </a:blip>
              <a:srcRect/>
              <a:stretch>
                <a:fillRect/>
              </a:stretch>
            </p:blipFill>
            <p:spPr bwMode="auto">
              <a:xfrm>
                <a:off x="2304" y="1253"/>
                <a:ext cx="1060" cy="1270"/>
              </a:xfrm>
              <a:prstGeom prst="rect">
                <a:avLst/>
              </a:prstGeom>
              <a:noFill/>
              <a:ln w="9525">
                <a:noFill/>
                <a:miter lim="800000"/>
                <a:headEnd/>
                <a:tailEnd/>
              </a:ln>
              <a:effectLst/>
            </p:spPr>
          </p:pic>
          <p:sp>
            <p:nvSpPr>
              <p:cNvPr id="168998" name="AutoShape 38"/>
              <p:cNvSpPr>
                <a:spLocks noChangeArrowheads="1"/>
              </p:cNvSpPr>
              <p:nvPr/>
            </p:nvSpPr>
            <p:spPr bwMode="auto">
              <a:xfrm rot="18488015" flipV="1">
                <a:off x="2121" y="2614"/>
                <a:ext cx="817" cy="272"/>
              </a:xfrm>
              <a:prstGeom prst="rightArrow">
                <a:avLst>
                  <a:gd name="adj1" fmla="val 50000"/>
                  <a:gd name="adj2" fmla="val 75092"/>
                </a:avLst>
              </a:prstGeom>
              <a:solidFill>
                <a:srgbClr val="B2B2B2"/>
              </a:solidFill>
              <a:ln w="9525" algn="ctr">
                <a:noFill/>
                <a:miter lim="800000"/>
                <a:headEnd/>
                <a:tailEnd/>
              </a:ln>
              <a:effectLst/>
            </p:spPr>
            <p:txBody>
              <a:bodyPr wrap="none" anchor="ctr"/>
              <a:lstStyle/>
              <a:p>
                <a:endParaRPr lang="en-US"/>
              </a:p>
            </p:txBody>
          </p:sp>
          <p:pic>
            <p:nvPicPr>
              <p:cNvPr id="168999" name="Picture 39"/>
              <p:cNvPicPr>
                <a:picLocks noChangeAspect="1" noChangeArrowheads="1"/>
              </p:cNvPicPr>
              <p:nvPr/>
            </p:nvPicPr>
            <p:blipFill>
              <a:blip r:embed="rId11" cstate="print">
                <a:lum bright="66000"/>
              </a:blip>
              <a:srcRect/>
              <a:stretch>
                <a:fillRect/>
              </a:stretch>
            </p:blipFill>
            <p:spPr bwMode="auto">
              <a:xfrm>
                <a:off x="1714" y="3022"/>
                <a:ext cx="616" cy="726"/>
              </a:xfrm>
              <a:prstGeom prst="rect">
                <a:avLst/>
              </a:prstGeom>
              <a:noFill/>
              <a:ln w="9525">
                <a:noFill/>
                <a:miter lim="800000"/>
                <a:headEnd/>
                <a:tailEnd/>
              </a:ln>
              <a:effectLst/>
            </p:spPr>
          </p:pic>
          <p:grpSp>
            <p:nvGrpSpPr>
              <p:cNvPr id="13" name="Group 40"/>
              <p:cNvGrpSpPr>
                <a:grpSpLocks/>
              </p:cNvGrpSpPr>
              <p:nvPr/>
            </p:nvGrpSpPr>
            <p:grpSpPr bwMode="auto">
              <a:xfrm>
                <a:off x="2530" y="1344"/>
                <a:ext cx="816" cy="741"/>
                <a:chOff x="748" y="981"/>
                <a:chExt cx="1530" cy="1375"/>
              </a:xfrm>
            </p:grpSpPr>
            <p:pic>
              <p:nvPicPr>
                <p:cNvPr id="169001" name="Picture 41" descr="content_1715_prev"/>
                <p:cNvPicPr>
                  <a:picLocks noChangeAspect="1" noChangeArrowheads="1" noCrop="1"/>
                </p:cNvPicPr>
                <p:nvPr/>
              </p:nvPicPr>
              <p:blipFill>
                <a:blip r:embed="rId6" cstate="print"/>
                <a:srcRect/>
                <a:stretch>
                  <a:fillRect/>
                </a:stretch>
              </p:blipFill>
              <p:spPr bwMode="auto">
                <a:xfrm flipH="1">
                  <a:off x="748" y="981"/>
                  <a:ext cx="713" cy="558"/>
                </a:xfrm>
                <a:prstGeom prst="rect">
                  <a:avLst/>
                </a:prstGeom>
                <a:noFill/>
              </p:spPr>
            </p:pic>
            <p:pic>
              <p:nvPicPr>
                <p:cNvPr id="169002" name="Picture 42" descr="content_1715_prev"/>
                <p:cNvPicPr>
                  <a:picLocks noChangeAspect="1" noChangeArrowheads="1" noCrop="1"/>
                </p:cNvPicPr>
                <p:nvPr/>
              </p:nvPicPr>
              <p:blipFill>
                <a:blip r:embed="rId6" cstate="print"/>
                <a:srcRect/>
                <a:stretch>
                  <a:fillRect/>
                </a:stretch>
              </p:blipFill>
              <p:spPr bwMode="auto">
                <a:xfrm flipH="1">
                  <a:off x="748" y="1798"/>
                  <a:ext cx="713" cy="558"/>
                </a:xfrm>
                <a:prstGeom prst="rect">
                  <a:avLst/>
                </a:prstGeom>
                <a:noFill/>
              </p:spPr>
            </p:pic>
            <p:pic>
              <p:nvPicPr>
                <p:cNvPr id="169003" name="Picture 43" descr="content_1715_prev"/>
                <p:cNvPicPr>
                  <a:picLocks noChangeAspect="1" noChangeArrowheads="1" noCrop="1"/>
                </p:cNvPicPr>
                <p:nvPr/>
              </p:nvPicPr>
              <p:blipFill>
                <a:blip r:embed="rId6" cstate="print"/>
                <a:srcRect/>
                <a:stretch>
                  <a:fillRect/>
                </a:stretch>
              </p:blipFill>
              <p:spPr bwMode="auto">
                <a:xfrm flipH="1">
                  <a:off x="1565" y="1299"/>
                  <a:ext cx="713" cy="558"/>
                </a:xfrm>
                <a:prstGeom prst="rect">
                  <a:avLst/>
                </a:prstGeom>
                <a:noFill/>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dissolve">
                                      <p:cBhvr>
                                        <p:cTn id="7" dur="500"/>
                                        <p:tgtEl>
                                          <p:spTgt spid="1689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8995"/>
                                        </p:tgtEl>
                                        <p:attrNameLst>
                                          <p:attrName>style.visibility</p:attrName>
                                        </p:attrNameLst>
                                      </p:cBhvr>
                                      <p:to>
                                        <p:strVal val="visible"/>
                                      </p:to>
                                    </p:set>
                                    <p:animEffect transition="in" filter="dissolve">
                                      <p:cBhvr>
                                        <p:cTn id="16" dur="500"/>
                                        <p:tgtEl>
                                          <p:spTgt spid="168995"/>
                                        </p:tgtEl>
                                      </p:cBhvr>
                                    </p:animEffect>
                                  </p:childTnLst>
                                </p:cTn>
                              </p:par>
                              <p:par>
                                <p:cTn id="17" presetID="9" presetClass="entr" presetSubtype="0" fill="hold" nodeType="withEffect">
                                  <p:stCondLst>
                                    <p:cond delay="0"/>
                                  </p:stCondLst>
                                  <p:childTnLst>
                                    <p:set>
                                      <p:cBhvr>
                                        <p:cTn id="18" dur="1" fill="hold">
                                          <p:stCondLst>
                                            <p:cond delay="0"/>
                                          </p:stCondLst>
                                        </p:cTn>
                                        <p:tgtEl>
                                          <p:spTgt spid="169004"/>
                                        </p:tgtEl>
                                        <p:attrNameLst>
                                          <p:attrName>style.visibility</p:attrName>
                                        </p:attrNameLst>
                                      </p:cBhvr>
                                      <p:to>
                                        <p:strVal val="visible"/>
                                      </p:to>
                                    </p:set>
                                    <p:animEffect transition="in" filter="dissolve">
                                      <p:cBhvr>
                                        <p:cTn id="19" dur="500"/>
                                        <p:tgtEl>
                                          <p:spTgt spid="16900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68983"/>
                                        </p:tgtEl>
                                        <p:attrNameLst>
                                          <p:attrName>style.visibility</p:attrName>
                                        </p:attrNameLst>
                                      </p:cBhvr>
                                      <p:to>
                                        <p:strVal val="visible"/>
                                      </p:to>
                                    </p:set>
                                    <p:animEffect transition="in" filter="dissolve">
                                      <p:cBhvr>
                                        <p:cTn id="28" dur="500"/>
                                        <p:tgtEl>
                                          <p:spTgt spid="168983"/>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500"/>
                            </p:stCondLst>
                            <p:childTnLst>
                              <p:par>
                                <p:cTn id="39" presetID="9"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83" grpId="0" autoUpdateAnimBg="0"/>
      <p:bldP spid="16899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rved Down Arrow 79" descr="Dark vertical"/>
          <p:cNvSpPr>
            <a:spLocks noChangeArrowheads="1"/>
          </p:cNvSpPr>
          <p:nvPr/>
        </p:nvSpPr>
        <p:spPr bwMode="auto">
          <a:xfrm rot="336112" flipH="1">
            <a:off x="1697681" y="1150979"/>
            <a:ext cx="5379844" cy="1091824"/>
          </a:xfrm>
          <a:prstGeom prst="curvedDownArrow">
            <a:avLst>
              <a:gd name="adj1" fmla="val 34786"/>
              <a:gd name="adj2" fmla="val 89678"/>
              <a:gd name="adj3" fmla="val 33069"/>
            </a:avLst>
          </a:prstGeom>
          <a:pattFill prst="dkVert">
            <a:fgClr>
              <a:srgbClr val="6600FF"/>
            </a:fgClr>
            <a:bgClr>
              <a:srgbClr val="FFFFFF"/>
            </a:bgClr>
          </a:pattFill>
          <a:ln w="9525" algn="ctr">
            <a:solidFill>
              <a:srgbClr val="6600FF"/>
            </a:solidFill>
            <a:miter lim="800000"/>
            <a:headEnd/>
            <a:tailEnd/>
          </a:ln>
        </p:spPr>
        <p:txBody>
          <a:bodyPr wrap="none" anchor="ctr"/>
          <a:lstStyle/>
          <a:p>
            <a:endParaRPr lang="en-US">
              <a:latin typeface="Calibri" pitchFamily="34" charset="0"/>
            </a:endParaRPr>
          </a:p>
        </p:txBody>
      </p:sp>
      <p:sp>
        <p:nvSpPr>
          <p:cNvPr id="42035" name="AutoShape 51"/>
          <p:cNvSpPr>
            <a:spLocks noChangeArrowheads="1"/>
          </p:cNvSpPr>
          <p:nvPr/>
        </p:nvSpPr>
        <p:spPr bwMode="auto">
          <a:xfrm>
            <a:off x="6609184" y="2132856"/>
            <a:ext cx="1657350" cy="936749"/>
          </a:xfrm>
          <a:prstGeom prst="roundRect">
            <a:avLst>
              <a:gd name="adj" fmla="val 16667"/>
            </a:avLst>
          </a:prstGeom>
          <a:solidFill>
            <a:schemeClr val="bg1"/>
          </a:solidFill>
          <a:ln w="9525" algn="ctr">
            <a:solidFill>
              <a:schemeClr val="bg1"/>
            </a:solidFill>
            <a:round/>
            <a:headEnd/>
            <a:tailEnd/>
          </a:ln>
          <a:effectLst>
            <a:glow rad="139700">
              <a:schemeClr val="accent6">
                <a:satMod val="175000"/>
                <a:alpha val="40000"/>
              </a:schemeClr>
            </a:glow>
          </a:effectLst>
        </p:spPr>
        <p:txBody>
          <a:bodyPr anchor="ctr"/>
          <a:lstStyle/>
          <a:p>
            <a:pPr algn="ctr">
              <a:defRPr/>
            </a:pPr>
            <a:r>
              <a:rPr lang="en-GB" sz="1100" b="1" i="1" dirty="0">
                <a:latin typeface="Arial" charset="0"/>
              </a:rPr>
              <a:t>Maintenance &amp; restoration costs non paid by the economy</a:t>
            </a:r>
          </a:p>
        </p:txBody>
      </p:sp>
      <p:sp>
        <p:nvSpPr>
          <p:cNvPr id="7170" name="AutoShape 27" descr="Dark horizontal"/>
          <p:cNvSpPr>
            <a:spLocks noChangeArrowheads="1"/>
          </p:cNvSpPr>
          <p:nvPr/>
        </p:nvSpPr>
        <p:spPr bwMode="auto">
          <a:xfrm rot="-5557369">
            <a:off x="6447635" y="2420720"/>
            <a:ext cx="814002" cy="1945473"/>
          </a:xfrm>
          <a:prstGeom prst="curvedRightArrow">
            <a:avLst>
              <a:gd name="adj1" fmla="val 28017"/>
              <a:gd name="adj2" fmla="val 83753"/>
              <a:gd name="adj3" fmla="val 22463"/>
            </a:avLst>
          </a:prstGeom>
          <a:pattFill prst="dkHorz">
            <a:fgClr>
              <a:srgbClr val="6600FF"/>
            </a:fgClr>
            <a:bgClr>
              <a:srgbClr val="FFFFFF"/>
            </a:bgClr>
          </a:pattFill>
          <a:ln w="9525">
            <a:solidFill>
              <a:srgbClr val="6600FF"/>
            </a:solidFill>
            <a:miter lim="800000"/>
            <a:headEnd/>
            <a:tailEnd/>
          </a:ln>
        </p:spPr>
        <p:txBody>
          <a:bodyPr vert="eaVert" wrap="none" anchor="ctr"/>
          <a:lstStyle/>
          <a:p>
            <a:endParaRPr lang="en-US">
              <a:latin typeface="Calibri" pitchFamily="34" charset="0"/>
            </a:endParaRPr>
          </a:p>
        </p:txBody>
      </p:sp>
      <p:sp>
        <p:nvSpPr>
          <p:cNvPr id="67" name="Rounded Rectangle 66"/>
          <p:cNvSpPr/>
          <p:nvPr/>
        </p:nvSpPr>
        <p:spPr>
          <a:xfrm>
            <a:off x="488950" y="2060575"/>
            <a:ext cx="4679950" cy="2447925"/>
          </a:xfrm>
          <a:prstGeom prst="roundRect">
            <a:avLst>
              <a:gd name="adj" fmla="val 9599"/>
            </a:avLst>
          </a:prstGeom>
          <a:solidFill>
            <a:srgbClr val="CCFFFF">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 name="Group 60"/>
          <p:cNvGrpSpPr>
            <a:grpSpLocks/>
          </p:cNvGrpSpPr>
          <p:nvPr/>
        </p:nvGrpSpPr>
        <p:grpSpPr bwMode="auto">
          <a:xfrm>
            <a:off x="8310563" y="1268413"/>
            <a:ext cx="962917" cy="5184775"/>
            <a:chOff x="8311003" y="1268759"/>
            <a:chExt cx="674443" cy="5183808"/>
          </a:xfrm>
        </p:grpSpPr>
        <p:sp>
          <p:nvSpPr>
            <p:cNvPr id="74" name="Right Brace 73"/>
            <p:cNvSpPr>
              <a:spLocks/>
            </p:cNvSpPr>
            <p:nvPr/>
          </p:nvSpPr>
          <p:spPr bwMode="auto">
            <a:xfrm>
              <a:off x="8311003" y="4076522"/>
              <a:ext cx="215822" cy="2376045"/>
            </a:xfrm>
            <a:prstGeom prst="rightBrace">
              <a:avLst>
                <a:gd name="adj1" fmla="val 7389"/>
                <a:gd name="adj2" fmla="val 50394"/>
              </a:avLst>
            </a:prstGeom>
            <a:noFill/>
            <a:ln w="28575" algn="ctr">
              <a:solidFill>
                <a:srgbClr val="00B0F0"/>
              </a:solidFill>
              <a:round/>
              <a:headEnd/>
              <a:tailEnd/>
            </a:ln>
          </p:spPr>
          <p:txBody>
            <a:bodyPr anchor="ctr"/>
            <a:lstStyle/>
            <a:p>
              <a:pPr algn="ctr" fontAlgn="auto">
                <a:spcBef>
                  <a:spcPts val="0"/>
                </a:spcBef>
                <a:spcAft>
                  <a:spcPts val="0"/>
                </a:spcAft>
                <a:defRPr/>
              </a:pPr>
              <a:endParaRPr lang="en-GB">
                <a:latin typeface="+mn-lt"/>
              </a:endParaRPr>
            </a:p>
          </p:txBody>
        </p:sp>
        <p:sp>
          <p:nvSpPr>
            <p:cNvPr id="22583" name="Curved Down Arrow 75"/>
            <p:cNvSpPr>
              <a:spLocks noChangeArrowheads="1"/>
            </p:cNvSpPr>
            <p:nvPr/>
          </p:nvSpPr>
          <p:spPr bwMode="auto">
            <a:xfrm rot="5400000" flipH="1">
              <a:off x="6647770" y="3035240"/>
              <a:ext cx="4104157" cy="571195"/>
            </a:xfrm>
            <a:prstGeom prst="curvedDownArrow">
              <a:avLst>
                <a:gd name="adj1" fmla="val 48434"/>
                <a:gd name="adj2" fmla="val 111570"/>
                <a:gd name="adj3" fmla="val 36111"/>
              </a:avLst>
            </a:prstGeom>
            <a:solidFill>
              <a:srgbClr val="00B0F0"/>
            </a:solidFill>
            <a:ln w="9525" algn="ctr">
              <a:solidFill>
                <a:srgbClr val="00B0F0"/>
              </a:solidFill>
              <a:miter lim="800000"/>
              <a:headEnd/>
              <a:tailEnd/>
            </a:ln>
          </p:spPr>
          <p:txBody>
            <a:bodyPr rot="10800000" vert="eaVert" wrap="none" anchor="ctr"/>
            <a:lstStyle/>
            <a:p>
              <a:endParaRPr lang="en-US">
                <a:latin typeface="Calibri" pitchFamily="34" charset="0"/>
              </a:endParaRPr>
            </a:p>
          </p:txBody>
        </p:sp>
      </p:grpSp>
      <p:sp>
        <p:nvSpPr>
          <p:cNvPr id="22532" name="Text Box 6"/>
          <p:cNvSpPr txBox="1">
            <a:spLocks noChangeArrowheads="1"/>
          </p:cNvSpPr>
          <p:nvPr/>
        </p:nvSpPr>
        <p:spPr bwMode="auto">
          <a:xfrm>
            <a:off x="3368824" y="6165304"/>
            <a:ext cx="2643188" cy="433388"/>
          </a:xfrm>
          <a:prstGeom prst="rect">
            <a:avLst/>
          </a:prstGeom>
          <a:noFill/>
          <a:ln w="9525">
            <a:noFill/>
            <a:miter lim="800000"/>
            <a:headEnd/>
            <a:tailEnd/>
          </a:ln>
        </p:spPr>
        <p:txBody>
          <a:bodyPr>
            <a:spAutoFit/>
          </a:bodyPr>
          <a:lstStyle/>
          <a:p>
            <a:pPr>
              <a:spcBef>
                <a:spcPct val="50000"/>
              </a:spcBef>
            </a:pPr>
            <a:r>
              <a:rPr lang="en-GB" sz="900" i="1" dirty="0">
                <a:latin typeface="Calibri" pitchFamily="34" charset="0"/>
              </a:rPr>
              <a:t>Weber, J.-L., 2010, </a:t>
            </a:r>
          </a:p>
          <a:p>
            <a:pPr>
              <a:spcBef>
                <a:spcPct val="50000"/>
              </a:spcBef>
            </a:pPr>
            <a:r>
              <a:rPr lang="en-GB" sz="900" i="1" dirty="0">
                <a:latin typeface="Calibri" pitchFamily="34" charset="0"/>
              </a:rPr>
              <a:t>adapted from Haines-Young, R. &amp; Potschin, M.</a:t>
            </a:r>
          </a:p>
        </p:txBody>
      </p:sp>
      <p:sp>
        <p:nvSpPr>
          <p:cNvPr id="22533" name="Text Box 15"/>
          <p:cNvSpPr txBox="1">
            <a:spLocks noChangeArrowheads="1"/>
          </p:cNvSpPr>
          <p:nvPr/>
        </p:nvSpPr>
        <p:spPr bwMode="auto">
          <a:xfrm>
            <a:off x="200025" y="115888"/>
            <a:ext cx="8818563" cy="457200"/>
          </a:xfrm>
          <a:prstGeom prst="rect">
            <a:avLst/>
          </a:prstGeom>
          <a:noFill/>
          <a:ln w="9525" algn="ctr">
            <a:noFill/>
            <a:miter lim="800000"/>
            <a:headEnd/>
            <a:tailEnd/>
          </a:ln>
          <a:effectLst>
            <a:prstShdw prst="shdw13" dist="53882" dir="13500000">
              <a:schemeClr val="bg2">
                <a:alpha val="50000"/>
              </a:schemeClr>
            </a:prstShdw>
          </a:effectLst>
        </p:spPr>
        <p:txBody>
          <a:bodyPr anchor="ctr">
            <a:spAutoFit/>
          </a:bodyPr>
          <a:lstStyle/>
          <a:p>
            <a:pPr>
              <a:spcBef>
                <a:spcPct val="50000"/>
              </a:spcBef>
            </a:pPr>
            <a:r>
              <a:rPr lang="en-GB" sz="2400" dirty="0">
                <a:solidFill>
                  <a:schemeClr val="accent2"/>
                </a:solidFill>
                <a:latin typeface="Calibri" pitchFamily="34" charset="0"/>
                <a:cs typeface="Arial" pitchFamily="34" charset="0"/>
              </a:rPr>
              <a:t>Ecosystem capital: systems &amp; services, </a:t>
            </a:r>
            <a:r>
              <a:rPr lang="en-GB" sz="2400" dirty="0" smtClean="0">
                <a:solidFill>
                  <a:schemeClr val="accent2"/>
                </a:solidFill>
                <a:latin typeface="Calibri" pitchFamily="34" charset="0"/>
                <a:cs typeface="Arial" pitchFamily="34" charset="0"/>
              </a:rPr>
              <a:t>benefits, degradation </a:t>
            </a:r>
            <a:r>
              <a:rPr lang="en-GB" sz="2400" dirty="0">
                <a:solidFill>
                  <a:schemeClr val="accent2"/>
                </a:solidFill>
                <a:latin typeface="Calibri" pitchFamily="34" charset="0"/>
                <a:cs typeface="Arial" pitchFamily="34" charset="0"/>
              </a:rPr>
              <a:t>&amp; costs</a:t>
            </a:r>
          </a:p>
        </p:txBody>
      </p:sp>
      <p:grpSp>
        <p:nvGrpSpPr>
          <p:cNvPr id="3" name="Group 55"/>
          <p:cNvGrpSpPr>
            <a:grpSpLocks/>
          </p:cNvGrpSpPr>
          <p:nvPr/>
        </p:nvGrpSpPr>
        <p:grpSpPr bwMode="auto">
          <a:xfrm>
            <a:off x="5922963" y="5051425"/>
            <a:ext cx="2359025" cy="1617663"/>
            <a:chOff x="5922641" y="5050805"/>
            <a:chExt cx="2359830" cy="1617662"/>
          </a:xfrm>
        </p:grpSpPr>
        <p:sp>
          <p:nvSpPr>
            <p:cNvPr id="18" name="Rounded Rectangle 17"/>
            <p:cNvSpPr>
              <a:spLocks noChangeAspect="1"/>
            </p:cNvSpPr>
            <p:nvPr/>
          </p:nvSpPr>
          <p:spPr bwMode="auto">
            <a:xfrm>
              <a:off x="6848958" y="5807794"/>
              <a:ext cx="1433513" cy="717550"/>
            </a:xfrm>
            <a:prstGeom prst="roundRect">
              <a:avLst>
                <a:gd name="adj" fmla="val 10000"/>
              </a:avLst>
            </a:prstGeom>
            <a:solidFill>
              <a:schemeClr val="bg1"/>
            </a:solidFill>
            <a:ln w="9525">
              <a:solidFill>
                <a:schemeClr val="bg1"/>
              </a:solidFill>
              <a:round/>
              <a:headEnd/>
              <a:tailEnd/>
            </a:ln>
            <a:effectLst>
              <a:glow rad="139700">
                <a:srgbClr val="C00000">
                  <a:alpha val="40000"/>
                </a:srgbClr>
              </a:glow>
            </a:effectLst>
          </p:spPr>
          <p:txBody>
            <a:bodyPr anchor="ctr"/>
            <a:lstStyle/>
            <a:p>
              <a:pPr algn="ctr" defTabSz="622300">
                <a:lnSpc>
                  <a:spcPct val="90000"/>
                </a:lnSpc>
                <a:defRPr/>
              </a:pPr>
              <a:r>
                <a:rPr lang="en-GB" sz="1200" b="1" dirty="0">
                  <a:solidFill>
                    <a:srgbClr val="0070C0"/>
                  </a:solidFill>
                  <a:latin typeface="Calibri" pitchFamily="34" charset="0"/>
                </a:rPr>
                <a:t>Primary benefits, externalities &amp; rents                 </a:t>
              </a:r>
              <a:r>
                <a:rPr lang="en-GB" sz="900" i="1" dirty="0">
                  <a:solidFill>
                    <a:srgbClr val="0070C0"/>
                  </a:solidFill>
                  <a:latin typeface="Calibri" pitchFamily="34" charset="0"/>
                </a:rPr>
                <a:t>(mostly private)</a:t>
              </a:r>
            </a:p>
          </p:txBody>
        </p:sp>
        <p:sp>
          <p:nvSpPr>
            <p:cNvPr id="22581" name="AutoShape 27"/>
            <p:cNvSpPr>
              <a:spLocks noChangeArrowheads="1"/>
            </p:cNvSpPr>
            <p:nvPr/>
          </p:nvSpPr>
          <p:spPr bwMode="auto">
            <a:xfrm rot="-1618508">
              <a:off x="5922641" y="5050805"/>
              <a:ext cx="620712" cy="1617662"/>
            </a:xfrm>
            <a:prstGeom prst="curvedRightArrow">
              <a:avLst>
                <a:gd name="adj1" fmla="val 20125"/>
                <a:gd name="adj2" fmla="val 39237"/>
                <a:gd name="adj3" fmla="val 13481"/>
              </a:avLst>
            </a:prstGeom>
            <a:solidFill>
              <a:srgbClr val="C00000"/>
            </a:solidFill>
            <a:ln w="9525">
              <a:solidFill>
                <a:srgbClr val="C00000"/>
              </a:solidFill>
              <a:miter lim="800000"/>
              <a:headEnd/>
              <a:tailEnd/>
            </a:ln>
          </p:spPr>
          <p:txBody>
            <a:bodyPr wrap="none" anchor="ctr"/>
            <a:lstStyle/>
            <a:p>
              <a:endParaRPr lang="en-US">
                <a:latin typeface="Calibri" pitchFamily="34" charset="0"/>
              </a:endParaRPr>
            </a:p>
          </p:txBody>
        </p:sp>
      </p:grpSp>
      <p:grpSp>
        <p:nvGrpSpPr>
          <p:cNvPr id="4" name="Group 56"/>
          <p:cNvGrpSpPr>
            <a:grpSpLocks/>
          </p:cNvGrpSpPr>
          <p:nvPr/>
        </p:nvGrpSpPr>
        <p:grpSpPr bwMode="auto">
          <a:xfrm>
            <a:off x="6102350" y="4581525"/>
            <a:ext cx="2182813" cy="1233488"/>
            <a:chOff x="6102215" y="4581420"/>
            <a:chExt cx="2182555" cy="1234218"/>
          </a:xfrm>
        </p:grpSpPr>
        <p:sp>
          <p:nvSpPr>
            <p:cNvPr id="26" name="Rounded Rectangle 25"/>
            <p:cNvSpPr/>
            <p:nvPr/>
          </p:nvSpPr>
          <p:spPr>
            <a:xfrm>
              <a:off x="6850582" y="4940870"/>
              <a:ext cx="1434188" cy="717253"/>
            </a:xfrm>
            <a:prstGeom prst="roundRect">
              <a:avLst>
                <a:gd name="adj" fmla="val 10000"/>
              </a:avLst>
            </a:prstGeom>
            <a:solidFill>
              <a:schemeClr val="bg1"/>
            </a:solidFill>
            <a:ln w="9525">
              <a:solidFill>
                <a:schemeClr val="bg1"/>
              </a:solidFill>
              <a:round/>
              <a:headEnd/>
              <a:tailEnd/>
            </a:ln>
            <a:effectLst>
              <a:glow rad="101600">
                <a:srgbClr val="FF0000">
                  <a:alpha val="60000"/>
                </a:srgbClr>
              </a:glow>
            </a:effectLst>
          </p:spPr>
          <p:txBody>
            <a:bodyPr lIns="36000" rIns="36000" anchor="ctr"/>
            <a:lstStyle/>
            <a:p>
              <a:pPr algn="ctr">
                <a:defRPr/>
              </a:pPr>
              <a:endParaRPr lang="en-GB" sz="1200" b="1" dirty="0">
                <a:solidFill>
                  <a:schemeClr val="accent2"/>
                </a:solidFill>
                <a:latin typeface="Calibri" pitchFamily="34" charset="0"/>
              </a:endParaRPr>
            </a:p>
            <a:p>
              <a:pPr algn="ctr">
                <a:defRPr/>
              </a:pPr>
              <a:r>
                <a:rPr lang="en-GB" sz="1200" b="1" dirty="0" smtClean="0">
                  <a:solidFill>
                    <a:srgbClr val="0070C0"/>
                  </a:solidFill>
                  <a:latin typeface="Calibri" pitchFamily="34" charset="0"/>
                </a:rPr>
                <a:t>Sustainability of economic </a:t>
              </a:r>
              <a:r>
                <a:rPr lang="en-GB" sz="1200" b="1" dirty="0">
                  <a:solidFill>
                    <a:srgbClr val="0070C0"/>
                  </a:solidFill>
                  <a:latin typeface="Calibri" pitchFamily="34" charset="0"/>
                </a:rPr>
                <a:t>benefits </a:t>
              </a:r>
              <a:r>
                <a:rPr lang="en-GB" sz="900" i="1" dirty="0">
                  <a:solidFill>
                    <a:srgbClr val="0070C0"/>
                  </a:solidFill>
                  <a:latin typeface="Calibri" pitchFamily="34" charset="0"/>
                </a:rPr>
                <a:t>(sector </a:t>
              </a:r>
              <a:r>
                <a:rPr lang="en-GB" sz="900" i="1" dirty="0" smtClean="0">
                  <a:solidFill>
                    <a:srgbClr val="0070C0"/>
                  </a:solidFill>
                  <a:latin typeface="Calibri" pitchFamily="34" charset="0"/>
                </a:rPr>
                <a:t>‘s direct  &amp;</a:t>
              </a:r>
              <a:r>
                <a:rPr lang="en-GB" sz="900" i="1" dirty="0">
                  <a:solidFill>
                    <a:srgbClr val="0070C0"/>
                  </a:solidFill>
                  <a:latin typeface="Calibri" pitchFamily="34" charset="0"/>
                </a:rPr>
                <a:t> </a:t>
              </a:r>
              <a:r>
                <a:rPr lang="en-GB" sz="900" i="1" dirty="0" smtClean="0">
                  <a:solidFill>
                    <a:srgbClr val="0070C0"/>
                  </a:solidFill>
                  <a:latin typeface="Calibri" pitchFamily="34" charset="0"/>
                </a:rPr>
                <a:t> indirect income depending on ES)</a:t>
              </a:r>
            </a:p>
            <a:p>
              <a:pPr algn="ctr">
                <a:defRPr/>
              </a:pPr>
              <a:endParaRPr lang="en-GB" dirty="0">
                <a:solidFill>
                  <a:srgbClr val="0070C0"/>
                </a:solidFill>
                <a:latin typeface="Arial" charset="0"/>
              </a:endParaRPr>
            </a:p>
          </p:txBody>
        </p:sp>
        <p:sp>
          <p:nvSpPr>
            <p:cNvPr id="22577" name="AutoShape 27"/>
            <p:cNvSpPr>
              <a:spLocks noChangeArrowheads="1"/>
            </p:cNvSpPr>
            <p:nvPr/>
          </p:nvSpPr>
          <p:spPr bwMode="auto">
            <a:xfrm rot="-2473374">
              <a:off x="6102215" y="4581420"/>
              <a:ext cx="431800" cy="1234218"/>
            </a:xfrm>
            <a:prstGeom prst="curvedRightArrow">
              <a:avLst>
                <a:gd name="adj1" fmla="val 27300"/>
                <a:gd name="adj2" fmla="val 56835"/>
                <a:gd name="adj3" fmla="val 21255"/>
              </a:avLst>
            </a:prstGeom>
            <a:solidFill>
              <a:srgbClr val="C00000"/>
            </a:solidFill>
            <a:ln w="9525">
              <a:solidFill>
                <a:srgbClr val="C00000"/>
              </a:solidFill>
              <a:miter lim="800000"/>
              <a:headEnd/>
              <a:tailEnd/>
            </a:ln>
          </p:spPr>
          <p:txBody>
            <a:bodyPr wrap="none" anchor="ctr"/>
            <a:lstStyle/>
            <a:p>
              <a:endParaRPr lang="en-US">
                <a:latin typeface="Calibri" pitchFamily="34" charset="0"/>
              </a:endParaRPr>
            </a:p>
          </p:txBody>
        </p:sp>
      </p:grpSp>
      <p:grpSp>
        <p:nvGrpSpPr>
          <p:cNvPr id="7" name="Group 57"/>
          <p:cNvGrpSpPr>
            <a:grpSpLocks/>
          </p:cNvGrpSpPr>
          <p:nvPr/>
        </p:nvGrpSpPr>
        <p:grpSpPr bwMode="auto">
          <a:xfrm>
            <a:off x="5851525" y="3932238"/>
            <a:ext cx="2414588" cy="865187"/>
            <a:chOff x="5851203" y="3931617"/>
            <a:chExt cx="2414165" cy="865609"/>
          </a:xfrm>
        </p:grpSpPr>
        <p:sp>
          <p:nvSpPr>
            <p:cNvPr id="42041" name="AutoShape 57"/>
            <p:cNvSpPr>
              <a:spLocks noChangeArrowheads="1"/>
            </p:cNvSpPr>
            <p:nvPr/>
          </p:nvSpPr>
          <p:spPr bwMode="auto">
            <a:xfrm>
              <a:off x="6825506" y="4005064"/>
              <a:ext cx="1439862" cy="792162"/>
            </a:xfrm>
            <a:prstGeom prst="roundRect">
              <a:avLst>
                <a:gd name="adj" fmla="val 16667"/>
              </a:avLst>
            </a:prstGeom>
            <a:solidFill>
              <a:schemeClr val="bg1"/>
            </a:solidFill>
            <a:ln w="9525">
              <a:solidFill>
                <a:schemeClr val="bg1"/>
              </a:solidFill>
              <a:round/>
              <a:headEnd/>
              <a:tailEnd/>
            </a:ln>
            <a:effectLst>
              <a:glow rad="139700">
                <a:srgbClr val="00B050">
                  <a:alpha val="40000"/>
                </a:srgbClr>
              </a:glow>
            </a:effectLst>
          </p:spPr>
          <p:txBody>
            <a:bodyPr anchor="ctr"/>
            <a:lstStyle/>
            <a:p>
              <a:pPr algn="ctr">
                <a:defRPr/>
              </a:pPr>
              <a:r>
                <a:rPr lang="en-GB" sz="1200" b="1" dirty="0">
                  <a:solidFill>
                    <a:srgbClr val="0070C0"/>
                  </a:solidFill>
                  <a:latin typeface="Calibri" pitchFamily="34" charset="0"/>
                </a:rPr>
                <a:t>Non valued private and collective benefits </a:t>
              </a:r>
            </a:p>
            <a:p>
              <a:pPr algn="ctr">
                <a:defRPr/>
              </a:pPr>
              <a:r>
                <a:rPr lang="en-GB" sz="900" i="1" dirty="0">
                  <a:solidFill>
                    <a:srgbClr val="0070C0"/>
                  </a:solidFill>
                  <a:latin typeface="Calibri" pitchFamily="34" charset="0"/>
                </a:rPr>
                <a:t>(mostly public goods)</a:t>
              </a:r>
            </a:p>
          </p:txBody>
        </p:sp>
        <p:sp>
          <p:nvSpPr>
            <p:cNvPr id="5" name="Curved Down Arrow 69"/>
            <p:cNvSpPr>
              <a:spLocks noChangeAspect="1"/>
            </p:cNvSpPr>
            <p:nvPr/>
          </p:nvSpPr>
          <p:spPr bwMode="auto">
            <a:xfrm rot="19430454">
              <a:off x="5851203" y="3931617"/>
              <a:ext cx="1058678" cy="505071"/>
            </a:xfrm>
            <a:prstGeom prst="curvedDownArrow">
              <a:avLst>
                <a:gd name="adj1" fmla="val 19916"/>
                <a:gd name="adj2" fmla="val 54680"/>
                <a:gd name="adj3" fmla="val 25000"/>
              </a:avLst>
            </a:prstGeom>
            <a:solidFill>
              <a:schemeClr val="bg1"/>
            </a:solidFill>
            <a:ln w="12700" algn="ctr">
              <a:solidFill>
                <a:srgbClr val="A6A6A6"/>
              </a:solidFill>
              <a:miter lim="800000"/>
              <a:headEnd/>
              <a:tailEnd/>
            </a:ln>
            <a:effectLst>
              <a:outerShdw dist="38100" algn="l" rotWithShape="0">
                <a:srgbClr val="000000">
                  <a:alpha val="39999"/>
                </a:srgbClr>
              </a:outerShdw>
            </a:effectLst>
          </p:spPr>
          <p:txBody>
            <a:bodyPr anchor="ctr"/>
            <a:lstStyle/>
            <a:p>
              <a:pPr algn="ctr" fontAlgn="auto">
                <a:spcBef>
                  <a:spcPts val="0"/>
                </a:spcBef>
                <a:spcAft>
                  <a:spcPts val="0"/>
                </a:spcAft>
                <a:defRPr/>
              </a:pPr>
              <a:endParaRPr lang="en-GB">
                <a:latin typeface="+mn-lt"/>
              </a:endParaRPr>
            </a:p>
          </p:txBody>
        </p:sp>
      </p:grpSp>
      <p:grpSp>
        <p:nvGrpSpPr>
          <p:cNvPr id="8" name="Group 51"/>
          <p:cNvGrpSpPr>
            <a:grpSpLocks/>
          </p:cNvGrpSpPr>
          <p:nvPr/>
        </p:nvGrpSpPr>
        <p:grpSpPr bwMode="auto">
          <a:xfrm>
            <a:off x="4881563" y="3894138"/>
            <a:ext cx="1409700" cy="1606550"/>
            <a:chOff x="4880992" y="3894052"/>
            <a:chExt cx="1409914" cy="1607019"/>
          </a:xfrm>
        </p:grpSpPr>
        <p:sp>
          <p:nvSpPr>
            <p:cNvPr id="49" name="Curved Down Arrow 48"/>
            <p:cNvSpPr>
              <a:spLocks noChangeAspect="1"/>
            </p:cNvSpPr>
            <p:nvPr/>
          </p:nvSpPr>
          <p:spPr bwMode="auto">
            <a:xfrm rot="317585">
              <a:off x="4903220" y="3894052"/>
              <a:ext cx="738299" cy="508148"/>
            </a:xfrm>
            <a:prstGeom prst="curvedDownArrow">
              <a:avLst/>
            </a:prstGeom>
            <a:solidFill>
              <a:schemeClr val="bg1"/>
            </a:solidFill>
            <a:ln w="12700">
              <a:solidFill>
                <a:schemeClr val="bg1">
                  <a:lumMod val="6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grpSp>
          <p:nvGrpSpPr>
            <p:cNvPr id="9" name="Group 60"/>
            <p:cNvGrpSpPr/>
            <p:nvPr/>
          </p:nvGrpSpPr>
          <p:grpSpPr>
            <a:xfrm>
              <a:off x="4880992" y="4509120"/>
              <a:ext cx="1409914" cy="991951"/>
              <a:chOff x="5562500" y="4000504"/>
              <a:chExt cx="962136" cy="1060740"/>
            </a:xfrm>
            <a:solidFill>
              <a:schemeClr val="bg1"/>
            </a:solidFill>
            <a:effectLst>
              <a:glow rad="228600">
                <a:srgbClr val="FF9900">
                  <a:alpha val="40000"/>
                </a:srgbClr>
              </a:glow>
              <a:outerShdw blurRad="50800" dist="38100" dir="8100000" algn="tr" rotWithShape="0">
                <a:prstClr val="black">
                  <a:alpha val="40000"/>
                </a:prstClr>
              </a:outerShdw>
            </a:effectLst>
          </p:grpSpPr>
          <p:sp>
            <p:nvSpPr>
              <p:cNvPr id="30" name="Rounded Rectangle 29"/>
              <p:cNvSpPr/>
              <p:nvPr/>
            </p:nvSpPr>
            <p:spPr>
              <a:xfrm>
                <a:off x="5562500" y="4000504"/>
                <a:ext cx="962136" cy="1060740"/>
              </a:xfrm>
              <a:prstGeom prst="roundRect">
                <a:avLst>
                  <a:gd name="adj" fmla="val 10000"/>
                </a:avLst>
              </a:prstGeom>
              <a:grpFill/>
              <a:ln w="12700">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1" name="Rounded Rectangle 20"/>
              <p:cNvSpPr/>
              <p:nvPr/>
            </p:nvSpPr>
            <p:spPr>
              <a:xfrm>
                <a:off x="5595431" y="4051298"/>
                <a:ext cx="899934" cy="952671"/>
              </a:xfrm>
              <a:prstGeom prst="rect">
                <a:avLst/>
              </a:prstGeom>
              <a:grpFill/>
              <a:ln w="12700">
                <a:solidFill>
                  <a:schemeClr val="bg1"/>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lIns="8890" tIns="8890" rIns="8890" bIns="8890" spcCol="1270" anchor="ctr"/>
              <a:lstStyle/>
              <a:p>
                <a:pPr algn="ctr" fontAlgn="auto">
                  <a:spcBef>
                    <a:spcPts val="0"/>
                  </a:spcBef>
                  <a:spcAft>
                    <a:spcPts val="0"/>
                  </a:spcAft>
                  <a:defRPr/>
                </a:pPr>
                <a:r>
                  <a:rPr lang="en-GB" sz="1400" b="1" dirty="0">
                    <a:solidFill>
                      <a:srgbClr val="0070C0"/>
                    </a:solidFill>
                    <a:cs typeface="Calibri" pitchFamily="34" charset="0"/>
                  </a:rPr>
                  <a:t>Socio-economic benefits from ES </a:t>
                </a:r>
              </a:p>
              <a:p>
                <a:pPr algn="ctr" fontAlgn="auto">
                  <a:spcBef>
                    <a:spcPts val="0"/>
                  </a:spcBef>
                  <a:spcAft>
                    <a:spcPts val="0"/>
                  </a:spcAft>
                  <a:defRPr/>
                </a:pPr>
                <a:r>
                  <a:rPr lang="en-GB" sz="1100" dirty="0">
                    <a:solidFill>
                      <a:srgbClr val="0070C0"/>
                    </a:solidFill>
                    <a:cs typeface="Calibri" pitchFamily="34" charset="0"/>
                  </a:rPr>
                  <a:t>[private &amp; collective </a:t>
                </a:r>
              </a:p>
              <a:p>
                <a:pPr algn="ctr" fontAlgn="auto">
                  <a:spcBef>
                    <a:spcPts val="0"/>
                  </a:spcBef>
                  <a:spcAft>
                    <a:spcPts val="0"/>
                  </a:spcAft>
                  <a:defRPr/>
                </a:pPr>
                <a:r>
                  <a:rPr lang="en-GB" sz="1100" dirty="0">
                    <a:solidFill>
                      <a:srgbClr val="0070C0"/>
                    </a:solidFill>
                    <a:cs typeface="Calibri" pitchFamily="34" charset="0"/>
                  </a:rPr>
                  <a:t>well being]</a:t>
                </a:r>
              </a:p>
            </p:txBody>
          </p:sp>
        </p:grpSp>
      </p:grpSp>
      <p:grpSp>
        <p:nvGrpSpPr>
          <p:cNvPr id="10" name="Group 62"/>
          <p:cNvGrpSpPr>
            <a:grpSpLocks/>
          </p:cNvGrpSpPr>
          <p:nvPr/>
        </p:nvGrpSpPr>
        <p:grpSpPr bwMode="auto">
          <a:xfrm>
            <a:off x="2648744" y="2060848"/>
            <a:ext cx="3744416" cy="1296144"/>
            <a:chOff x="2635707" y="2061549"/>
            <a:chExt cx="3613561" cy="1294315"/>
          </a:xfrm>
        </p:grpSpPr>
        <p:sp>
          <p:nvSpPr>
            <p:cNvPr id="42031" name="AutoShape 47"/>
            <p:cNvSpPr>
              <a:spLocks noChangeArrowheads="1"/>
            </p:cNvSpPr>
            <p:nvPr/>
          </p:nvSpPr>
          <p:spPr bwMode="auto">
            <a:xfrm>
              <a:off x="4665549" y="2349175"/>
              <a:ext cx="1583719" cy="1006689"/>
            </a:xfrm>
            <a:prstGeom prst="roundRect">
              <a:avLst>
                <a:gd name="adj" fmla="val 16667"/>
              </a:avLst>
            </a:prstGeom>
            <a:solidFill>
              <a:srgbClr val="FF0000"/>
            </a:solidFill>
            <a:ln w="9525">
              <a:solidFill>
                <a:schemeClr val="tx1"/>
              </a:solidFill>
              <a:round/>
              <a:headEnd/>
              <a:tailEnd/>
            </a:ln>
            <a:effectLst>
              <a:outerShdw blurRad="50800" dist="38100" dir="8100000" algn="tr" rotWithShape="0">
                <a:prstClr val="black">
                  <a:alpha val="40000"/>
                </a:prstClr>
              </a:outerShdw>
            </a:effectLst>
          </p:spPr>
          <p:txBody>
            <a:bodyPr anchor="ctr"/>
            <a:lstStyle/>
            <a:p>
              <a:pPr algn="ctr">
                <a:defRPr/>
              </a:pPr>
              <a:r>
                <a:rPr lang="en-GB" sz="1600" b="1" i="1" dirty="0">
                  <a:solidFill>
                    <a:schemeClr val="bg1"/>
                  </a:solidFill>
                  <a:latin typeface="Calibri" pitchFamily="34" charset="0"/>
                  <a:cs typeface="Calibri" pitchFamily="34" charset="0"/>
                </a:rPr>
                <a:t>Non-sustainable use of </a:t>
              </a:r>
              <a:r>
                <a:rPr lang="en-GB" sz="1600" b="1" i="1" dirty="0" smtClean="0">
                  <a:solidFill>
                    <a:schemeClr val="bg1"/>
                  </a:solidFill>
                  <a:latin typeface="Calibri" pitchFamily="34" charset="0"/>
                  <a:cs typeface="Calibri" pitchFamily="34" charset="0"/>
                </a:rPr>
                <a:t>ES</a:t>
              </a:r>
              <a:endParaRPr lang="en-GB" sz="1600" i="1" dirty="0">
                <a:solidFill>
                  <a:schemeClr val="bg1"/>
                </a:solidFill>
                <a:latin typeface="Calibri" pitchFamily="34" charset="0"/>
                <a:cs typeface="Calibri" pitchFamily="34" charset="0"/>
              </a:endParaRPr>
            </a:p>
          </p:txBody>
        </p:sp>
        <p:sp>
          <p:nvSpPr>
            <p:cNvPr id="43" name="Striped Right Arrow 42"/>
            <p:cNvSpPr/>
            <p:nvPr/>
          </p:nvSpPr>
          <p:spPr>
            <a:xfrm>
              <a:off x="2635707" y="2061549"/>
              <a:ext cx="1956806" cy="862876"/>
            </a:xfrm>
            <a:prstGeom prst="stripedRightArrow">
              <a:avLst/>
            </a:prstGeom>
            <a:solidFill>
              <a:srgbClr val="FF0000"/>
            </a:solidFill>
            <a:ln w="63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solidFill>
                    <a:schemeClr val="bg1"/>
                  </a:solidFill>
                </a:rPr>
                <a:t>Degradation</a:t>
              </a:r>
            </a:p>
          </p:txBody>
        </p:sp>
      </p:grpSp>
      <p:grpSp>
        <p:nvGrpSpPr>
          <p:cNvPr id="11" name="Group 50"/>
          <p:cNvGrpSpPr>
            <a:grpSpLocks/>
          </p:cNvGrpSpPr>
          <p:nvPr/>
        </p:nvGrpSpPr>
        <p:grpSpPr bwMode="auto">
          <a:xfrm>
            <a:off x="488950" y="4749800"/>
            <a:ext cx="1800225" cy="1416050"/>
            <a:chOff x="809303" y="4749254"/>
            <a:chExt cx="1800225" cy="1416050"/>
          </a:xfrm>
        </p:grpSpPr>
        <p:sp>
          <p:nvSpPr>
            <p:cNvPr id="83" name="Curved Down Arrow 82"/>
            <p:cNvSpPr/>
            <p:nvPr/>
          </p:nvSpPr>
          <p:spPr>
            <a:xfrm>
              <a:off x="847403" y="4749254"/>
              <a:ext cx="514350" cy="342900"/>
            </a:xfrm>
            <a:prstGeom prst="curvedDownArrow">
              <a:avLst/>
            </a:prstGeom>
            <a:solidFill>
              <a:schemeClr val="bg1"/>
            </a:solidFill>
            <a:ln w="127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22561" name="Text Box 18"/>
            <p:cNvSpPr txBox="1">
              <a:spLocks noChangeArrowheads="1"/>
            </p:cNvSpPr>
            <p:nvPr/>
          </p:nvSpPr>
          <p:spPr bwMode="auto">
            <a:xfrm>
              <a:off x="1345878" y="4898479"/>
              <a:ext cx="935038" cy="24447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en-GB" sz="1000">
                  <a:latin typeface="Calibri" pitchFamily="34" charset="0"/>
                </a:rPr>
                <a:t>Physical flows</a:t>
              </a:r>
            </a:p>
          </p:txBody>
        </p:sp>
        <p:sp>
          <p:nvSpPr>
            <p:cNvPr id="22562" name="AutoShape 16"/>
            <p:cNvSpPr>
              <a:spLocks noChangeArrowheads="1"/>
            </p:cNvSpPr>
            <p:nvPr/>
          </p:nvSpPr>
          <p:spPr bwMode="auto">
            <a:xfrm rot="16200000" flipH="1">
              <a:off x="937097" y="5140573"/>
              <a:ext cx="323850" cy="579438"/>
            </a:xfrm>
            <a:prstGeom prst="curvedRightArrow">
              <a:avLst>
                <a:gd name="adj1" fmla="val 14065"/>
                <a:gd name="adj2" fmla="val 58448"/>
                <a:gd name="adj3" fmla="val 27139"/>
              </a:avLst>
            </a:prstGeom>
            <a:solidFill>
              <a:srgbClr val="C00000"/>
            </a:solidFill>
            <a:ln w="9525">
              <a:solidFill>
                <a:srgbClr val="C00000"/>
              </a:solidFill>
              <a:miter lim="800000"/>
              <a:headEnd/>
              <a:tailEnd/>
            </a:ln>
          </p:spPr>
          <p:txBody>
            <a:bodyPr vert="eaVert" wrap="none" anchor="ctr"/>
            <a:lstStyle/>
            <a:p>
              <a:endParaRPr lang="en-US">
                <a:latin typeface="Calibri" pitchFamily="34" charset="0"/>
              </a:endParaRPr>
            </a:p>
          </p:txBody>
        </p:sp>
        <p:sp>
          <p:nvSpPr>
            <p:cNvPr id="22563" name="Text Box 19"/>
            <p:cNvSpPr txBox="1">
              <a:spLocks noChangeArrowheads="1"/>
            </p:cNvSpPr>
            <p:nvPr/>
          </p:nvSpPr>
          <p:spPr bwMode="auto">
            <a:xfrm>
              <a:off x="1345878" y="5409654"/>
              <a:ext cx="1263650" cy="24447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en-GB" sz="1000">
                  <a:latin typeface="Calibri" pitchFamily="34" charset="0"/>
                </a:rPr>
                <a:t>Monetary benefits</a:t>
              </a:r>
            </a:p>
          </p:txBody>
        </p:sp>
        <p:sp>
          <p:nvSpPr>
            <p:cNvPr id="22564" name="AutoShape 16"/>
            <p:cNvSpPr>
              <a:spLocks noChangeArrowheads="1"/>
            </p:cNvSpPr>
            <p:nvPr/>
          </p:nvSpPr>
          <p:spPr bwMode="auto">
            <a:xfrm rot="16200000" flipH="1">
              <a:off x="937097" y="5670798"/>
              <a:ext cx="323850" cy="579438"/>
            </a:xfrm>
            <a:prstGeom prst="curvedRightArrow">
              <a:avLst>
                <a:gd name="adj1" fmla="val 14065"/>
                <a:gd name="adj2" fmla="val 58448"/>
                <a:gd name="adj3" fmla="val 27139"/>
              </a:avLst>
            </a:prstGeom>
            <a:solidFill>
              <a:srgbClr val="00B0F0"/>
            </a:solidFill>
            <a:ln w="9525">
              <a:solidFill>
                <a:srgbClr val="00B0F0"/>
              </a:solidFill>
              <a:miter lim="800000"/>
              <a:headEnd/>
              <a:tailEnd/>
            </a:ln>
          </p:spPr>
          <p:txBody>
            <a:bodyPr vert="eaVert" wrap="none" anchor="ctr"/>
            <a:lstStyle/>
            <a:p>
              <a:endParaRPr lang="en-US">
                <a:latin typeface="Calibri" pitchFamily="34" charset="0"/>
              </a:endParaRPr>
            </a:p>
          </p:txBody>
        </p:sp>
        <p:sp>
          <p:nvSpPr>
            <p:cNvPr id="22565" name="Text Box 19"/>
            <p:cNvSpPr txBox="1">
              <a:spLocks noChangeArrowheads="1"/>
            </p:cNvSpPr>
            <p:nvPr/>
          </p:nvSpPr>
          <p:spPr bwMode="auto">
            <a:xfrm>
              <a:off x="1345878" y="5920829"/>
              <a:ext cx="1263650" cy="24447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en-GB" sz="1000">
                  <a:latin typeface="Calibri" pitchFamily="34" charset="0"/>
                </a:rPr>
                <a:t>Monetary costs</a:t>
              </a:r>
            </a:p>
          </p:txBody>
        </p:sp>
      </p:grpSp>
      <p:grpSp>
        <p:nvGrpSpPr>
          <p:cNvPr id="12" name="Group 59"/>
          <p:cNvGrpSpPr>
            <a:grpSpLocks/>
          </p:cNvGrpSpPr>
          <p:nvPr/>
        </p:nvGrpSpPr>
        <p:grpSpPr bwMode="auto">
          <a:xfrm>
            <a:off x="633413" y="2155825"/>
            <a:ext cx="4459287" cy="2233613"/>
            <a:chOff x="633091" y="2155205"/>
            <a:chExt cx="4459287" cy="2233613"/>
          </a:xfrm>
        </p:grpSpPr>
        <p:sp>
          <p:nvSpPr>
            <p:cNvPr id="48" name="Curved Down Arrow 47"/>
            <p:cNvSpPr>
              <a:spLocks noChangeAspect="1"/>
            </p:cNvSpPr>
            <p:nvPr/>
          </p:nvSpPr>
          <p:spPr bwMode="auto">
            <a:xfrm rot="317585">
              <a:off x="3606478" y="2885455"/>
              <a:ext cx="739775" cy="508000"/>
            </a:xfrm>
            <a:prstGeom prst="curvedDownArrow">
              <a:avLst/>
            </a:prstGeom>
            <a:solidFill>
              <a:schemeClr val="bg1"/>
            </a:solidFill>
            <a:ln w="12700">
              <a:solidFill>
                <a:schemeClr val="bg1">
                  <a:lumMod val="6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grpSp>
          <p:nvGrpSpPr>
            <p:cNvPr id="13" name="Group 13"/>
            <p:cNvGrpSpPr>
              <a:grpSpLocks/>
            </p:cNvGrpSpPr>
            <p:nvPr/>
          </p:nvGrpSpPr>
          <p:grpSpPr bwMode="auto">
            <a:xfrm>
              <a:off x="633091" y="2155205"/>
              <a:ext cx="4459287" cy="2233613"/>
              <a:chOff x="15" y="1276"/>
              <a:chExt cx="2809" cy="1407"/>
            </a:xfrm>
          </p:grpSpPr>
          <p:sp>
            <p:nvSpPr>
              <p:cNvPr id="64" name="Curved Down Arrow 63"/>
              <p:cNvSpPr>
                <a:spLocks noChangeAspect="1"/>
              </p:cNvSpPr>
              <p:nvPr/>
            </p:nvSpPr>
            <p:spPr>
              <a:xfrm rot="317585">
                <a:off x="1013" y="1420"/>
                <a:ext cx="465" cy="320"/>
              </a:xfrm>
              <a:prstGeom prst="curvedDownArrow">
                <a:avLst/>
              </a:prstGeom>
              <a:solidFill>
                <a:schemeClr val="bg1"/>
              </a:solidFill>
              <a:ln w="12700">
                <a:solidFill>
                  <a:schemeClr val="bg1">
                    <a:lumMod val="6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54" name="Rounded Rectangle 53"/>
              <p:cNvSpPr>
                <a:spLocks noChangeAspect="1"/>
              </p:cNvSpPr>
              <p:nvPr/>
            </p:nvSpPr>
            <p:spPr>
              <a:xfrm>
                <a:off x="15" y="1276"/>
                <a:ext cx="1076" cy="666"/>
              </a:xfrm>
              <a:prstGeom prst="roundRect">
                <a:avLst/>
              </a:prstGeom>
              <a:solidFill>
                <a:srgbClr val="66FF99"/>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i="1" dirty="0">
                    <a:solidFill>
                      <a:schemeClr val="tx1"/>
                    </a:solidFill>
                  </a:rPr>
                  <a:t>Ecosystem biophysical structures &amp; processes</a:t>
                </a:r>
              </a:p>
              <a:p>
                <a:pPr algn="ctr">
                  <a:defRPr/>
                </a:pPr>
                <a:r>
                  <a:rPr lang="en-GB" sz="900" i="1" dirty="0">
                    <a:solidFill>
                      <a:schemeClr val="tx1"/>
                    </a:solidFill>
                  </a:rPr>
                  <a:t>[landscapes, biodiversity, Net Primary Production...]</a:t>
                </a:r>
              </a:p>
            </p:txBody>
          </p:sp>
          <p:sp>
            <p:nvSpPr>
              <p:cNvPr id="55" name="Rounded Rectangle 54"/>
              <p:cNvSpPr>
                <a:spLocks noChangeAspect="1" noChangeArrowheads="1"/>
              </p:cNvSpPr>
              <p:nvPr/>
            </p:nvSpPr>
            <p:spPr bwMode="auto">
              <a:xfrm>
                <a:off x="1178" y="1753"/>
                <a:ext cx="784" cy="598"/>
              </a:xfrm>
              <a:prstGeom prst="roundRect">
                <a:avLst>
                  <a:gd name="adj" fmla="val 16667"/>
                </a:avLst>
              </a:prstGeom>
              <a:solidFill>
                <a:srgbClr val="99FFCC"/>
              </a:solidFill>
              <a:ln w="25400" algn="ctr">
                <a:solidFill>
                  <a:schemeClr val="bg1">
                    <a:lumMod val="65000"/>
                  </a:schemeClr>
                </a:solidFill>
                <a:round/>
                <a:headEnd/>
                <a:tailEnd/>
              </a:ln>
              <a:effectLst>
                <a:outerShdw blurRad="50800" dist="38100" dir="8100000" algn="tr" rotWithShape="0">
                  <a:prstClr val="black">
                    <a:alpha val="40000"/>
                  </a:prstClr>
                </a:outerShdw>
              </a:effectLst>
            </p:spPr>
            <p:txBody>
              <a:bodyPr anchor="ctr"/>
              <a:lstStyle/>
              <a:p>
                <a:pPr algn="ctr">
                  <a:defRPr/>
                </a:pPr>
                <a:r>
                  <a:rPr lang="en-GB" sz="1200" b="1" i="1" dirty="0">
                    <a:latin typeface="Calibri" pitchFamily="34" charset="0"/>
                  </a:rPr>
                  <a:t>Ecosystem functions</a:t>
                </a:r>
              </a:p>
              <a:p>
                <a:pPr algn="ctr">
                  <a:defRPr/>
                </a:pPr>
                <a:r>
                  <a:rPr lang="en-GB" sz="900" i="1" dirty="0">
                    <a:latin typeface="Calibri" pitchFamily="34" charset="0"/>
                  </a:rPr>
                  <a:t>[nutrient cycling, water regulation, habitats, biomass...] </a:t>
                </a:r>
              </a:p>
            </p:txBody>
          </p:sp>
          <p:grpSp>
            <p:nvGrpSpPr>
              <p:cNvPr id="14" name="Group 49"/>
              <p:cNvGrpSpPr>
                <a:grpSpLocks/>
              </p:cNvGrpSpPr>
              <p:nvPr/>
            </p:nvGrpSpPr>
            <p:grpSpPr bwMode="auto">
              <a:xfrm>
                <a:off x="2048" y="2085"/>
                <a:ext cx="776" cy="598"/>
                <a:chOff x="3251200" y="3310637"/>
                <a:chExt cx="1231900" cy="949325"/>
              </a:xfrm>
            </p:grpSpPr>
            <p:sp>
              <p:nvSpPr>
                <p:cNvPr id="46" name="Rounded Rectangle 45"/>
                <p:cNvSpPr>
                  <a:spLocks noChangeArrowheads="1"/>
                </p:cNvSpPr>
                <p:nvPr/>
              </p:nvSpPr>
              <p:spPr bwMode="auto">
                <a:xfrm>
                  <a:off x="3251200" y="3310637"/>
                  <a:ext cx="1231900" cy="949325"/>
                </a:xfrm>
                <a:prstGeom prst="roundRect">
                  <a:avLst>
                    <a:gd name="adj" fmla="val 10000"/>
                  </a:avLst>
                </a:prstGeom>
                <a:solidFill>
                  <a:srgbClr val="FFFF99"/>
                </a:solidFill>
                <a:ln w="19050" algn="ctr">
                  <a:solidFill>
                    <a:schemeClr val="bg1">
                      <a:lumMod val="65000"/>
                    </a:schemeClr>
                  </a:solidFill>
                  <a:round/>
                  <a:headEnd/>
                  <a:tailEnd/>
                </a:ln>
                <a:effectLst>
                  <a:outerShdw blurRad="50800" dist="38100" dir="8100000" algn="tr" rotWithShape="0">
                    <a:prstClr val="black">
                      <a:alpha val="40000"/>
                    </a:prstClr>
                  </a:outerShdw>
                </a:effectLst>
              </p:spPr>
              <p:txBody>
                <a:bodyPr/>
                <a:lstStyle/>
                <a:p>
                  <a:pPr fontAlgn="auto">
                    <a:spcBef>
                      <a:spcPts val="0"/>
                    </a:spcBef>
                    <a:spcAft>
                      <a:spcPts val="0"/>
                    </a:spcAft>
                    <a:defRPr/>
                  </a:pPr>
                  <a:endParaRPr lang="en-GB">
                    <a:latin typeface="+mn-lt"/>
                  </a:endParaRPr>
                </a:p>
              </p:txBody>
            </p:sp>
            <p:sp>
              <p:nvSpPr>
                <p:cNvPr id="47" name="Rounded Rectangle 4"/>
                <p:cNvSpPr/>
                <p:nvPr/>
              </p:nvSpPr>
              <p:spPr bwMode="auto">
                <a:xfrm>
                  <a:off x="3335338" y="3339212"/>
                  <a:ext cx="1071562" cy="792162"/>
                </a:xfrm>
                <a:prstGeom prst="rect">
                  <a:avLst/>
                </a:prstGeom>
                <a:noFill/>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lIns="11430" tIns="11430" rIns="11430" bIns="11430" anchor="ctr"/>
                <a:lstStyle/>
                <a:p>
                  <a:pPr algn="ctr" defTabSz="800100" fontAlgn="auto">
                    <a:lnSpc>
                      <a:spcPct val="90000"/>
                    </a:lnSpc>
                    <a:spcBef>
                      <a:spcPts val="0"/>
                    </a:spcBef>
                    <a:spcAft>
                      <a:spcPct val="35000"/>
                    </a:spcAft>
                    <a:defRPr/>
                  </a:pPr>
                  <a:r>
                    <a:rPr lang="en-GB" sz="1400" b="1" i="1" dirty="0">
                      <a:solidFill>
                        <a:schemeClr val="tx1"/>
                      </a:solidFill>
                    </a:rPr>
                    <a:t>Ecosystem services </a:t>
                  </a:r>
                  <a:r>
                    <a:rPr lang="en-GB" sz="900" i="1" dirty="0">
                      <a:solidFill>
                        <a:schemeClr val="tx1"/>
                      </a:solidFill>
                    </a:rPr>
                    <a:t>[provision, regulation,     socio-cultural services]</a:t>
                  </a:r>
                </a:p>
              </p:txBody>
            </p:sp>
          </p:grpSp>
        </p:grpSp>
      </p:grpSp>
      <p:grpSp>
        <p:nvGrpSpPr>
          <p:cNvPr id="15" name="Group 61"/>
          <p:cNvGrpSpPr>
            <a:grpSpLocks/>
          </p:cNvGrpSpPr>
          <p:nvPr/>
        </p:nvGrpSpPr>
        <p:grpSpPr bwMode="auto">
          <a:xfrm>
            <a:off x="635974" y="652685"/>
            <a:ext cx="7773014" cy="1283795"/>
            <a:chOff x="636547" y="1114191"/>
            <a:chExt cx="7772415" cy="723988"/>
          </a:xfrm>
        </p:grpSpPr>
        <p:sp>
          <p:nvSpPr>
            <p:cNvPr id="22548" name="Curved Down Arrow 79"/>
            <p:cNvSpPr>
              <a:spLocks noChangeArrowheads="1"/>
            </p:cNvSpPr>
            <p:nvPr/>
          </p:nvSpPr>
          <p:spPr bwMode="auto">
            <a:xfrm rot="21270234" flipH="1">
              <a:off x="636547" y="1114191"/>
              <a:ext cx="6420134" cy="723988"/>
            </a:xfrm>
            <a:prstGeom prst="curvedDownArrow">
              <a:avLst>
                <a:gd name="adj1" fmla="val 28761"/>
                <a:gd name="adj2" fmla="val 86074"/>
                <a:gd name="adj3" fmla="val 28412"/>
              </a:avLst>
            </a:prstGeom>
            <a:solidFill>
              <a:srgbClr val="00B0F0"/>
            </a:solidFill>
            <a:ln w="9525" algn="ctr">
              <a:solidFill>
                <a:srgbClr val="00B0F0"/>
              </a:solidFill>
              <a:miter lim="800000"/>
              <a:headEnd/>
              <a:tailEnd/>
            </a:ln>
          </p:spPr>
          <p:txBody>
            <a:bodyPr wrap="none" anchor="ctr"/>
            <a:lstStyle/>
            <a:p>
              <a:endParaRPr lang="en-US">
                <a:latin typeface="Calibri" pitchFamily="34" charset="0"/>
              </a:endParaRPr>
            </a:p>
          </p:txBody>
        </p:sp>
        <p:sp>
          <p:nvSpPr>
            <p:cNvPr id="42034" name="AutoShape 50"/>
            <p:cNvSpPr>
              <a:spLocks noChangeArrowheads="1"/>
            </p:cNvSpPr>
            <p:nvPr/>
          </p:nvSpPr>
          <p:spPr bwMode="auto">
            <a:xfrm>
              <a:off x="6753200" y="1258581"/>
              <a:ext cx="1655762" cy="568519"/>
            </a:xfrm>
            <a:prstGeom prst="roundRect">
              <a:avLst>
                <a:gd name="adj" fmla="val 16667"/>
              </a:avLst>
            </a:prstGeom>
            <a:solidFill>
              <a:schemeClr val="bg1"/>
            </a:solidFill>
            <a:ln w="9525">
              <a:solidFill>
                <a:schemeClr val="bg1"/>
              </a:solidFill>
              <a:round/>
              <a:headEnd/>
              <a:tailEnd/>
            </a:ln>
            <a:effectLst>
              <a:glow rad="139700">
                <a:srgbClr val="0070C0">
                  <a:alpha val="40000"/>
                </a:srgbClr>
              </a:glow>
            </a:effectLst>
          </p:spPr>
          <p:txBody>
            <a:bodyPr anchor="ctr"/>
            <a:lstStyle/>
            <a:p>
              <a:pPr algn="ctr">
                <a:defRPr/>
              </a:pPr>
              <a:r>
                <a:rPr lang="en-GB" sz="1050" b="1" i="1" dirty="0">
                  <a:latin typeface="Arial" charset="0"/>
                </a:rPr>
                <a:t>Expenditures for </a:t>
              </a:r>
            </a:p>
            <a:p>
              <a:pPr algn="ctr">
                <a:defRPr/>
              </a:pPr>
              <a:r>
                <a:rPr lang="en-GB" sz="1050" b="1" i="1" dirty="0">
                  <a:latin typeface="Arial" charset="0"/>
                </a:rPr>
                <a:t>environmental protection &amp;  resource management</a:t>
              </a:r>
            </a:p>
          </p:txBody>
        </p:sp>
      </p:grpSp>
      <p:sp>
        <p:nvSpPr>
          <p:cNvPr id="50" name="Explosion 1 49"/>
          <p:cNvSpPr/>
          <p:nvPr/>
        </p:nvSpPr>
        <p:spPr>
          <a:xfrm>
            <a:off x="3101975" y="573088"/>
            <a:ext cx="2762318" cy="1487487"/>
          </a:xfrm>
          <a:prstGeom prst="irregularSeal1">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p>
            <a:pPr algn="ctr">
              <a:defRPr/>
            </a:pPr>
            <a:r>
              <a:rPr lang="en-GB" sz="1600" b="1" dirty="0">
                <a:solidFill>
                  <a:schemeClr val="bg1"/>
                </a:solidFill>
              </a:rPr>
              <a:t>Non </a:t>
            </a:r>
            <a:r>
              <a:rPr lang="en-GB" sz="1600" b="1" dirty="0" smtClean="0">
                <a:solidFill>
                  <a:schemeClr val="bg1"/>
                </a:solidFill>
              </a:rPr>
              <a:t>paid </a:t>
            </a:r>
            <a:r>
              <a:rPr lang="en-GB" sz="1600" b="1" i="1" dirty="0" smtClean="0">
                <a:solidFill>
                  <a:schemeClr val="bg1"/>
                </a:solidFill>
                <a:latin typeface="Calibri" pitchFamily="34" charset="0"/>
                <a:cs typeface="Calibri" pitchFamily="34" charset="0"/>
              </a:rPr>
              <a:t>=</a:t>
            </a:r>
            <a:endParaRPr lang="en-GB" sz="1600" b="1" i="1" dirty="0">
              <a:solidFill>
                <a:schemeClr val="bg1"/>
              </a:solidFill>
              <a:latin typeface="Calibri" pitchFamily="34" charset="0"/>
              <a:cs typeface="Calibri" pitchFamily="34" charset="0"/>
            </a:endParaRPr>
          </a:p>
          <a:p>
            <a:pPr algn="ctr">
              <a:defRPr/>
            </a:pPr>
            <a:r>
              <a:rPr lang="en-GB" sz="1600" b="1" i="1" dirty="0">
                <a:solidFill>
                  <a:schemeClr val="bg1"/>
                </a:solidFill>
                <a:latin typeface="Calibri" pitchFamily="34" charset="0"/>
                <a:cs typeface="Calibri" pitchFamily="34" charset="0"/>
              </a:rPr>
              <a:t>Ecological debt</a:t>
            </a:r>
            <a:endParaRPr lang="en-GB" sz="1600" i="1" dirty="0">
              <a:solidFill>
                <a:schemeClr val="bg1"/>
              </a:solidFill>
              <a:latin typeface="Calibri" pitchFamily="34" charset="0"/>
              <a:cs typeface="Calibri" pitchFamily="34" charset="0"/>
            </a:endParaRPr>
          </a:p>
          <a:p>
            <a:pPr algn="ctr">
              <a:defRPr/>
            </a:pPr>
            <a:endParaRPr lang="en-GB" sz="1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right)">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170"/>
                                        </p:tgtEl>
                                        <p:attrNameLst>
                                          <p:attrName>style.visibility</p:attrName>
                                        </p:attrNameLst>
                                      </p:cBhvr>
                                      <p:to>
                                        <p:strVal val="visible"/>
                                      </p:to>
                                    </p:set>
                                    <p:animEffect transition="in" filter="wipe(left)">
                                      <p:cBhvr>
                                        <p:cTn id="48" dur="500"/>
                                        <p:tgtEl>
                                          <p:spTgt spid="7170"/>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42035"/>
                                        </p:tgtEl>
                                        <p:attrNameLst>
                                          <p:attrName>style.visibility</p:attrName>
                                        </p:attrNameLst>
                                      </p:cBhvr>
                                      <p:to>
                                        <p:strVal val="visible"/>
                                      </p:to>
                                    </p:set>
                                    <p:animEffect transition="in" filter="wipe(down)">
                                      <p:cBhvr>
                                        <p:cTn id="52" dur="500"/>
                                        <p:tgtEl>
                                          <p:spTgt spid="42035"/>
                                        </p:tgtEl>
                                      </p:cBhvr>
                                    </p:animEffect>
                                  </p:childTnLst>
                                </p:cTn>
                              </p:par>
                            </p:childTnLst>
                          </p:cTn>
                        </p:par>
                        <p:par>
                          <p:cTn id="53" fill="hold">
                            <p:stCondLst>
                              <p:cond delay="100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edge">
                                      <p:cBhvr>
                                        <p:cTn id="6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170" grpId="0" animBg="1"/>
      <p:bldP spid="67"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4"/>
          <p:cNvGrpSpPr>
            <a:grpSpLocks/>
          </p:cNvGrpSpPr>
          <p:nvPr/>
        </p:nvGrpSpPr>
        <p:grpSpPr bwMode="auto">
          <a:xfrm>
            <a:off x="4808538" y="4724400"/>
            <a:ext cx="2808287" cy="1728788"/>
            <a:chOff x="3029" y="2976"/>
            <a:chExt cx="1769" cy="1089"/>
          </a:xfrm>
        </p:grpSpPr>
        <p:sp>
          <p:nvSpPr>
            <p:cNvPr id="130050" name="Rectangle 2"/>
            <p:cNvSpPr>
              <a:spLocks noChangeArrowheads="1"/>
            </p:cNvSpPr>
            <p:nvPr/>
          </p:nvSpPr>
          <p:spPr bwMode="auto">
            <a:xfrm>
              <a:off x="3029" y="2976"/>
              <a:ext cx="1769" cy="1089"/>
            </a:xfrm>
            <a:prstGeom prst="rect">
              <a:avLst/>
            </a:prstGeom>
            <a:solidFill>
              <a:srgbClr val="FFCCCC"/>
            </a:solidFill>
            <a:ln w="9525">
              <a:noFill/>
              <a:miter lim="800000"/>
              <a:headEnd/>
              <a:tailEnd/>
            </a:ln>
            <a:effectLst/>
          </p:spPr>
          <p:txBody>
            <a:bodyPr wrap="none" anchor="ctr"/>
            <a:lstStyle/>
            <a:p>
              <a:endParaRPr lang="en-US"/>
            </a:p>
          </p:txBody>
        </p:sp>
        <p:sp>
          <p:nvSpPr>
            <p:cNvPr id="130097" name="Text Box 49"/>
            <p:cNvSpPr txBox="1">
              <a:spLocks noChangeArrowheads="1"/>
            </p:cNvSpPr>
            <p:nvPr/>
          </p:nvSpPr>
          <p:spPr bwMode="auto">
            <a:xfrm>
              <a:off x="3075" y="2981"/>
              <a:ext cx="1633" cy="404"/>
            </a:xfrm>
            <a:prstGeom prst="rect">
              <a:avLst/>
            </a:prstGeom>
            <a:noFill/>
            <a:ln w="9525">
              <a:noFill/>
              <a:miter lim="800000"/>
              <a:headEnd/>
              <a:tailEnd/>
            </a:ln>
            <a:effectLst/>
          </p:spPr>
          <p:txBody>
            <a:bodyPr>
              <a:spAutoFit/>
            </a:bodyPr>
            <a:lstStyle/>
            <a:p>
              <a:pPr algn="ctr">
                <a:spcBef>
                  <a:spcPct val="50000"/>
                </a:spcBef>
              </a:pPr>
              <a:r>
                <a:rPr lang="en-US" b="1">
                  <a:solidFill>
                    <a:srgbClr val="FF3300"/>
                  </a:solidFill>
                  <a:latin typeface="Calibri" pitchFamily="34" charset="0"/>
                </a:rPr>
                <a:t>Estimation of ecosystem capital depreciation…</a:t>
              </a:r>
            </a:p>
          </p:txBody>
        </p:sp>
      </p:grpSp>
      <p:sp>
        <p:nvSpPr>
          <p:cNvPr id="130051" name="Rectangle 3"/>
          <p:cNvSpPr>
            <a:spLocks noChangeAspect="1" noChangeArrowheads="1"/>
          </p:cNvSpPr>
          <p:nvPr/>
        </p:nvSpPr>
        <p:spPr bwMode="auto">
          <a:xfrm>
            <a:off x="1065213" y="4868863"/>
            <a:ext cx="1222375" cy="1512887"/>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052" name="Rectangle 4"/>
          <p:cNvSpPr>
            <a:spLocks noChangeAspect="1" noChangeArrowheads="1"/>
          </p:cNvSpPr>
          <p:nvPr/>
        </p:nvSpPr>
        <p:spPr bwMode="auto">
          <a:xfrm>
            <a:off x="3514725" y="4868863"/>
            <a:ext cx="1223963" cy="1008062"/>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053" name="Text Box 5"/>
          <p:cNvSpPr txBox="1">
            <a:spLocks noChangeArrowheads="1"/>
          </p:cNvSpPr>
          <p:nvPr/>
        </p:nvSpPr>
        <p:spPr bwMode="auto">
          <a:xfrm>
            <a:off x="849313" y="3429000"/>
            <a:ext cx="2087562" cy="304800"/>
          </a:xfrm>
          <a:prstGeom prst="rect">
            <a:avLst/>
          </a:prstGeom>
          <a:noFill/>
          <a:ln w="9525">
            <a:noFill/>
            <a:miter lim="800000"/>
            <a:headEnd/>
            <a:tailEnd/>
          </a:ln>
          <a:effectLst/>
        </p:spPr>
        <p:txBody>
          <a:bodyPr>
            <a:spAutoFit/>
          </a:bodyPr>
          <a:lstStyle/>
          <a:p>
            <a:pPr>
              <a:spcBef>
                <a:spcPct val="50000"/>
              </a:spcBef>
            </a:pPr>
            <a:r>
              <a:rPr lang="en-US" sz="1400"/>
              <a:t>Valuation of E-services</a:t>
            </a:r>
          </a:p>
        </p:txBody>
      </p:sp>
      <p:grpSp>
        <p:nvGrpSpPr>
          <p:cNvPr id="3" name="Group 6"/>
          <p:cNvGrpSpPr>
            <a:grpSpLocks noChangeAspect="1"/>
          </p:cNvGrpSpPr>
          <p:nvPr/>
        </p:nvGrpSpPr>
        <p:grpSpPr bwMode="auto">
          <a:xfrm>
            <a:off x="1065213" y="3760788"/>
            <a:ext cx="1670050" cy="747712"/>
            <a:chOff x="353" y="2478"/>
            <a:chExt cx="1315" cy="589"/>
          </a:xfrm>
        </p:grpSpPr>
        <p:sp>
          <p:nvSpPr>
            <p:cNvPr id="130055" name="Rectangle 7"/>
            <p:cNvSpPr>
              <a:spLocks noChangeAspect="1" noChangeArrowheads="1"/>
            </p:cNvSpPr>
            <p:nvPr/>
          </p:nvSpPr>
          <p:spPr bwMode="auto">
            <a:xfrm>
              <a:off x="353" y="2478"/>
              <a:ext cx="907" cy="181"/>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056" name="Rectangle 8"/>
            <p:cNvSpPr>
              <a:spLocks noChangeAspect="1" noChangeArrowheads="1"/>
            </p:cNvSpPr>
            <p:nvPr/>
          </p:nvSpPr>
          <p:spPr bwMode="auto">
            <a:xfrm>
              <a:off x="489" y="2614"/>
              <a:ext cx="907" cy="181"/>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057" name="Rectangle 9"/>
            <p:cNvSpPr>
              <a:spLocks noChangeAspect="1" noChangeArrowheads="1"/>
            </p:cNvSpPr>
            <p:nvPr/>
          </p:nvSpPr>
          <p:spPr bwMode="auto">
            <a:xfrm>
              <a:off x="625" y="2750"/>
              <a:ext cx="907" cy="181"/>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058" name="Rectangle 10"/>
            <p:cNvSpPr>
              <a:spLocks noChangeAspect="1" noChangeArrowheads="1"/>
            </p:cNvSpPr>
            <p:nvPr/>
          </p:nvSpPr>
          <p:spPr bwMode="auto">
            <a:xfrm>
              <a:off x="761" y="2886"/>
              <a:ext cx="907" cy="181"/>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sp>
        <p:nvSpPr>
          <p:cNvPr id="130059" name="Text Box 11"/>
          <p:cNvSpPr txBox="1">
            <a:spLocks noChangeArrowheads="1"/>
          </p:cNvSpPr>
          <p:nvPr/>
        </p:nvSpPr>
        <p:spPr bwMode="auto">
          <a:xfrm>
            <a:off x="3008313" y="3484563"/>
            <a:ext cx="2089150" cy="304800"/>
          </a:xfrm>
          <a:prstGeom prst="rect">
            <a:avLst/>
          </a:prstGeom>
          <a:noFill/>
          <a:ln w="9525">
            <a:noFill/>
            <a:miter lim="800000"/>
            <a:headEnd/>
            <a:tailEnd/>
          </a:ln>
          <a:effectLst/>
        </p:spPr>
        <p:txBody>
          <a:bodyPr>
            <a:spAutoFit/>
          </a:bodyPr>
          <a:lstStyle/>
          <a:p>
            <a:pPr>
              <a:spcBef>
                <a:spcPct val="50000"/>
              </a:spcBef>
            </a:pPr>
            <a:r>
              <a:rPr lang="en-US" sz="1400"/>
              <a:t>Valuation of E-services</a:t>
            </a:r>
          </a:p>
        </p:txBody>
      </p:sp>
      <p:sp>
        <p:nvSpPr>
          <p:cNvPr id="130060" name="Text Box 12"/>
          <p:cNvSpPr txBox="1">
            <a:spLocks noChangeArrowheads="1"/>
          </p:cNvSpPr>
          <p:nvPr/>
        </p:nvSpPr>
        <p:spPr bwMode="auto">
          <a:xfrm>
            <a:off x="776288" y="4471988"/>
            <a:ext cx="1152525" cy="396875"/>
          </a:xfrm>
          <a:prstGeom prst="rect">
            <a:avLst/>
          </a:prstGeom>
          <a:noFill/>
          <a:ln w="9525">
            <a:noFill/>
            <a:miter lim="800000"/>
            <a:headEnd/>
            <a:tailEnd/>
          </a:ln>
          <a:effectLst/>
        </p:spPr>
        <p:txBody>
          <a:bodyPr>
            <a:spAutoFit/>
          </a:bodyPr>
          <a:lstStyle/>
          <a:p>
            <a:pPr>
              <a:spcBef>
                <a:spcPct val="50000"/>
              </a:spcBef>
            </a:pPr>
            <a:r>
              <a:rPr lang="en-US" sz="1600" b="1"/>
              <a:t>NPV </a:t>
            </a:r>
            <a:r>
              <a:rPr lang="en-US" sz="1400"/>
              <a:t>&amp;</a:t>
            </a:r>
            <a:r>
              <a:rPr lang="en-US" sz="1600" b="1"/>
              <a:t> </a:t>
            </a:r>
            <a:r>
              <a:rPr lang="en-US" sz="2000" b="1"/>
              <a:t>(</a:t>
            </a:r>
            <a:r>
              <a:rPr lang="en-US" sz="2000" b="1">
                <a:latin typeface="Symbol" pitchFamily="18" charset="2"/>
              </a:rPr>
              <a:t>+</a:t>
            </a:r>
            <a:r>
              <a:rPr lang="en-US" sz="2000" b="1"/>
              <a:t>)</a:t>
            </a:r>
          </a:p>
        </p:txBody>
      </p:sp>
      <p:sp>
        <p:nvSpPr>
          <p:cNvPr id="130063" name="Rectangle 15" descr="Wide upward diagonal"/>
          <p:cNvSpPr>
            <a:spLocks noChangeAspect="1" noChangeArrowheads="1"/>
          </p:cNvSpPr>
          <p:nvPr/>
        </p:nvSpPr>
        <p:spPr bwMode="auto">
          <a:xfrm>
            <a:off x="3514725" y="5915025"/>
            <a:ext cx="1223963" cy="466725"/>
          </a:xfrm>
          <a:prstGeom prst="rect">
            <a:avLst/>
          </a:prstGeom>
          <a:pattFill prst="wdUpDiag">
            <a:fgClr>
              <a:schemeClr val="accent1"/>
            </a:fgClr>
            <a:bgClr>
              <a:srgbClr val="FFFFFF"/>
            </a:bgClr>
          </a:pattFill>
          <a:ln w="38100">
            <a:solidFill>
              <a:schemeClr val="tx1"/>
            </a:solidFill>
            <a:miter lim="800000"/>
            <a:headEnd/>
            <a:tailEnd/>
          </a:ln>
          <a:effectLst/>
        </p:spPr>
        <p:txBody>
          <a:bodyPr wrap="none" anchor="ctr"/>
          <a:lstStyle/>
          <a:p>
            <a:endParaRPr lang="en-US"/>
          </a:p>
        </p:txBody>
      </p:sp>
      <p:sp>
        <p:nvSpPr>
          <p:cNvPr id="130069" name="Text Box 21"/>
          <p:cNvSpPr txBox="1">
            <a:spLocks noChangeArrowheads="1"/>
          </p:cNvSpPr>
          <p:nvPr/>
        </p:nvSpPr>
        <p:spPr bwMode="auto">
          <a:xfrm>
            <a:off x="920750" y="2205038"/>
            <a:ext cx="1800225" cy="517525"/>
          </a:xfrm>
          <a:prstGeom prst="rect">
            <a:avLst/>
          </a:prstGeom>
          <a:noFill/>
          <a:ln w="9525">
            <a:noFill/>
            <a:miter lim="800000"/>
            <a:headEnd/>
            <a:tailEnd/>
          </a:ln>
          <a:effectLst/>
        </p:spPr>
        <p:txBody>
          <a:bodyPr>
            <a:spAutoFit/>
          </a:bodyPr>
          <a:lstStyle/>
          <a:p>
            <a:pPr algn="ctr">
              <a:spcBef>
                <a:spcPct val="50000"/>
              </a:spcBef>
            </a:pPr>
            <a:r>
              <a:rPr lang="en-US" sz="1400"/>
              <a:t>Physical accounts of E-services</a:t>
            </a:r>
          </a:p>
        </p:txBody>
      </p:sp>
      <p:sp>
        <p:nvSpPr>
          <p:cNvPr id="130070" name="Text Box 22"/>
          <p:cNvSpPr txBox="1">
            <a:spLocks noChangeArrowheads="1"/>
          </p:cNvSpPr>
          <p:nvPr/>
        </p:nvSpPr>
        <p:spPr bwMode="auto">
          <a:xfrm>
            <a:off x="3368675" y="2335213"/>
            <a:ext cx="1800225" cy="517525"/>
          </a:xfrm>
          <a:prstGeom prst="rect">
            <a:avLst/>
          </a:prstGeom>
          <a:noFill/>
          <a:ln w="9525">
            <a:noFill/>
            <a:miter lim="800000"/>
            <a:headEnd/>
            <a:tailEnd/>
          </a:ln>
          <a:effectLst/>
        </p:spPr>
        <p:txBody>
          <a:bodyPr>
            <a:spAutoFit/>
          </a:bodyPr>
          <a:lstStyle/>
          <a:p>
            <a:pPr>
              <a:spcBef>
                <a:spcPct val="50000"/>
              </a:spcBef>
            </a:pPr>
            <a:r>
              <a:rPr lang="en-US" sz="1400"/>
              <a:t>Physical accounts of E-services</a:t>
            </a:r>
          </a:p>
        </p:txBody>
      </p:sp>
      <p:sp>
        <p:nvSpPr>
          <p:cNvPr id="130071" name="AutoShape 23"/>
          <p:cNvSpPr>
            <a:spLocks noChangeArrowheads="1"/>
          </p:cNvSpPr>
          <p:nvPr/>
        </p:nvSpPr>
        <p:spPr bwMode="auto">
          <a:xfrm rot="5400000" flipV="1">
            <a:off x="2792413" y="3284538"/>
            <a:ext cx="1152525" cy="720725"/>
          </a:xfrm>
          <a:custGeom>
            <a:avLst/>
            <a:gdLst>
              <a:gd name="G0" fmla="+- -36827 0 0"/>
              <a:gd name="G1" fmla="+- 11453887 0 0"/>
              <a:gd name="G2" fmla="+- -36827 0 11453887"/>
              <a:gd name="G3" fmla="+- 10800 0 0"/>
              <a:gd name="G4" fmla="+- 0 0 -36827"/>
              <a:gd name="T0" fmla="*/ 360 256 1"/>
              <a:gd name="T1" fmla="*/ 0 256 1"/>
              <a:gd name="G5" fmla="+- G2 T0 T1"/>
              <a:gd name="G6" fmla="?: G2 G2 G5"/>
              <a:gd name="G7" fmla="+- 0 0 G6"/>
              <a:gd name="G8" fmla="+- 9788 0 0"/>
              <a:gd name="G9" fmla="+- 0 0 11453887"/>
              <a:gd name="G10" fmla="+- 9788 0 2700"/>
              <a:gd name="G11" fmla="cos G10 -36827"/>
              <a:gd name="G12" fmla="sin G10 -36827"/>
              <a:gd name="G13" fmla="cos 13500 -36827"/>
              <a:gd name="G14" fmla="sin 13500 -36827"/>
              <a:gd name="G15" fmla="+- G11 10800 0"/>
              <a:gd name="G16" fmla="+- G12 10800 0"/>
              <a:gd name="G17" fmla="+- G13 10800 0"/>
              <a:gd name="G18" fmla="+- G14 10800 0"/>
              <a:gd name="G19" fmla="*/ 9788 1 2"/>
              <a:gd name="G20" fmla="+- G19 5400 0"/>
              <a:gd name="G21" fmla="cos G20 -36827"/>
              <a:gd name="G22" fmla="sin G20 -36827"/>
              <a:gd name="G23" fmla="+- G21 10800 0"/>
              <a:gd name="G24" fmla="+- G12 G23 G22"/>
              <a:gd name="G25" fmla="+- G22 G23 G11"/>
              <a:gd name="G26" fmla="cos 10800 -36827"/>
              <a:gd name="G27" fmla="sin 10800 -36827"/>
              <a:gd name="G28" fmla="cos 9788 -36827"/>
              <a:gd name="G29" fmla="sin 9788 -36827"/>
              <a:gd name="G30" fmla="+- G26 10800 0"/>
              <a:gd name="G31" fmla="+- G27 10800 0"/>
              <a:gd name="G32" fmla="+- G28 10800 0"/>
              <a:gd name="G33" fmla="+- G29 10800 0"/>
              <a:gd name="G34" fmla="+- G19 5400 0"/>
              <a:gd name="G35" fmla="cos G34 11453887"/>
              <a:gd name="G36" fmla="sin G34 11453887"/>
              <a:gd name="G37" fmla="+/ 11453887 -36827 2"/>
              <a:gd name="T2" fmla="*/ 180 256 1"/>
              <a:gd name="T3" fmla="*/ 0 256 1"/>
              <a:gd name="G38" fmla="+- G37 T2 T3"/>
              <a:gd name="G39" fmla="?: G2 G37 G38"/>
              <a:gd name="G40" fmla="cos 10800 G39"/>
              <a:gd name="G41" fmla="sin 10800 G39"/>
              <a:gd name="G42" fmla="cos 9788 G39"/>
              <a:gd name="G43" fmla="sin 9788 G39"/>
              <a:gd name="G44" fmla="+- G40 10800 0"/>
              <a:gd name="G45" fmla="+- G41 10800 0"/>
              <a:gd name="G46" fmla="+- G42 10800 0"/>
              <a:gd name="G47" fmla="+- G43 10800 0"/>
              <a:gd name="G48" fmla="+- G35 10800 0"/>
              <a:gd name="G49" fmla="+- G36 10800 0"/>
              <a:gd name="T4" fmla="*/ 10254 w 21600"/>
              <a:gd name="T5" fmla="*/ 13 h 21600"/>
              <a:gd name="T6" fmla="*/ 548 w 21600"/>
              <a:gd name="T7" fmla="*/ 11737 h 21600"/>
              <a:gd name="T8" fmla="*/ 10305 w 21600"/>
              <a:gd name="T9" fmla="*/ 1024 h 21600"/>
              <a:gd name="T10" fmla="*/ 24299 w 21600"/>
              <a:gd name="T11" fmla="*/ 10667 h 21600"/>
              <a:gd name="T12" fmla="*/ 21124 w 21600"/>
              <a:gd name="T13" fmla="*/ 13905 h 21600"/>
              <a:gd name="T14" fmla="*/ 17887 w 21600"/>
              <a:gd name="T15" fmla="*/ 1073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587" y="10704"/>
                </a:moveTo>
                <a:cubicBezTo>
                  <a:pt x="20534" y="5335"/>
                  <a:pt x="16168" y="1012"/>
                  <a:pt x="10800" y="1012"/>
                </a:cubicBezTo>
                <a:cubicBezTo>
                  <a:pt x="5394" y="1012"/>
                  <a:pt x="1012" y="5394"/>
                  <a:pt x="1012" y="10800"/>
                </a:cubicBezTo>
                <a:cubicBezTo>
                  <a:pt x="1011" y="11097"/>
                  <a:pt x="1025" y="11395"/>
                  <a:pt x="1052" y="11691"/>
                </a:cubicBezTo>
                <a:lnTo>
                  <a:pt x="44" y="11784"/>
                </a:lnTo>
                <a:cubicBezTo>
                  <a:pt x="14" y="11456"/>
                  <a:pt x="0" y="11128"/>
                  <a:pt x="0" y="10800"/>
                </a:cubicBezTo>
                <a:cubicBezTo>
                  <a:pt x="0" y="4835"/>
                  <a:pt x="4835" y="0"/>
                  <a:pt x="10800" y="0"/>
                </a:cubicBezTo>
                <a:cubicBezTo>
                  <a:pt x="16723" y="-1"/>
                  <a:pt x="21541" y="4771"/>
                  <a:pt x="21599" y="10694"/>
                </a:cubicBezTo>
                <a:lnTo>
                  <a:pt x="24299" y="10667"/>
                </a:lnTo>
                <a:lnTo>
                  <a:pt x="21124" y="13905"/>
                </a:lnTo>
                <a:lnTo>
                  <a:pt x="17887" y="10730"/>
                </a:lnTo>
                <a:lnTo>
                  <a:pt x="20587" y="10704"/>
                </a:lnTo>
                <a:close/>
              </a:path>
            </a:pathLst>
          </a:custGeom>
          <a:solidFill>
            <a:srgbClr val="0000FF"/>
          </a:solidFill>
          <a:ln w="9525">
            <a:solidFill>
              <a:srgbClr val="0000FF"/>
            </a:solidFill>
            <a:miter lim="800000"/>
            <a:headEnd/>
            <a:tailEnd/>
          </a:ln>
          <a:effectLst/>
        </p:spPr>
        <p:txBody>
          <a:bodyPr wrap="none" anchor="ctr"/>
          <a:lstStyle/>
          <a:p>
            <a:endParaRPr lang="en-US"/>
          </a:p>
        </p:txBody>
      </p:sp>
      <p:sp>
        <p:nvSpPr>
          <p:cNvPr id="130072" name="AutoShape 24"/>
          <p:cNvSpPr>
            <a:spLocks noChangeArrowheads="1"/>
          </p:cNvSpPr>
          <p:nvPr/>
        </p:nvSpPr>
        <p:spPr bwMode="auto">
          <a:xfrm rot="5400000" flipV="1">
            <a:off x="415925" y="3311525"/>
            <a:ext cx="1152525" cy="720725"/>
          </a:xfrm>
          <a:custGeom>
            <a:avLst/>
            <a:gdLst>
              <a:gd name="G0" fmla="+- -36827 0 0"/>
              <a:gd name="G1" fmla="+- 11453887 0 0"/>
              <a:gd name="G2" fmla="+- -36827 0 11453887"/>
              <a:gd name="G3" fmla="+- 10800 0 0"/>
              <a:gd name="G4" fmla="+- 0 0 -36827"/>
              <a:gd name="T0" fmla="*/ 360 256 1"/>
              <a:gd name="T1" fmla="*/ 0 256 1"/>
              <a:gd name="G5" fmla="+- G2 T0 T1"/>
              <a:gd name="G6" fmla="?: G2 G2 G5"/>
              <a:gd name="G7" fmla="+- 0 0 G6"/>
              <a:gd name="G8" fmla="+- 9788 0 0"/>
              <a:gd name="G9" fmla="+- 0 0 11453887"/>
              <a:gd name="G10" fmla="+- 9788 0 2700"/>
              <a:gd name="G11" fmla="cos G10 -36827"/>
              <a:gd name="G12" fmla="sin G10 -36827"/>
              <a:gd name="G13" fmla="cos 13500 -36827"/>
              <a:gd name="G14" fmla="sin 13500 -36827"/>
              <a:gd name="G15" fmla="+- G11 10800 0"/>
              <a:gd name="G16" fmla="+- G12 10800 0"/>
              <a:gd name="G17" fmla="+- G13 10800 0"/>
              <a:gd name="G18" fmla="+- G14 10800 0"/>
              <a:gd name="G19" fmla="*/ 9788 1 2"/>
              <a:gd name="G20" fmla="+- G19 5400 0"/>
              <a:gd name="G21" fmla="cos G20 -36827"/>
              <a:gd name="G22" fmla="sin G20 -36827"/>
              <a:gd name="G23" fmla="+- G21 10800 0"/>
              <a:gd name="G24" fmla="+- G12 G23 G22"/>
              <a:gd name="G25" fmla="+- G22 G23 G11"/>
              <a:gd name="G26" fmla="cos 10800 -36827"/>
              <a:gd name="G27" fmla="sin 10800 -36827"/>
              <a:gd name="G28" fmla="cos 9788 -36827"/>
              <a:gd name="G29" fmla="sin 9788 -36827"/>
              <a:gd name="G30" fmla="+- G26 10800 0"/>
              <a:gd name="G31" fmla="+- G27 10800 0"/>
              <a:gd name="G32" fmla="+- G28 10800 0"/>
              <a:gd name="G33" fmla="+- G29 10800 0"/>
              <a:gd name="G34" fmla="+- G19 5400 0"/>
              <a:gd name="G35" fmla="cos G34 11453887"/>
              <a:gd name="G36" fmla="sin G34 11453887"/>
              <a:gd name="G37" fmla="+/ 11453887 -36827 2"/>
              <a:gd name="T2" fmla="*/ 180 256 1"/>
              <a:gd name="T3" fmla="*/ 0 256 1"/>
              <a:gd name="G38" fmla="+- G37 T2 T3"/>
              <a:gd name="G39" fmla="?: G2 G37 G38"/>
              <a:gd name="G40" fmla="cos 10800 G39"/>
              <a:gd name="G41" fmla="sin 10800 G39"/>
              <a:gd name="G42" fmla="cos 9788 G39"/>
              <a:gd name="G43" fmla="sin 9788 G39"/>
              <a:gd name="G44" fmla="+- G40 10800 0"/>
              <a:gd name="G45" fmla="+- G41 10800 0"/>
              <a:gd name="G46" fmla="+- G42 10800 0"/>
              <a:gd name="G47" fmla="+- G43 10800 0"/>
              <a:gd name="G48" fmla="+- G35 10800 0"/>
              <a:gd name="G49" fmla="+- G36 10800 0"/>
              <a:gd name="T4" fmla="*/ 10254 w 21600"/>
              <a:gd name="T5" fmla="*/ 13 h 21600"/>
              <a:gd name="T6" fmla="*/ 548 w 21600"/>
              <a:gd name="T7" fmla="*/ 11737 h 21600"/>
              <a:gd name="T8" fmla="*/ 10305 w 21600"/>
              <a:gd name="T9" fmla="*/ 1024 h 21600"/>
              <a:gd name="T10" fmla="*/ 24299 w 21600"/>
              <a:gd name="T11" fmla="*/ 10667 h 21600"/>
              <a:gd name="T12" fmla="*/ 21124 w 21600"/>
              <a:gd name="T13" fmla="*/ 13905 h 21600"/>
              <a:gd name="T14" fmla="*/ 17887 w 21600"/>
              <a:gd name="T15" fmla="*/ 1073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587" y="10704"/>
                </a:moveTo>
                <a:cubicBezTo>
                  <a:pt x="20534" y="5335"/>
                  <a:pt x="16168" y="1012"/>
                  <a:pt x="10800" y="1012"/>
                </a:cubicBezTo>
                <a:cubicBezTo>
                  <a:pt x="5394" y="1012"/>
                  <a:pt x="1012" y="5394"/>
                  <a:pt x="1012" y="10800"/>
                </a:cubicBezTo>
                <a:cubicBezTo>
                  <a:pt x="1011" y="11097"/>
                  <a:pt x="1025" y="11395"/>
                  <a:pt x="1052" y="11691"/>
                </a:cubicBezTo>
                <a:lnTo>
                  <a:pt x="44" y="11784"/>
                </a:lnTo>
                <a:cubicBezTo>
                  <a:pt x="14" y="11456"/>
                  <a:pt x="0" y="11128"/>
                  <a:pt x="0" y="10800"/>
                </a:cubicBezTo>
                <a:cubicBezTo>
                  <a:pt x="0" y="4835"/>
                  <a:pt x="4835" y="0"/>
                  <a:pt x="10800" y="0"/>
                </a:cubicBezTo>
                <a:cubicBezTo>
                  <a:pt x="16723" y="-1"/>
                  <a:pt x="21541" y="4771"/>
                  <a:pt x="21599" y="10694"/>
                </a:cubicBezTo>
                <a:lnTo>
                  <a:pt x="24299" y="10667"/>
                </a:lnTo>
                <a:lnTo>
                  <a:pt x="21124" y="13905"/>
                </a:lnTo>
                <a:lnTo>
                  <a:pt x="17887" y="10730"/>
                </a:lnTo>
                <a:lnTo>
                  <a:pt x="20587" y="10704"/>
                </a:lnTo>
                <a:close/>
              </a:path>
            </a:pathLst>
          </a:custGeom>
          <a:solidFill>
            <a:srgbClr val="0000FF"/>
          </a:solidFill>
          <a:ln w="9525">
            <a:solidFill>
              <a:srgbClr val="0000FF"/>
            </a:solidFill>
            <a:miter lim="800000"/>
            <a:headEnd/>
            <a:tailEnd/>
          </a:ln>
          <a:effectLst/>
        </p:spPr>
        <p:txBody>
          <a:bodyPr wrap="none" anchor="ctr"/>
          <a:lstStyle/>
          <a:p>
            <a:endParaRPr lang="en-US"/>
          </a:p>
        </p:txBody>
      </p:sp>
      <p:sp>
        <p:nvSpPr>
          <p:cNvPr id="130073" name="AutoShape 25"/>
          <p:cNvSpPr>
            <a:spLocks noChangeArrowheads="1"/>
          </p:cNvSpPr>
          <p:nvPr/>
        </p:nvSpPr>
        <p:spPr bwMode="auto">
          <a:xfrm rot="5400000" flipV="1">
            <a:off x="415925" y="4652963"/>
            <a:ext cx="1152525" cy="720725"/>
          </a:xfrm>
          <a:custGeom>
            <a:avLst/>
            <a:gdLst>
              <a:gd name="G0" fmla="+- -36827 0 0"/>
              <a:gd name="G1" fmla="+- 11453887 0 0"/>
              <a:gd name="G2" fmla="+- -36827 0 11453887"/>
              <a:gd name="G3" fmla="+- 10800 0 0"/>
              <a:gd name="G4" fmla="+- 0 0 -36827"/>
              <a:gd name="T0" fmla="*/ 360 256 1"/>
              <a:gd name="T1" fmla="*/ 0 256 1"/>
              <a:gd name="G5" fmla="+- G2 T0 T1"/>
              <a:gd name="G6" fmla="?: G2 G2 G5"/>
              <a:gd name="G7" fmla="+- 0 0 G6"/>
              <a:gd name="G8" fmla="+- 9788 0 0"/>
              <a:gd name="G9" fmla="+- 0 0 11453887"/>
              <a:gd name="G10" fmla="+- 9788 0 2700"/>
              <a:gd name="G11" fmla="cos G10 -36827"/>
              <a:gd name="G12" fmla="sin G10 -36827"/>
              <a:gd name="G13" fmla="cos 13500 -36827"/>
              <a:gd name="G14" fmla="sin 13500 -36827"/>
              <a:gd name="G15" fmla="+- G11 10800 0"/>
              <a:gd name="G16" fmla="+- G12 10800 0"/>
              <a:gd name="G17" fmla="+- G13 10800 0"/>
              <a:gd name="G18" fmla="+- G14 10800 0"/>
              <a:gd name="G19" fmla="*/ 9788 1 2"/>
              <a:gd name="G20" fmla="+- G19 5400 0"/>
              <a:gd name="G21" fmla="cos G20 -36827"/>
              <a:gd name="G22" fmla="sin G20 -36827"/>
              <a:gd name="G23" fmla="+- G21 10800 0"/>
              <a:gd name="G24" fmla="+- G12 G23 G22"/>
              <a:gd name="G25" fmla="+- G22 G23 G11"/>
              <a:gd name="G26" fmla="cos 10800 -36827"/>
              <a:gd name="G27" fmla="sin 10800 -36827"/>
              <a:gd name="G28" fmla="cos 9788 -36827"/>
              <a:gd name="G29" fmla="sin 9788 -36827"/>
              <a:gd name="G30" fmla="+- G26 10800 0"/>
              <a:gd name="G31" fmla="+- G27 10800 0"/>
              <a:gd name="G32" fmla="+- G28 10800 0"/>
              <a:gd name="G33" fmla="+- G29 10800 0"/>
              <a:gd name="G34" fmla="+- G19 5400 0"/>
              <a:gd name="G35" fmla="cos G34 11453887"/>
              <a:gd name="G36" fmla="sin G34 11453887"/>
              <a:gd name="G37" fmla="+/ 11453887 -36827 2"/>
              <a:gd name="T2" fmla="*/ 180 256 1"/>
              <a:gd name="T3" fmla="*/ 0 256 1"/>
              <a:gd name="G38" fmla="+- G37 T2 T3"/>
              <a:gd name="G39" fmla="?: G2 G37 G38"/>
              <a:gd name="G40" fmla="cos 10800 G39"/>
              <a:gd name="G41" fmla="sin 10800 G39"/>
              <a:gd name="G42" fmla="cos 9788 G39"/>
              <a:gd name="G43" fmla="sin 9788 G39"/>
              <a:gd name="G44" fmla="+- G40 10800 0"/>
              <a:gd name="G45" fmla="+- G41 10800 0"/>
              <a:gd name="G46" fmla="+- G42 10800 0"/>
              <a:gd name="G47" fmla="+- G43 10800 0"/>
              <a:gd name="G48" fmla="+- G35 10800 0"/>
              <a:gd name="G49" fmla="+- G36 10800 0"/>
              <a:gd name="T4" fmla="*/ 10254 w 21600"/>
              <a:gd name="T5" fmla="*/ 13 h 21600"/>
              <a:gd name="T6" fmla="*/ 548 w 21600"/>
              <a:gd name="T7" fmla="*/ 11737 h 21600"/>
              <a:gd name="T8" fmla="*/ 10305 w 21600"/>
              <a:gd name="T9" fmla="*/ 1024 h 21600"/>
              <a:gd name="T10" fmla="*/ 24299 w 21600"/>
              <a:gd name="T11" fmla="*/ 10667 h 21600"/>
              <a:gd name="T12" fmla="*/ 21124 w 21600"/>
              <a:gd name="T13" fmla="*/ 13905 h 21600"/>
              <a:gd name="T14" fmla="*/ 17887 w 21600"/>
              <a:gd name="T15" fmla="*/ 1073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587" y="10704"/>
                </a:moveTo>
                <a:cubicBezTo>
                  <a:pt x="20534" y="5335"/>
                  <a:pt x="16168" y="1012"/>
                  <a:pt x="10800" y="1012"/>
                </a:cubicBezTo>
                <a:cubicBezTo>
                  <a:pt x="5394" y="1012"/>
                  <a:pt x="1012" y="5394"/>
                  <a:pt x="1012" y="10800"/>
                </a:cubicBezTo>
                <a:cubicBezTo>
                  <a:pt x="1011" y="11097"/>
                  <a:pt x="1025" y="11395"/>
                  <a:pt x="1052" y="11691"/>
                </a:cubicBezTo>
                <a:lnTo>
                  <a:pt x="44" y="11784"/>
                </a:lnTo>
                <a:cubicBezTo>
                  <a:pt x="14" y="11456"/>
                  <a:pt x="0" y="11128"/>
                  <a:pt x="0" y="10800"/>
                </a:cubicBezTo>
                <a:cubicBezTo>
                  <a:pt x="0" y="4835"/>
                  <a:pt x="4835" y="0"/>
                  <a:pt x="10800" y="0"/>
                </a:cubicBezTo>
                <a:cubicBezTo>
                  <a:pt x="16723" y="-1"/>
                  <a:pt x="21541" y="4771"/>
                  <a:pt x="21599" y="10694"/>
                </a:cubicBezTo>
                <a:lnTo>
                  <a:pt x="24299" y="10667"/>
                </a:lnTo>
                <a:lnTo>
                  <a:pt x="21124" y="13905"/>
                </a:lnTo>
                <a:lnTo>
                  <a:pt x="17887" y="10730"/>
                </a:lnTo>
                <a:lnTo>
                  <a:pt x="20587" y="10704"/>
                </a:lnTo>
                <a:close/>
              </a:path>
            </a:pathLst>
          </a:custGeom>
          <a:solidFill>
            <a:srgbClr val="0000FF"/>
          </a:solidFill>
          <a:ln w="9525">
            <a:solidFill>
              <a:srgbClr val="0000FF"/>
            </a:solidFill>
            <a:miter lim="800000"/>
            <a:headEnd/>
            <a:tailEnd/>
          </a:ln>
          <a:effectLst/>
        </p:spPr>
        <p:txBody>
          <a:bodyPr wrap="none" anchor="ctr"/>
          <a:lstStyle/>
          <a:p>
            <a:endParaRPr lang="en-US"/>
          </a:p>
        </p:txBody>
      </p:sp>
      <p:sp>
        <p:nvSpPr>
          <p:cNvPr id="130074" name="AutoShape 26"/>
          <p:cNvSpPr>
            <a:spLocks noChangeArrowheads="1"/>
          </p:cNvSpPr>
          <p:nvPr/>
        </p:nvSpPr>
        <p:spPr bwMode="auto">
          <a:xfrm rot="5400000" flipV="1">
            <a:off x="2792413" y="4627563"/>
            <a:ext cx="1152525" cy="720725"/>
          </a:xfrm>
          <a:custGeom>
            <a:avLst/>
            <a:gdLst>
              <a:gd name="G0" fmla="+- -36827 0 0"/>
              <a:gd name="G1" fmla="+- 11453887 0 0"/>
              <a:gd name="G2" fmla="+- -36827 0 11453887"/>
              <a:gd name="G3" fmla="+- 10800 0 0"/>
              <a:gd name="G4" fmla="+- 0 0 -36827"/>
              <a:gd name="T0" fmla="*/ 360 256 1"/>
              <a:gd name="T1" fmla="*/ 0 256 1"/>
              <a:gd name="G5" fmla="+- G2 T0 T1"/>
              <a:gd name="G6" fmla="?: G2 G2 G5"/>
              <a:gd name="G7" fmla="+- 0 0 G6"/>
              <a:gd name="G8" fmla="+- 9788 0 0"/>
              <a:gd name="G9" fmla="+- 0 0 11453887"/>
              <a:gd name="G10" fmla="+- 9788 0 2700"/>
              <a:gd name="G11" fmla="cos G10 -36827"/>
              <a:gd name="G12" fmla="sin G10 -36827"/>
              <a:gd name="G13" fmla="cos 13500 -36827"/>
              <a:gd name="G14" fmla="sin 13500 -36827"/>
              <a:gd name="G15" fmla="+- G11 10800 0"/>
              <a:gd name="G16" fmla="+- G12 10800 0"/>
              <a:gd name="G17" fmla="+- G13 10800 0"/>
              <a:gd name="G18" fmla="+- G14 10800 0"/>
              <a:gd name="G19" fmla="*/ 9788 1 2"/>
              <a:gd name="G20" fmla="+- G19 5400 0"/>
              <a:gd name="G21" fmla="cos G20 -36827"/>
              <a:gd name="G22" fmla="sin G20 -36827"/>
              <a:gd name="G23" fmla="+- G21 10800 0"/>
              <a:gd name="G24" fmla="+- G12 G23 G22"/>
              <a:gd name="G25" fmla="+- G22 G23 G11"/>
              <a:gd name="G26" fmla="cos 10800 -36827"/>
              <a:gd name="G27" fmla="sin 10800 -36827"/>
              <a:gd name="G28" fmla="cos 9788 -36827"/>
              <a:gd name="G29" fmla="sin 9788 -36827"/>
              <a:gd name="G30" fmla="+- G26 10800 0"/>
              <a:gd name="G31" fmla="+- G27 10800 0"/>
              <a:gd name="G32" fmla="+- G28 10800 0"/>
              <a:gd name="G33" fmla="+- G29 10800 0"/>
              <a:gd name="G34" fmla="+- G19 5400 0"/>
              <a:gd name="G35" fmla="cos G34 11453887"/>
              <a:gd name="G36" fmla="sin G34 11453887"/>
              <a:gd name="G37" fmla="+/ 11453887 -36827 2"/>
              <a:gd name="T2" fmla="*/ 180 256 1"/>
              <a:gd name="T3" fmla="*/ 0 256 1"/>
              <a:gd name="G38" fmla="+- G37 T2 T3"/>
              <a:gd name="G39" fmla="?: G2 G37 G38"/>
              <a:gd name="G40" fmla="cos 10800 G39"/>
              <a:gd name="G41" fmla="sin 10800 G39"/>
              <a:gd name="G42" fmla="cos 9788 G39"/>
              <a:gd name="G43" fmla="sin 9788 G39"/>
              <a:gd name="G44" fmla="+- G40 10800 0"/>
              <a:gd name="G45" fmla="+- G41 10800 0"/>
              <a:gd name="G46" fmla="+- G42 10800 0"/>
              <a:gd name="G47" fmla="+- G43 10800 0"/>
              <a:gd name="G48" fmla="+- G35 10800 0"/>
              <a:gd name="G49" fmla="+- G36 10800 0"/>
              <a:gd name="T4" fmla="*/ 10254 w 21600"/>
              <a:gd name="T5" fmla="*/ 13 h 21600"/>
              <a:gd name="T6" fmla="*/ 548 w 21600"/>
              <a:gd name="T7" fmla="*/ 11737 h 21600"/>
              <a:gd name="T8" fmla="*/ 10305 w 21600"/>
              <a:gd name="T9" fmla="*/ 1024 h 21600"/>
              <a:gd name="T10" fmla="*/ 24299 w 21600"/>
              <a:gd name="T11" fmla="*/ 10667 h 21600"/>
              <a:gd name="T12" fmla="*/ 21124 w 21600"/>
              <a:gd name="T13" fmla="*/ 13905 h 21600"/>
              <a:gd name="T14" fmla="*/ 17887 w 21600"/>
              <a:gd name="T15" fmla="*/ 1073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587" y="10704"/>
                </a:moveTo>
                <a:cubicBezTo>
                  <a:pt x="20534" y="5335"/>
                  <a:pt x="16168" y="1012"/>
                  <a:pt x="10800" y="1012"/>
                </a:cubicBezTo>
                <a:cubicBezTo>
                  <a:pt x="5394" y="1012"/>
                  <a:pt x="1012" y="5394"/>
                  <a:pt x="1012" y="10800"/>
                </a:cubicBezTo>
                <a:cubicBezTo>
                  <a:pt x="1011" y="11097"/>
                  <a:pt x="1025" y="11395"/>
                  <a:pt x="1052" y="11691"/>
                </a:cubicBezTo>
                <a:lnTo>
                  <a:pt x="44" y="11784"/>
                </a:lnTo>
                <a:cubicBezTo>
                  <a:pt x="14" y="11456"/>
                  <a:pt x="0" y="11128"/>
                  <a:pt x="0" y="10800"/>
                </a:cubicBezTo>
                <a:cubicBezTo>
                  <a:pt x="0" y="4835"/>
                  <a:pt x="4835" y="0"/>
                  <a:pt x="10800" y="0"/>
                </a:cubicBezTo>
                <a:cubicBezTo>
                  <a:pt x="16723" y="-1"/>
                  <a:pt x="21541" y="4771"/>
                  <a:pt x="21599" y="10694"/>
                </a:cubicBezTo>
                <a:lnTo>
                  <a:pt x="24299" y="10667"/>
                </a:lnTo>
                <a:lnTo>
                  <a:pt x="21124" y="13905"/>
                </a:lnTo>
                <a:lnTo>
                  <a:pt x="17887" y="10730"/>
                </a:lnTo>
                <a:lnTo>
                  <a:pt x="20587" y="10704"/>
                </a:lnTo>
                <a:close/>
              </a:path>
            </a:pathLst>
          </a:custGeom>
          <a:solidFill>
            <a:srgbClr val="0000FF"/>
          </a:solidFill>
          <a:ln w="9525">
            <a:solidFill>
              <a:srgbClr val="0000FF"/>
            </a:solidFill>
            <a:miter lim="800000"/>
            <a:headEnd/>
            <a:tailEnd/>
          </a:ln>
          <a:effectLst/>
        </p:spPr>
        <p:txBody>
          <a:bodyPr wrap="none" anchor="ctr"/>
          <a:lstStyle/>
          <a:p>
            <a:endParaRPr lang="en-US"/>
          </a:p>
        </p:txBody>
      </p:sp>
      <p:sp>
        <p:nvSpPr>
          <p:cNvPr id="130075" name="AutoShape 27" descr="Light horizontal"/>
          <p:cNvSpPr>
            <a:spLocks noChangeArrowheads="1"/>
          </p:cNvSpPr>
          <p:nvPr/>
        </p:nvSpPr>
        <p:spPr bwMode="auto">
          <a:xfrm rot="5400000" flipV="1">
            <a:off x="2805113" y="2071688"/>
            <a:ext cx="1008062" cy="696912"/>
          </a:xfrm>
          <a:custGeom>
            <a:avLst/>
            <a:gdLst>
              <a:gd name="G0" fmla="+- -169629 0 0"/>
              <a:gd name="G1" fmla="+- 11453887 0 0"/>
              <a:gd name="G2" fmla="+- -169629 0 11453887"/>
              <a:gd name="G3" fmla="+- 10800 0 0"/>
              <a:gd name="G4" fmla="+- 0 0 -169629"/>
              <a:gd name="T0" fmla="*/ 360 256 1"/>
              <a:gd name="T1" fmla="*/ 0 256 1"/>
              <a:gd name="G5" fmla="+- G2 T0 T1"/>
              <a:gd name="G6" fmla="?: G2 G2 G5"/>
              <a:gd name="G7" fmla="+- 0 0 G6"/>
              <a:gd name="G8" fmla="+- 9499 0 0"/>
              <a:gd name="G9" fmla="+- 0 0 11453887"/>
              <a:gd name="G10" fmla="+- 9499 0 2700"/>
              <a:gd name="G11" fmla="cos G10 -169629"/>
              <a:gd name="G12" fmla="sin G10 -169629"/>
              <a:gd name="G13" fmla="cos 13500 -169629"/>
              <a:gd name="G14" fmla="sin 13500 -169629"/>
              <a:gd name="G15" fmla="+- G11 10800 0"/>
              <a:gd name="G16" fmla="+- G12 10800 0"/>
              <a:gd name="G17" fmla="+- G13 10800 0"/>
              <a:gd name="G18" fmla="+- G14 10800 0"/>
              <a:gd name="G19" fmla="*/ 9499 1 2"/>
              <a:gd name="G20" fmla="+- G19 5400 0"/>
              <a:gd name="G21" fmla="cos G20 -169629"/>
              <a:gd name="G22" fmla="sin G20 -169629"/>
              <a:gd name="G23" fmla="+- G21 10800 0"/>
              <a:gd name="G24" fmla="+- G12 G23 G22"/>
              <a:gd name="G25" fmla="+- G22 G23 G11"/>
              <a:gd name="G26" fmla="cos 10800 -169629"/>
              <a:gd name="G27" fmla="sin 10800 -169629"/>
              <a:gd name="G28" fmla="cos 9499 -169629"/>
              <a:gd name="G29" fmla="sin 9499 -169629"/>
              <a:gd name="G30" fmla="+- G26 10800 0"/>
              <a:gd name="G31" fmla="+- G27 10800 0"/>
              <a:gd name="G32" fmla="+- G28 10800 0"/>
              <a:gd name="G33" fmla="+- G29 10800 0"/>
              <a:gd name="G34" fmla="+- G19 5400 0"/>
              <a:gd name="G35" fmla="cos G34 11453887"/>
              <a:gd name="G36" fmla="sin G34 11453887"/>
              <a:gd name="G37" fmla="+/ 11453887 -169629 2"/>
              <a:gd name="T2" fmla="*/ 180 256 1"/>
              <a:gd name="T3" fmla="*/ 0 256 1"/>
              <a:gd name="G38" fmla="+- G37 T2 T3"/>
              <a:gd name="G39" fmla="?: G2 G37 G38"/>
              <a:gd name="G40" fmla="cos 10800 G39"/>
              <a:gd name="G41" fmla="sin 10800 G39"/>
              <a:gd name="G42" fmla="cos 9499 G39"/>
              <a:gd name="G43" fmla="sin 9499 G39"/>
              <a:gd name="G44" fmla="+- G40 10800 0"/>
              <a:gd name="G45" fmla="+- G41 10800 0"/>
              <a:gd name="G46" fmla="+- G42 10800 0"/>
              <a:gd name="G47" fmla="+- G43 10800 0"/>
              <a:gd name="G48" fmla="+- G35 10800 0"/>
              <a:gd name="G49" fmla="+- G36 10800 0"/>
              <a:gd name="T4" fmla="*/ 10063 w 21600"/>
              <a:gd name="T5" fmla="*/ 25 h 21600"/>
              <a:gd name="T6" fmla="*/ 692 w 21600"/>
              <a:gd name="T7" fmla="*/ 11724 h 21600"/>
              <a:gd name="T8" fmla="*/ 10152 w 21600"/>
              <a:gd name="T9" fmla="*/ 1323 h 21600"/>
              <a:gd name="T10" fmla="*/ 24286 w 21600"/>
              <a:gd name="T11" fmla="*/ 10190 h 21600"/>
              <a:gd name="T12" fmla="*/ 21090 w 21600"/>
              <a:gd name="T13" fmla="*/ 13688 h 21600"/>
              <a:gd name="T14" fmla="*/ 17592 w 21600"/>
              <a:gd name="T15" fmla="*/ 1049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89" y="10371"/>
                </a:moveTo>
                <a:cubicBezTo>
                  <a:pt x="20059" y="5296"/>
                  <a:pt x="15879" y="1301"/>
                  <a:pt x="10800" y="1301"/>
                </a:cubicBezTo>
                <a:cubicBezTo>
                  <a:pt x="5553" y="1301"/>
                  <a:pt x="1301" y="5553"/>
                  <a:pt x="1301" y="10800"/>
                </a:cubicBezTo>
                <a:cubicBezTo>
                  <a:pt x="1300" y="11088"/>
                  <a:pt x="1314" y="11377"/>
                  <a:pt x="1340" y="11665"/>
                </a:cubicBezTo>
                <a:lnTo>
                  <a:pt x="44" y="11784"/>
                </a:lnTo>
                <a:cubicBezTo>
                  <a:pt x="14" y="11456"/>
                  <a:pt x="0" y="11128"/>
                  <a:pt x="0" y="10800"/>
                </a:cubicBezTo>
                <a:cubicBezTo>
                  <a:pt x="0" y="4835"/>
                  <a:pt x="4835" y="0"/>
                  <a:pt x="10800" y="0"/>
                </a:cubicBezTo>
                <a:cubicBezTo>
                  <a:pt x="16575" y="-1"/>
                  <a:pt x="21328" y="4543"/>
                  <a:pt x="21588" y="10312"/>
                </a:cubicBezTo>
                <a:lnTo>
                  <a:pt x="24286" y="10190"/>
                </a:lnTo>
                <a:lnTo>
                  <a:pt x="21090" y="13688"/>
                </a:lnTo>
                <a:lnTo>
                  <a:pt x="17592" y="10492"/>
                </a:lnTo>
                <a:lnTo>
                  <a:pt x="20289" y="10371"/>
                </a:lnTo>
                <a:close/>
              </a:path>
            </a:pathLst>
          </a:custGeom>
          <a:pattFill prst="ltHorz">
            <a:fgClr>
              <a:schemeClr val="tx1"/>
            </a:fgClr>
            <a:bgClr>
              <a:srgbClr val="FFFFFF"/>
            </a:bgClr>
          </a:pattFill>
          <a:ln w="9525">
            <a:noFill/>
            <a:miter lim="800000"/>
            <a:headEnd/>
            <a:tailEnd/>
          </a:ln>
          <a:effectLst/>
        </p:spPr>
        <p:txBody>
          <a:bodyPr wrap="none" anchor="ctr"/>
          <a:lstStyle/>
          <a:p>
            <a:endParaRPr lang="en-US"/>
          </a:p>
        </p:txBody>
      </p:sp>
      <p:grpSp>
        <p:nvGrpSpPr>
          <p:cNvPr id="4" name="Group 31"/>
          <p:cNvGrpSpPr>
            <a:grpSpLocks/>
          </p:cNvGrpSpPr>
          <p:nvPr/>
        </p:nvGrpSpPr>
        <p:grpSpPr bwMode="auto">
          <a:xfrm>
            <a:off x="915988" y="782638"/>
            <a:ext cx="1511300" cy="1368425"/>
            <a:chOff x="577" y="210"/>
            <a:chExt cx="952" cy="862"/>
          </a:xfrm>
        </p:grpSpPr>
        <p:sp>
          <p:nvSpPr>
            <p:cNvPr id="130080" name="Rectangle 32"/>
            <p:cNvSpPr>
              <a:spLocks noChangeArrowheads="1"/>
            </p:cNvSpPr>
            <p:nvPr/>
          </p:nvSpPr>
          <p:spPr bwMode="auto">
            <a:xfrm>
              <a:off x="577" y="482"/>
              <a:ext cx="952" cy="590"/>
            </a:xfrm>
            <a:prstGeom prst="rect">
              <a:avLst/>
            </a:prstGeom>
            <a:solidFill>
              <a:srgbClr val="66FF66"/>
            </a:solidFill>
            <a:ln w="9525">
              <a:solidFill>
                <a:schemeClr val="tx1"/>
              </a:solidFill>
              <a:miter lim="800000"/>
              <a:headEnd/>
              <a:tailEnd/>
            </a:ln>
            <a:effectLst/>
          </p:spPr>
          <p:txBody>
            <a:bodyPr wrap="none" tIns="0" bIns="190800" anchor="ctr"/>
            <a:lstStyle/>
            <a:p>
              <a:pPr algn="ctr"/>
              <a:r>
                <a:rPr lang="en-GB" sz="4400">
                  <a:latin typeface="Symbol" pitchFamily="18" charset="2"/>
                </a:rPr>
                <a:t>j</a:t>
              </a:r>
              <a:endParaRPr lang="en-US" sz="4400">
                <a:latin typeface="Symbol" pitchFamily="18" charset="2"/>
              </a:endParaRPr>
            </a:p>
          </p:txBody>
        </p:sp>
        <p:sp>
          <p:nvSpPr>
            <p:cNvPr id="130081" name="Text Box 33"/>
            <p:cNvSpPr txBox="1">
              <a:spLocks noChangeArrowheads="1"/>
            </p:cNvSpPr>
            <p:nvPr/>
          </p:nvSpPr>
          <p:spPr bwMode="auto">
            <a:xfrm>
              <a:off x="943" y="210"/>
              <a:ext cx="272" cy="250"/>
            </a:xfrm>
            <a:prstGeom prst="rect">
              <a:avLst/>
            </a:prstGeom>
            <a:noFill/>
            <a:ln w="9525">
              <a:noFill/>
              <a:miter lim="800000"/>
              <a:headEnd/>
              <a:tailEnd/>
            </a:ln>
            <a:effectLst/>
          </p:spPr>
          <p:txBody>
            <a:bodyPr>
              <a:spAutoFit/>
            </a:bodyPr>
            <a:lstStyle/>
            <a:p>
              <a:pPr>
                <a:spcBef>
                  <a:spcPct val="50000"/>
                </a:spcBef>
              </a:pPr>
              <a:r>
                <a:rPr lang="en-US" sz="2000" b="1">
                  <a:latin typeface="Calibri" pitchFamily="34" charset="0"/>
                </a:rPr>
                <a:t>t1</a:t>
              </a:r>
            </a:p>
          </p:txBody>
        </p:sp>
      </p:grpSp>
      <p:grpSp>
        <p:nvGrpSpPr>
          <p:cNvPr id="5" name="Group 34"/>
          <p:cNvGrpSpPr>
            <a:grpSpLocks/>
          </p:cNvGrpSpPr>
          <p:nvPr/>
        </p:nvGrpSpPr>
        <p:grpSpPr bwMode="auto">
          <a:xfrm>
            <a:off x="3368675" y="782638"/>
            <a:ext cx="1546225" cy="1368425"/>
            <a:chOff x="2122" y="210"/>
            <a:chExt cx="974" cy="862"/>
          </a:xfrm>
        </p:grpSpPr>
        <p:grpSp>
          <p:nvGrpSpPr>
            <p:cNvPr id="6" name="Group 35"/>
            <p:cNvGrpSpPr>
              <a:grpSpLocks/>
            </p:cNvGrpSpPr>
            <p:nvPr/>
          </p:nvGrpSpPr>
          <p:grpSpPr bwMode="auto">
            <a:xfrm>
              <a:off x="2122" y="482"/>
              <a:ext cx="974" cy="590"/>
              <a:chOff x="2122" y="482"/>
              <a:chExt cx="974" cy="590"/>
            </a:xfrm>
          </p:grpSpPr>
          <p:sp>
            <p:nvSpPr>
              <p:cNvPr id="130084" name="Rectangle 36"/>
              <p:cNvSpPr>
                <a:spLocks noChangeArrowheads="1"/>
              </p:cNvSpPr>
              <p:nvPr/>
            </p:nvSpPr>
            <p:spPr bwMode="auto">
              <a:xfrm>
                <a:off x="2122" y="482"/>
                <a:ext cx="590" cy="590"/>
              </a:xfrm>
              <a:prstGeom prst="rect">
                <a:avLst/>
              </a:prstGeom>
              <a:solidFill>
                <a:srgbClr val="66FF66"/>
              </a:solidFill>
              <a:ln w="9525" algn="ctr">
                <a:solidFill>
                  <a:schemeClr val="tx1"/>
                </a:solidFill>
                <a:miter lim="800000"/>
                <a:headEnd/>
                <a:tailEnd/>
              </a:ln>
              <a:effectLst/>
            </p:spPr>
            <p:txBody>
              <a:bodyPr wrap="none" tIns="0" bIns="190800" anchor="ctr"/>
              <a:lstStyle/>
              <a:p>
                <a:pPr algn="ctr"/>
                <a:r>
                  <a:rPr lang="en-US" sz="4400">
                    <a:latin typeface="Symbol" pitchFamily="18" charset="2"/>
                  </a:rPr>
                  <a:t>j</a:t>
                </a:r>
              </a:p>
            </p:txBody>
          </p:sp>
          <p:sp>
            <p:nvSpPr>
              <p:cNvPr id="130085" name="Rectangle 37"/>
              <p:cNvSpPr>
                <a:spLocks noChangeArrowheads="1"/>
              </p:cNvSpPr>
              <p:nvPr/>
            </p:nvSpPr>
            <p:spPr bwMode="auto">
              <a:xfrm>
                <a:off x="2733" y="482"/>
                <a:ext cx="363" cy="590"/>
              </a:xfrm>
              <a:prstGeom prst="rect">
                <a:avLst/>
              </a:prstGeom>
              <a:noFill/>
              <a:ln w="9525">
                <a:solidFill>
                  <a:schemeClr val="tx1"/>
                </a:solidFill>
                <a:prstDash val="dash"/>
                <a:miter lim="800000"/>
                <a:headEnd/>
                <a:tailEnd/>
              </a:ln>
              <a:effectLst/>
            </p:spPr>
            <p:txBody>
              <a:bodyPr wrap="none" anchor="ctr"/>
              <a:lstStyle/>
              <a:p>
                <a:endParaRPr lang="en-US"/>
              </a:p>
            </p:txBody>
          </p:sp>
        </p:grpSp>
        <p:sp>
          <p:nvSpPr>
            <p:cNvPr id="130086" name="Text Box 38"/>
            <p:cNvSpPr txBox="1">
              <a:spLocks noChangeArrowheads="1"/>
            </p:cNvSpPr>
            <p:nvPr/>
          </p:nvSpPr>
          <p:spPr bwMode="auto">
            <a:xfrm>
              <a:off x="2304" y="210"/>
              <a:ext cx="272" cy="250"/>
            </a:xfrm>
            <a:prstGeom prst="rect">
              <a:avLst/>
            </a:prstGeom>
            <a:noFill/>
            <a:ln w="9525">
              <a:noFill/>
              <a:miter lim="800000"/>
              <a:headEnd/>
              <a:tailEnd/>
            </a:ln>
            <a:effectLst/>
          </p:spPr>
          <p:txBody>
            <a:bodyPr>
              <a:spAutoFit/>
            </a:bodyPr>
            <a:lstStyle/>
            <a:p>
              <a:pPr>
                <a:spcBef>
                  <a:spcPct val="50000"/>
                </a:spcBef>
              </a:pPr>
              <a:r>
                <a:rPr lang="en-US" sz="2000" b="1">
                  <a:latin typeface="Calibri" pitchFamily="34" charset="0"/>
                </a:rPr>
                <a:t>t2</a:t>
              </a:r>
            </a:p>
          </p:txBody>
        </p:sp>
      </p:grpSp>
      <p:grpSp>
        <p:nvGrpSpPr>
          <p:cNvPr id="7" name="Group 89"/>
          <p:cNvGrpSpPr>
            <a:grpSpLocks/>
          </p:cNvGrpSpPr>
          <p:nvPr/>
        </p:nvGrpSpPr>
        <p:grpSpPr bwMode="auto">
          <a:xfrm>
            <a:off x="7578725" y="908050"/>
            <a:ext cx="1008063" cy="1368425"/>
            <a:chOff x="4774" y="572"/>
            <a:chExt cx="635" cy="862"/>
          </a:xfrm>
        </p:grpSpPr>
        <p:sp>
          <p:nvSpPr>
            <p:cNvPr id="130061" name="Rectangle 13" descr="Wide upward diagonal"/>
            <p:cNvSpPr>
              <a:spLocks noChangeArrowheads="1"/>
            </p:cNvSpPr>
            <p:nvPr/>
          </p:nvSpPr>
          <p:spPr bwMode="auto">
            <a:xfrm>
              <a:off x="4889" y="844"/>
              <a:ext cx="363" cy="590"/>
            </a:xfrm>
            <a:prstGeom prst="rect">
              <a:avLst/>
            </a:prstGeom>
            <a:pattFill prst="wdUpDiag">
              <a:fgClr>
                <a:srgbClr val="66FF66"/>
              </a:fgClr>
              <a:bgClr>
                <a:srgbClr val="FFFFFF"/>
              </a:bgClr>
            </a:pattFill>
            <a:ln w="9525">
              <a:solidFill>
                <a:schemeClr val="tx1"/>
              </a:solidFill>
              <a:miter lim="800000"/>
              <a:headEnd/>
              <a:tailEnd/>
            </a:ln>
            <a:effectLst/>
          </p:spPr>
          <p:txBody>
            <a:bodyPr wrap="none" bIns="226800" anchor="ctr"/>
            <a:lstStyle/>
            <a:p>
              <a:pPr algn="ctr"/>
              <a:r>
                <a:rPr lang="en-US" sz="4400">
                  <a:latin typeface="Symbol" pitchFamily="18" charset="2"/>
                </a:rPr>
                <a:t>j</a:t>
              </a:r>
            </a:p>
          </p:txBody>
        </p:sp>
        <p:sp>
          <p:nvSpPr>
            <p:cNvPr id="130087" name="Text Box 39"/>
            <p:cNvSpPr txBox="1">
              <a:spLocks noChangeArrowheads="1"/>
            </p:cNvSpPr>
            <p:nvPr/>
          </p:nvSpPr>
          <p:spPr bwMode="auto">
            <a:xfrm>
              <a:off x="4774" y="572"/>
              <a:ext cx="635" cy="250"/>
            </a:xfrm>
            <a:prstGeom prst="rect">
              <a:avLst/>
            </a:prstGeom>
            <a:noFill/>
            <a:ln w="9525">
              <a:noFill/>
              <a:miter lim="800000"/>
              <a:headEnd/>
              <a:tailEnd/>
            </a:ln>
            <a:effectLst/>
          </p:spPr>
          <p:txBody>
            <a:bodyPr>
              <a:spAutoFit/>
            </a:bodyPr>
            <a:lstStyle/>
            <a:p>
              <a:pPr>
                <a:spcBef>
                  <a:spcPct val="50000"/>
                </a:spcBef>
              </a:pPr>
              <a:r>
                <a:rPr lang="en-US" sz="2000" b="1">
                  <a:latin typeface="Calibri" pitchFamily="34" charset="0"/>
                </a:rPr>
                <a:t>t2 </a:t>
              </a:r>
              <a:r>
                <a:rPr lang="en-US" sz="2000" b="1">
                  <a:latin typeface="Symbol" pitchFamily="18" charset="2"/>
                </a:rPr>
                <a:t>-</a:t>
              </a:r>
              <a:r>
                <a:rPr lang="en-US" sz="2000" b="1">
                  <a:latin typeface="Calibri" pitchFamily="34" charset="0"/>
                </a:rPr>
                <a:t> t1</a:t>
              </a:r>
            </a:p>
          </p:txBody>
        </p:sp>
      </p:grpSp>
      <p:sp>
        <p:nvSpPr>
          <p:cNvPr id="130088" name="Text Box 40"/>
          <p:cNvSpPr txBox="1">
            <a:spLocks noChangeArrowheads="1"/>
          </p:cNvSpPr>
          <p:nvPr/>
        </p:nvSpPr>
        <p:spPr bwMode="auto">
          <a:xfrm>
            <a:off x="2684463" y="5961063"/>
            <a:ext cx="1008062" cy="396875"/>
          </a:xfrm>
          <a:prstGeom prst="rect">
            <a:avLst/>
          </a:prstGeom>
          <a:noFill/>
          <a:ln w="9525">
            <a:noFill/>
            <a:miter lim="800000"/>
            <a:headEnd/>
            <a:tailEnd/>
          </a:ln>
          <a:effectLst/>
        </p:spPr>
        <p:txBody>
          <a:bodyPr>
            <a:spAutoFit/>
          </a:bodyPr>
          <a:lstStyle/>
          <a:p>
            <a:pPr>
              <a:spcBef>
                <a:spcPct val="50000"/>
              </a:spcBef>
            </a:pPr>
            <a:r>
              <a:rPr lang="en-US" sz="2000" b="1">
                <a:latin typeface="Calibri" pitchFamily="34" charset="0"/>
              </a:rPr>
              <a:t>t2</a:t>
            </a:r>
            <a:r>
              <a:rPr lang="en-US" sz="2000" b="1">
                <a:latin typeface="Symbol" pitchFamily="18" charset="2"/>
              </a:rPr>
              <a:t> -</a:t>
            </a:r>
            <a:r>
              <a:rPr lang="en-US" sz="2000" b="1">
                <a:latin typeface="Calibri" pitchFamily="34" charset="0"/>
              </a:rPr>
              <a:t> t1</a:t>
            </a:r>
          </a:p>
        </p:txBody>
      </p:sp>
      <p:sp>
        <p:nvSpPr>
          <p:cNvPr id="130090" name="AutoShape 42"/>
          <p:cNvSpPr>
            <a:spLocks noChangeArrowheads="1"/>
          </p:cNvSpPr>
          <p:nvPr/>
        </p:nvSpPr>
        <p:spPr bwMode="auto">
          <a:xfrm flipH="1">
            <a:off x="2289175" y="5589588"/>
            <a:ext cx="1223963" cy="287337"/>
          </a:xfrm>
          <a:prstGeom prst="rightArrow">
            <a:avLst>
              <a:gd name="adj1" fmla="val 13815"/>
              <a:gd name="adj2" fmla="val 40132"/>
            </a:avLst>
          </a:prstGeom>
          <a:solidFill>
            <a:srgbClr val="0000FF"/>
          </a:solidFill>
          <a:ln w="9525" algn="ctr">
            <a:solidFill>
              <a:srgbClr val="0000FF"/>
            </a:solidFill>
            <a:miter lim="800000"/>
            <a:headEnd/>
            <a:tailEnd/>
          </a:ln>
          <a:effectLst/>
        </p:spPr>
        <p:txBody>
          <a:bodyPr wrap="none" anchor="ctr"/>
          <a:lstStyle/>
          <a:p>
            <a:endParaRPr lang="en-US"/>
          </a:p>
        </p:txBody>
      </p:sp>
      <p:sp>
        <p:nvSpPr>
          <p:cNvPr id="130091" name="Text Box 43"/>
          <p:cNvSpPr txBox="1">
            <a:spLocks noChangeArrowheads="1"/>
          </p:cNvSpPr>
          <p:nvPr/>
        </p:nvSpPr>
        <p:spPr bwMode="auto">
          <a:xfrm>
            <a:off x="2700338" y="5367338"/>
            <a:ext cx="523875" cy="366712"/>
          </a:xfrm>
          <a:prstGeom prst="rect">
            <a:avLst/>
          </a:prstGeom>
          <a:noFill/>
          <a:ln w="9525">
            <a:noFill/>
            <a:miter lim="800000"/>
            <a:headEnd/>
            <a:tailEnd/>
          </a:ln>
          <a:effectLst/>
        </p:spPr>
        <p:txBody>
          <a:bodyPr>
            <a:spAutoFit/>
          </a:bodyPr>
          <a:lstStyle/>
          <a:p>
            <a:pPr>
              <a:spcBef>
                <a:spcPct val="50000"/>
              </a:spcBef>
            </a:pPr>
            <a:r>
              <a:rPr lang="en-US" b="1"/>
              <a:t>(</a:t>
            </a:r>
            <a:r>
              <a:rPr lang="en-US" b="1">
                <a:latin typeface="Symbol" pitchFamily="18" charset="2"/>
              </a:rPr>
              <a:t>-</a:t>
            </a:r>
            <a:r>
              <a:rPr lang="en-US" b="1"/>
              <a:t>)</a:t>
            </a:r>
          </a:p>
        </p:txBody>
      </p:sp>
      <p:grpSp>
        <p:nvGrpSpPr>
          <p:cNvPr id="8" name="Group 87"/>
          <p:cNvGrpSpPr>
            <a:grpSpLocks/>
          </p:cNvGrpSpPr>
          <p:nvPr/>
        </p:nvGrpSpPr>
        <p:grpSpPr bwMode="auto">
          <a:xfrm>
            <a:off x="4808538" y="1341438"/>
            <a:ext cx="3168650" cy="520700"/>
            <a:chOff x="3029" y="879"/>
            <a:chExt cx="1996" cy="328"/>
          </a:xfrm>
        </p:grpSpPr>
        <p:sp>
          <p:nvSpPr>
            <p:cNvPr id="130077" name="AutoShape 29"/>
            <p:cNvSpPr>
              <a:spLocks noChangeArrowheads="1"/>
            </p:cNvSpPr>
            <p:nvPr/>
          </p:nvSpPr>
          <p:spPr bwMode="auto">
            <a:xfrm>
              <a:off x="3029" y="1026"/>
              <a:ext cx="1859" cy="181"/>
            </a:xfrm>
            <a:prstGeom prst="rightArrow">
              <a:avLst>
                <a:gd name="adj1" fmla="val 16019"/>
                <a:gd name="adj2" fmla="val 50831"/>
              </a:avLst>
            </a:prstGeom>
            <a:solidFill>
              <a:srgbClr val="33CC33"/>
            </a:solidFill>
            <a:ln w="9525" algn="ctr">
              <a:solidFill>
                <a:srgbClr val="33CC33"/>
              </a:solidFill>
              <a:miter lim="800000"/>
              <a:headEnd/>
              <a:tailEnd/>
            </a:ln>
            <a:effectLst/>
          </p:spPr>
          <p:txBody>
            <a:bodyPr wrap="none" anchor="ctr"/>
            <a:lstStyle/>
            <a:p>
              <a:endParaRPr lang="en-US"/>
            </a:p>
          </p:txBody>
        </p:sp>
        <p:sp>
          <p:nvSpPr>
            <p:cNvPr id="130092" name="Text Box 44"/>
            <p:cNvSpPr txBox="1">
              <a:spLocks noChangeArrowheads="1"/>
            </p:cNvSpPr>
            <p:nvPr/>
          </p:nvSpPr>
          <p:spPr bwMode="auto">
            <a:xfrm>
              <a:off x="3120" y="879"/>
              <a:ext cx="1905" cy="192"/>
            </a:xfrm>
            <a:prstGeom prst="rect">
              <a:avLst/>
            </a:prstGeom>
            <a:noFill/>
            <a:ln w="9525">
              <a:noFill/>
              <a:miter lim="800000"/>
              <a:headEnd/>
              <a:tailEnd/>
            </a:ln>
            <a:effectLst/>
          </p:spPr>
          <p:txBody>
            <a:bodyPr>
              <a:spAutoFit/>
            </a:bodyPr>
            <a:lstStyle/>
            <a:p>
              <a:pPr>
                <a:spcBef>
                  <a:spcPct val="50000"/>
                </a:spcBef>
              </a:pPr>
              <a:r>
                <a:rPr lang="en-US" sz="1400"/>
                <a:t>Degradation of ecosystem capital</a:t>
              </a:r>
            </a:p>
          </p:txBody>
        </p:sp>
      </p:grpSp>
      <p:sp>
        <p:nvSpPr>
          <p:cNvPr id="130093" name="Text Box 45"/>
          <p:cNvSpPr txBox="1">
            <a:spLocks noChangeArrowheads="1"/>
          </p:cNvSpPr>
          <p:nvPr/>
        </p:nvSpPr>
        <p:spPr bwMode="auto">
          <a:xfrm>
            <a:off x="3152775" y="4502150"/>
            <a:ext cx="1152525" cy="396875"/>
          </a:xfrm>
          <a:prstGeom prst="rect">
            <a:avLst/>
          </a:prstGeom>
          <a:noFill/>
          <a:ln w="9525">
            <a:noFill/>
            <a:miter lim="800000"/>
            <a:headEnd/>
            <a:tailEnd/>
          </a:ln>
          <a:effectLst/>
        </p:spPr>
        <p:txBody>
          <a:bodyPr>
            <a:spAutoFit/>
          </a:bodyPr>
          <a:lstStyle/>
          <a:p>
            <a:pPr>
              <a:spcBef>
                <a:spcPct val="50000"/>
              </a:spcBef>
            </a:pPr>
            <a:r>
              <a:rPr lang="en-US" sz="1600" b="1"/>
              <a:t>NPV </a:t>
            </a:r>
            <a:r>
              <a:rPr lang="en-US" sz="1400"/>
              <a:t>&amp;</a:t>
            </a:r>
            <a:r>
              <a:rPr lang="en-US" sz="1600" b="1"/>
              <a:t> </a:t>
            </a:r>
            <a:r>
              <a:rPr lang="en-US" sz="2000" b="1"/>
              <a:t>(</a:t>
            </a:r>
            <a:r>
              <a:rPr lang="en-US" sz="2000" b="1">
                <a:latin typeface="Symbol" pitchFamily="18" charset="2"/>
              </a:rPr>
              <a:t>+</a:t>
            </a:r>
            <a:r>
              <a:rPr lang="en-US" sz="2000" b="1"/>
              <a:t>)</a:t>
            </a:r>
          </a:p>
        </p:txBody>
      </p:sp>
      <p:grpSp>
        <p:nvGrpSpPr>
          <p:cNvPr id="9" name="Group 96"/>
          <p:cNvGrpSpPr>
            <a:grpSpLocks/>
          </p:cNvGrpSpPr>
          <p:nvPr/>
        </p:nvGrpSpPr>
        <p:grpSpPr bwMode="auto">
          <a:xfrm>
            <a:off x="6032500" y="5272088"/>
            <a:ext cx="1657350" cy="677862"/>
            <a:chOff x="3800" y="3321"/>
            <a:chExt cx="1044" cy="427"/>
          </a:xfrm>
        </p:grpSpPr>
        <p:sp>
          <p:nvSpPr>
            <p:cNvPr id="130096" name="AutoShape 48"/>
            <p:cNvSpPr>
              <a:spLocks noChangeArrowheads="1"/>
            </p:cNvSpPr>
            <p:nvPr/>
          </p:nvSpPr>
          <p:spPr bwMode="auto">
            <a:xfrm>
              <a:off x="3937" y="3567"/>
              <a:ext cx="907" cy="181"/>
            </a:xfrm>
            <a:prstGeom prst="rightArrow">
              <a:avLst>
                <a:gd name="adj1" fmla="val 19333"/>
                <a:gd name="adj2" fmla="val 42965"/>
              </a:avLst>
            </a:prstGeom>
            <a:solidFill>
              <a:srgbClr val="FF3300"/>
            </a:solidFill>
            <a:ln w="9525" algn="ctr">
              <a:solidFill>
                <a:srgbClr val="FF3300"/>
              </a:solidFill>
              <a:miter lim="800000"/>
              <a:headEnd/>
              <a:tailEnd/>
            </a:ln>
            <a:effectLst/>
          </p:spPr>
          <p:txBody>
            <a:bodyPr wrap="none" anchor="ctr"/>
            <a:lstStyle/>
            <a:p>
              <a:endParaRPr lang="en-US"/>
            </a:p>
          </p:txBody>
        </p:sp>
        <p:sp>
          <p:nvSpPr>
            <p:cNvPr id="130098" name="Text Box 50"/>
            <p:cNvSpPr txBox="1">
              <a:spLocks noChangeArrowheads="1"/>
            </p:cNvSpPr>
            <p:nvPr/>
          </p:nvSpPr>
          <p:spPr bwMode="auto">
            <a:xfrm>
              <a:off x="3800" y="3321"/>
              <a:ext cx="1012" cy="336"/>
            </a:xfrm>
            <a:prstGeom prst="rect">
              <a:avLst/>
            </a:prstGeom>
            <a:noFill/>
            <a:ln w="9525" algn="ctr">
              <a:noFill/>
              <a:miter lim="800000"/>
              <a:headEnd/>
              <a:tailEnd/>
            </a:ln>
            <a:effectLst/>
          </p:spPr>
          <p:txBody>
            <a:bodyPr>
              <a:spAutoFit/>
            </a:bodyPr>
            <a:lstStyle/>
            <a:p>
              <a:pPr algn="r">
                <a:lnSpc>
                  <a:spcPct val="90000"/>
                </a:lnSpc>
                <a:spcBef>
                  <a:spcPct val="50000"/>
                </a:spcBef>
              </a:pPr>
              <a:r>
                <a:rPr lang="en-US" sz="1600">
                  <a:latin typeface="Calibri" pitchFamily="34" charset="0"/>
                </a:rPr>
                <a:t>…based on mitigation costs</a:t>
              </a:r>
            </a:p>
          </p:txBody>
        </p:sp>
      </p:grpSp>
      <p:grpSp>
        <p:nvGrpSpPr>
          <p:cNvPr id="10" name="Group 95"/>
          <p:cNvGrpSpPr>
            <a:grpSpLocks/>
          </p:cNvGrpSpPr>
          <p:nvPr/>
        </p:nvGrpSpPr>
        <p:grpSpPr bwMode="auto">
          <a:xfrm>
            <a:off x="4749800" y="5661025"/>
            <a:ext cx="1809750" cy="647700"/>
            <a:chOff x="2992" y="3566"/>
            <a:chExt cx="1140" cy="408"/>
          </a:xfrm>
        </p:grpSpPr>
        <p:sp>
          <p:nvSpPr>
            <p:cNvPr id="130095" name="AutoShape 47"/>
            <p:cNvSpPr>
              <a:spLocks noChangeArrowheads="1"/>
            </p:cNvSpPr>
            <p:nvPr/>
          </p:nvSpPr>
          <p:spPr bwMode="auto">
            <a:xfrm flipH="1">
              <a:off x="2992" y="3793"/>
              <a:ext cx="907" cy="181"/>
            </a:xfrm>
            <a:prstGeom prst="rightArrow">
              <a:avLst>
                <a:gd name="adj1" fmla="val 19333"/>
                <a:gd name="adj2" fmla="val 42965"/>
              </a:avLst>
            </a:prstGeom>
            <a:solidFill>
              <a:srgbClr val="FF3300"/>
            </a:solidFill>
            <a:ln w="9525" algn="ctr">
              <a:solidFill>
                <a:srgbClr val="FF3300"/>
              </a:solidFill>
              <a:miter lim="800000"/>
              <a:headEnd/>
              <a:tailEnd/>
            </a:ln>
            <a:effectLst/>
          </p:spPr>
          <p:txBody>
            <a:bodyPr wrap="none" anchor="ctr"/>
            <a:lstStyle/>
            <a:p>
              <a:endParaRPr lang="en-US"/>
            </a:p>
          </p:txBody>
        </p:sp>
        <p:sp>
          <p:nvSpPr>
            <p:cNvPr id="130099" name="Text Box 51"/>
            <p:cNvSpPr txBox="1">
              <a:spLocks noChangeArrowheads="1"/>
            </p:cNvSpPr>
            <p:nvPr/>
          </p:nvSpPr>
          <p:spPr bwMode="auto">
            <a:xfrm>
              <a:off x="3120" y="3566"/>
              <a:ext cx="1012" cy="336"/>
            </a:xfrm>
            <a:prstGeom prst="rect">
              <a:avLst/>
            </a:prstGeom>
            <a:noFill/>
            <a:ln w="9525" algn="ctr">
              <a:noFill/>
              <a:miter lim="800000"/>
              <a:headEnd/>
              <a:tailEnd/>
            </a:ln>
            <a:effectLst/>
          </p:spPr>
          <p:txBody>
            <a:bodyPr>
              <a:spAutoFit/>
            </a:bodyPr>
            <a:lstStyle/>
            <a:p>
              <a:pPr>
                <a:lnSpc>
                  <a:spcPct val="90000"/>
                </a:lnSpc>
                <a:spcBef>
                  <a:spcPct val="50000"/>
                </a:spcBef>
              </a:pPr>
              <a:r>
                <a:rPr lang="en-US" sz="1600">
                  <a:latin typeface="Calibri" pitchFamily="34" charset="0"/>
                </a:rPr>
                <a:t>…based on assets values</a:t>
              </a:r>
            </a:p>
          </p:txBody>
        </p:sp>
      </p:grpSp>
      <p:grpSp>
        <p:nvGrpSpPr>
          <p:cNvPr id="11" name="Group 52"/>
          <p:cNvGrpSpPr>
            <a:grpSpLocks/>
          </p:cNvGrpSpPr>
          <p:nvPr/>
        </p:nvGrpSpPr>
        <p:grpSpPr bwMode="auto">
          <a:xfrm>
            <a:off x="3440113" y="2565400"/>
            <a:ext cx="1443037" cy="792163"/>
            <a:chOff x="2167" y="1412"/>
            <a:chExt cx="909" cy="499"/>
          </a:xfrm>
        </p:grpSpPr>
        <p:grpSp>
          <p:nvGrpSpPr>
            <p:cNvPr id="12" name="Group 53"/>
            <p:cNvGrpSpPr>
              <a:grpSpLocks noChangeAspect="1"/>
            </p:cNvGrpSpPr>
            <p:nvPr/>
          </p:nvGrpSpPr>
          <p:grpSpPr bwMode="auto">
            <a:xfrm>
              <a:off x="2167" y="1570"/>
              <a:ext cx="909" cy="341"/>
              <a:chOff x="1757" y="2378"/>
              <a:chExt cx="1136" cy="426"/>
            </a:xfrm>
          </p:grpSpPr>
          <p:sp>
            <p:nvSpPr>
              <p:cNvPr id="130102" name="Rectangle 54"/>
              <p:cNvSpPr>
                <a:spLocks noChangeAspect="1" noChangeArrowheads="1"/>
              </p:cNvSpPr>
              <p:nvPr/>
            </p:nvSpPr>
            <p:spPr bwMode="auto">
              <a:xfrm>
                <a:off x="1757" y="2378"/>
                <a:ext cx="728" cy="145"/>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30103" name="Rectangle 55"/>
              <p:cNvSpPr>
                <a:spLocks noChangeAspect="1" noChangeArrowheads="1"/>
              </p:cNvSpPr>
              <p:nvPr/>
            </p:nvSpPr>
            <p:spPr bwMode="auto">
              <a:xfrm>
                <a:off x="1893" y="2478"/>
                <a:ext cx="728" cy="145"/>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30104" name="Rectangle 56"/>
              <p:cNvSpPr>
                <a:spLocks noChangeAspect="1" noChangeArrowheads="1"/>
              </p:cNvSpPr>
              <p:nvPr/>
            </p:nvSpPr>
            <p:spPr bwMode="auto">
              <a:xfrm>
                <a:off x="2029" y="2568"/>
                <a:ext cx="728" cy="145"/>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30105" name="Rectangle 57"/>
              <p:cNvSpPr>
                <a:spLocks noChangeAspect="1" noChangeArrowheads="1"/>
              </p:cNvSpPr>
              <p:nvPr/>
            </p:nvSpPr>
            <p:spPr bwMode="auto">
              <a:xfrm>
                <a:off x="2165" y="2659"/>
                <a:ext cx="728" cy="145"/>
              </a:xfrm>
              <a:prstGeom prst="rect">
                <a:avLst/>
              </a:prstGeom>
              <a:solidFill>
                <a:srgbClr val="FFFF66"/>
              </a:solidFill>
              <a:ln w="9525">
                <a:solidFill>
                  <a:schemeClr val="tx1"/>
                </a:solidFill>
                <a:miter lim="800000"/>
                <a:headEnd/>
                <a:tailEnd/>
              </a:ln>
              <a:effectLst/>
            </p:spPr>
            <p:txBody>
              <a:bodyPr wrap="none" anchor="ctr"/>
              <a:lstStyle/>
              <a:p>
                <a:endParaRPr lang="en-US"/>
              </a:p>
            </p:txBody>
          </p:sp>
        </p:grpSp>
        <p:sp>
          <p:nvSpPr>
            <p:cNvPr id="130106" name="Rectangle 58"/>
            <p:cNvSpPr>
              <a:spLocks noChangeArrowheads="1"/>
            </p:cNvSpPr>
            <p:nvPr/>
          </p:nvSpPr>
          <p:spPr bwMode="auto">
            <a:xfrm>
              <a:off x="2474" y="1412"/>
              <a:ext cx="328" cy="480"/>
            </a:xfrm>
            <a:prstGeom prst="rect">
              <a:avLst/>
            </a:prstGeom>
            <a:noFill/>
            <a:ln w="9525">
              <a:noFill/>
              <a:miter lim="800000"/>
              <a:headEnd/>
              <a:tailEnd/>
            </a:ln>
            <a:effectLst/>
          </p:spPr>
          <p:txBody>
            <a:bodyPr wrap="none">
              <a:spAutoFit/>
            </a:bodyPr>
            <a:lstStyle/>
            <a:p>
              <a:r>
                <a:rPr lang="en-US" sz="4400">
                  <a:latin typeface="Symbol" pitchFamily="18" charset="2"/>
                </a:rPr>
                <a:t>j</a:t>
              </a:r>
            </a:p>
          </p:txBody>
        </p:sp>
      </p:grpSp>
      <p:grpSp>
        <p:nvGrpSpPr>
          <p:cNvPr id="13" name="Group 59"/>
          <p:cNvGrpSpPr>
            <a:grpSpLocks/>
          </p:cNvGrpSpPr>
          <p:nvPr/>
        </p:nvGrpSpPr>
        <p:grpSpPr bwMode="auto">
          <a:xfrm>
            <a:off x="981075" y="2522538"/>
            <a:ext cx="1670050" cy="906462"/>
            <a:chOff x="618" y="1408"/>
            <a:chExt cx="1052" cy="571"/>
          </a:xfrm>
        </p:grpSpPr>
        <p:grpSp>
          <p:nvGrpSpPr>
            <p:cNvPr id="14" name="Group 60"/>
            <p:cNvGrpSpPr>
              <a:grpSpLocks noChangeAspect="1"/>
            </p:cNvGrpSpPr>
            <p:nvPr/>
          </p:nvGrpSpPr>
          <p:grpSpPr bwMode="auto">
            <a:xfrm>
              <a:off x="618" y="1508"/>
              <a:ext cx="1052" cy="471"/>
              <a:chOff x="353" y="2478"/>
              <a:chExt cx="1315" cy="589"/>
            </a:xfrm>
          </p:grpSpPr>
          <p:sp>
            <p:nvSpPr>
              <p:cNvPr id="130109" name="Rectangle 61"/>
              <p:cNvSpPr>
                <a:spLocks noChangeAspect="1" noChangeArrowheads="1"/>
              </p:cNvSpPr>
              <p:nvPr/>
            </p:nvSpPr>
            <p:spPr bwMode="auto">
              <a:xfrm>
                <a:off x="353" y="2478"/>
                <a:ext cx="907" cy="181"/>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30110" name="Rectangle 62"/>
              <p:cNvSpPr>
                <a:spLocks noChangeAspect="1" noChangeArrowheads="1"/>
              </p:cNvSpPr>
              <p:nvPr/>
            </p:nvSpPr>
            <p:spPr bwMode="auto">
              <a:xfrm>
                <a:off x="489" y="2614"/>
                <a:ext cx="907" cy="181"/>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30111" name="Rectangle 63"/>
              <p:cNvSpPr>
                <a:spLocks noChangeAspect="1" noChangeArrowheads="1"/>
              </p:cNvSpPr>
              <p:nvPr/>
            </p:nvSpPr>
            <p:spPr bwMode="auto">
              <a:xfrm>
                <a:off x="625" y="2750"/>
                <a:ext cx="907" cy="181"/>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30112" name="Rectangle 64"/>
              <p:cNvSpPr>
                <a:spLocks noChangeAspect="1" noChangeArrowheads="1"/>
              </p:cNvSpPr>
              <p:nvPr/>
            </p:nvSpPr>
            <p:spPr bwMode="auto">
              <a:xfrm>
                <a:off x="761" y="2886"/>
                <a:ext cx="907" cy="181"/>
              </a:xfrm>
              <a:prstGeom prst="rect">
                <a:avLst/>
              </a:prstGeom>
              <a:solidFill>
                <a:srgbClr val="FFFF66"/>
              </a:solidFill>
              <a:ln w="9525">
                <a:solidFill>
                  <a:schemeClr val="tx1"/>
                </a:solidFill>
                <a:miter lim="800000"/>
                <a:headEnd/>
                <a:tailEnd/>
              </a:ln>
              <a:effectLst/>
            </p:spPr>
            <p:txBody>
              <a:bodyPr wrap="none" anchor="ctr"/>
              <a:lstStyle/>
              <a:p>
                <a:endParaRPr lang="en-US"/>
              </a:p>
            </p:txBody>
          </p:sp>
        </p:grpSp>
        <p:sp>
          <p:nvSpPr>
            <p:cNvPr id="130113" name="Rectangle 65"/>
            <p:cNvSpPr>
              <a:spLocks noChangeArrowheads="1"/>
            </p:cNvSpPr>
            <p:nvPr/>
          </p:nvSpPr>
          <p:spPr bwMode="auto">
            <a:xfrm>
              <a:off x="978" y="1408"/>
              <a:ext cx="328" cy="480"/>
            </a:xfrm>
            <a:prstGeom prst="rect">
              <a:avLst/>
            </a:prstGeom>
            <a:noFill/>
            <a:ln w="9525">
              <a:noFill/>
              <a:miter lim="800000"/>
              <a:headEnd/>
              <a:tailEnd/>
            </a:ln>
            <a:effectLst/>
          </p:spPr>
          <p:txBody>
            <a:bodyPr wrap="none">
              <a:spAutoFit/>
            </a:bodyPr>
            <a:lstStyle/>
            <a:p>
              <a:r>
                <a:rPr lang="en-US" sz="4400">
                  <a:latin typeface="Symbol" pitchFamily="18" charset="2"/>
                </a:rPr>
                <a:t>j</a:t>
              </a:r>
            </a:p>
          </p:txBody>
        </p:sp>
      </p:grpSp>
      <p:grpSp>
        <p:nvGrpSpPr>
          <p:cNvPr id="15" name="Group 97"/>
          <p:cNvGrpSpPr>
            <a:grpSpLocks/>
          </p:cNvGrpSpPr>
          <p:nvPr/>
        </p:nvGrpSpPr>
        <p:grpSpPr bwMode="auto">
          <a:xfrm>
            <a:off x="7689850" y="4221163"/>
            <a:ext cx="935038" cy="2159000"/>
            <a:chOff x="4844" y="2659"/>
            <a:chExt cx="589" cy="1360"/>
          </a:xfrm>
        </p:grpSpPr>
        <p:grpSp>
          <p:nvGrpSpPr>
            <p:cNvPr id="16" name="Group 93"/>
            <p:cNvGrpSpPr>
              <a:grpSpLocks/>
            </p:cNvGrpSpPr>
            <p:nvPr/>
          </p:nvGrpSpPr>
          <p:grpSpPr bwMode="auto">
            <a:xfrm>
              <a:off x="4844" y="2659"/>
              <a:ext cx="589" cy="1360"/>
              <a:chOff x="4844" y="2659"/>
              <a:chExt cx="589" cy="1360"/>
            </a:xfrm>
          </p:grpSpPr>
          <p:sp>
            <p:nvSpPr>
              <p:cNvPr id="130062" name="Rectangle 14" descr="Wide upward diagonal"/>
              <p:cNvSpPr>
                <a:spLocks noChangeArrowheads="1"/>
              </p:cNvSpPr>
              <p:nvPr/>
            </p:nvSpPr>
            <p:spPr bwMode="auto">
              <a:xfrm>
                <a:off x="4844" y="3294"/>
                <a:ext cx="317" cy="725"/>
              </a:xfrm>
              <a:prstGeom prst="rect">
                <a:avLst/>
              </a:prstGeom>
              <a:pattFill prst="wdUpDiag">
                <a:fgClr>
                  <a:srgbClr val="FFCC99"/>
                </a:fgClr>
                <a:bgClr>
                  <a:srgbClr val="FFFFFF"/>
                </a:bgClr>
              </a:pattFill>
              <a:ln w="38100">
                <a:solidFill>
                  <a:schemeClr val="tx1"/>
                </a:solidFill>
                <a:miter lim="800000"/>
                <a:headEnd/>
                <a:tailEnd/>
              </a:ln>
              <a:effectLst/>
            </p:spPr>
            <p:txBody>
              <a:bodyPr wrap="none" anchor="ctr"/>
              <a:lstStyle/>
              <a:p>
                <a:endParaRPr lang="en-US"/>
              </a:p>
            </p:txBody>
          </p:sp>
          <p:grpSp>
            <p:nvGrpSpPr>
              <p:cNvPr id="17" name="Group 92"/>
              <p:cNvGrpSpPr>
                <a:grpSpLocks/>
              </p:cNvGrpSpPr>
              <p:nvPr/>
            </p:nvGrpSpPr>
            <p:grpSpPr bwMode="auto">
              <a:xfrm>
                <a:off x="5025" y="2659"/>
                <a:ext cx="408" cy="817"/>
                <a:chOff x="5025" y="2659"/>
                <a:chExt cx="408" cy="817"/>
              </a:xfrm>
            </p:grpSpPr>
            <p:sp>
              <p:nvSpPr>
                <p:cNvPr id="130078" name="AutoShape 30"/>
                <p:cNvSpPr>
                  <a:spLocks noChangeArrowheads="1"/>
                </p:cNvSpPr>
                <p:nvPr/>
              </p:nvSpPr>
              <p:spPr bwMode="auto">
                <a:xfrm rot="-5400000" flipH="1" flipV="1">
                  <a:off x="4820" y="2864"/>
                  <a:ext cx="817" cy="408"/>
                </a:xfrm>
                <a:custGeom>
                  <a:avLst/>
                  <a:gdLst>
                    <a:gd name="G0" fmla="+- -36827 0 0"/>
                    <a:gd name="G1" fmla="+- 11535331 0 0"/>
                    <a:gd name="G2" fmla="+- -36827 0 11535331"/>
                    <a:gd name="G3" fmla="+- 10800 0 0"/>
                    <a:gd name="G4" fmla="+- 0 0 -36827"/>
                    <a:gd name="T0" fmla="*/ 360 256 1"/>
                    <a:gd name="T1" fmla="*/ 0 256 1"/>
                    <a:gd name="G5" fmla="+- G2 T0 T1"/>
                    <a:gd name="G6" fmla="?: G2 G2 G5"/>
                    <a:gd name="G7" fmla="+- 0 0 G6"/>
                    <a:gd name="G8" fmla="+- 9788 0 0"/>
                    <a:gd name="G9" fmla="+- 0 0 11535331"/>
                    <a:gd name="G10" fmla="+- 9788 0 2700"/>
                    <a:gd name="G11" fmla="cos G10 -36827"/>
                    <a:gd name="G12" fmla="sin G10 -36827"/>
                    <a:gd name="G13" fmla="cos 13500 -36827"/>
                    <a:gd name="G14" fmla="sin 13500 -36827"/>
                    <a:gd name="G15" fmla="+- G11 10800 0"/>
                    <a:gd name="G16" fmla="+- G12 10800 0"/>
                    <a:gd name="G17" fmla="+- G13 10800 0"/>
                    <a:gd name="G18" fmla="+- G14 10800 0"/>
                    <a:gd name="G19" fmla="*/ 9788 1 2"/>
                    <a:gd name="G20" fmla="+- G19 5400 0"/>
                    <a:gd name="G21" fmla="cos G20 -36827"/>
                    <a:gd name="G22" fmla="sin G20 -36827"/>
                    <a:gd name="G23" fmla="+- G21 10800 0"/>
                    <a:gd name="G24" fmla="+- G12 G23 G22"/>
                    <a:gd name="G25" fmla="+- G22 G23 G11"/>
                    <a:gd name="G26" fmla="cos 10800 -36827"/>
                    <a:gd name="G27" fmla="sin 10800 -36827"/>
                    <a:gd name="G28" fmla="cos 9788 -36827"/>
                    <a:gd name="G29" fmla="sin 9788 -36827"/>
                    <a:gd name="G30" fmla="+- G26 10800 0"/>
                    <a:gd name="G31" fmla="+- G27 10800 0"/>
                    <a:gd name="G32" fmla="+- G28 10800 0"/>
                    <a:gd name="G33" fmla="+- G29 10800 0"/>
                    <a:gd name="G34" fmla="+- G19 5400 0"/>
                    <a:gd name="G35" fmla="cos G34 11535331"/>
                    <a:gd name="G36" fmla="sin G34 11535331"/>
                    <a:gd name="G37" fmla="+/ 11535331 -36827 2"/>
                    <a:gd name="T2" fmla="*/ 180 256 1"/>
                    <a:gd name="T3" fmla="*/ 0 256 1"/>
                    <a:gd name="G38" fmla="+- G37 T2 T3"/>
                    <a:gd name="G39" fmla="?: G2 G37 G38"/>
                    <a:gd name="G40" fmla="cos 10800 G39"/>
                    <a:gd name="G41" fmla="sin 10800 G39"/>
                    <a:gd name="G42" fmla="cos 9788 G39"/>
                    <a:gd name="G43" fmla="sin 9788 G39"/>
                    <a:gd name="G44" fmla="+- G40 10800 0"/>
                    <a:gd name="G45" fmla="+- G41 10800 0"/>
                    <a:gd name="G46" fmla="+- G42 10800 0"/>
                    <a:gd name="G47" fmla="+- G43 10800 0"/>
                    <a:gd name="G48" fmla="+- G35 10800 0"/>
                    <a:gd name="G49" fmla="+- G36 10800 0"/>
                    <a:gd name="T4" fmla="*/ 10371 w 21600"/>
                    <a:gd name="T5" fmla="*/ 8 h 21600"/>
                    <a:gd name="T6" fmla="*/ 530 w 21600"/>
                    <a:gd name="T7" fmla="*/ 11515 h 21600"/>
                    <a:gd name="T8" fmla="*/ 10411 w 21600"/>
                    <a:gd name="T9" fmla="*/ 1019 h 21600"/>
                    <a:gd name="T10" fmla="*/ 24299 w 21600"/>
                    <a:gd name="T11" fmla="*/ 10667 h 21600"/>
                    <a:gd name="T12" fmla="*/ 21124 w 21600"/>
                    <a:gd name="T13" fmla="*/ 13905 h 21600"/>
                    <a:gd name="T14" fmla="*/ 17887 w 21600"/>
                    <a:gd name="T15" fmla="*/ 1073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587" y="10704"/>
                      </a:moveTo>
                      <a:cubicBezTo>
                        <a:pt x="20534" y="5335"/>
                        <a:pt x="16168" y="1012"/>
                        <a:pt x="10800" y="1012"/>
                      </a:cubicBezTo>
                      <a:cubicBezTo>
                        <a:pt x="5394" y="1012"/>
                        <a:pt x="1012" y="5394"/>
                        <a:pt x="1012" y="10800"/>
                      </a:cubicBezTo>
                      <a:cubicBezTo>
                        <a:pt x="1011" y="11026"/>
                        <a:pt x="1019" y="11253"/>
                        <a:pt x="1035" y="11480"/>
                      </a:cubicBezTo>
                      <a:lnTo>
                        <a:pt x="26" y="11550"/>
                      </a:lnTo>
                      <a:cubicBezTo>
                        <a:pt x="8" y="11300"/>
                        <a:pt x="0" y="11050"/>
                        <a:pt x="0" y="10800"/>
                      </a:cubicBezTo>
                      <a:cubicBezTo>
                        <a:pt x="0" y="4835"/>
                        <a:pt x="4835" y="0"/>
                        <a:pt x="10800" y="0"/>
                      </a:cubicBezTo>
                      <a:cubicBezTo>
                        <a:pt x="16723" y="-1"/>
                        <a:pt x="21541" y="4771"/>
                        <a:pt x="21599" y="10694"/>
                      </a:cubicBezTo>
                      <a:lnTo>
                        <a:pt x="24299" y="10667"/>
                      </a:lnTo>
                      <a:lnTo>
                        <a:pt x="21124" y="13905"/>
                      </a:lnTo>
                      <a:lnTo>
                        <a:pt x="17887" y="10730"/>
                      </a:lnTo>
                      <a:lnTo>
                        <a:pt x="20587" y="10704"/>
                      </a:lnTo>
                      <a:close/>
                    </a:path>
                  </a:pathLst>
                </a:custGeom>
                <a:solidFill>
                  <a:srgbClr val="33CC33"/>
                </a:solidFill>
                <a:ln w="9525">
                  <a:solidFill>
                    <a:srgbClr val="33CC33"/>
                  </a:solidFill>
                  <a:miter lim="800000"/>
                  <a:headEnd/>
                  <a:tailEnd/>
                </a:ln>
                <a:effectLst/>
              </p:spPr>
              <p:txBody>
                <a:bodyPr wrap="none" anchor="ctr"/>
                <a:lstStyle/>
                <a:p>
                  <a:endParaRPr lang="en-US"/>
                </a:p>
              </p:txBody>
            </p:sp>
            <p:sp>
              <p:nvSpPr>
                <p:cNvPr id="130094" name="Rectangle 46"/>
                <p:cNvSpPr>
                  <a:spLocks noChangeArrowheads="1"/>
                </p:cNvSpPr>
                <p:nvPr/>
              </p:nvSpPr>
              <p:spPr bwMode="auto">
                <a:xfrm>
                  <a:off x="5078" y="2911"/>
                  <a:ext cx="310" cy="250"/>
                </a:xfrm>
                <a:prstGeom prst="rect">
                  <a:avLst/>
                </a:prstGeom>
                <a:noFill/>
                <a:ln w="9525">
                  <a:noFill/>
                  <a:miter lim="800000"/>
                  <a:headEnd/>
                  <a:tailEnd/>
                </a:ln>
                <a:effectLst/>
              </p:spPr>
              <p:txBody>
                <a:bodyPr wrap="none">
                  <a:spAutoFit/>
                </a:bodyPr>
                <a:lstStyle/>
                <a:p>
                  <a:r>
                    <a:rPr lang="en-US" sz="2000" b="1">
                      <a:latin typeface="Symbol" pitchFamily="18" charset="2"/>
                    </a:rPr>
                    <a:t>(+)</a:t>
                  </a:r>
                </a:p>
              </p:txBody>
            </p:sp>
          </p:grpSp>
        </p:grpSp>
        <p:sp>
          <p:nvSpPr>
            <p:cNvPr id="130115" name="Text Box 67"/>
            <p:cNvSpPr txBox="1">
              <a:spLocks noChangeArrowheads="1"/>
            </p:cNvSpPr>
            <p:nvPr/>
          </p:nvSpPr>
          <p:spPr bwMode="auto">
            <a:xfrm>
              <a:off x="4868" y="3475"/>
              <a:ext cx="318" cy="365"/>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grpSp>
      <p:sp>
        <p:nvSpPr>
          <p:cNvPr id="130116" name="Text Box 68"/>
          <p:cNvSpPr txBox="1">
            <a:spLocks noChangeArrowheads="1"/>
          </p:cNvSpPr>
          <p:nvPr/>
        </p:nvSpPr>
        <p:spPr bwMode="auto">
          <a:xfrm>
            <a:off x="3917950" y="5084763"/>
            <a:ext cx="504825" cy="579437"/>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sp>
        <p:nvSpPr>
          <p:cNvPr id="130117" name="Text Box 69"/>
          <p:cNvSpPr txBox="1">
            <a:spLocks noChangeArrowheads="1"/>
          </p:cNvSpPr>
          <p:nvPr/>
        </p:nvSpPr>
        <p:spPr bwMode="auto">
          <a:xfrm>
            <a:off x="1423988" y="5300663"/>
            <a:ext cx="504825" cy="579437"/>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sp>
        <p:nvSpPr>
          <p:cNvPr id="130118" name="Text Box 70"/>
          <p:cNvSpPr txBox="1">
            <a:spLocks noChangeArrowheads="1"/>
          </p:cNvSpPr>
          <p:nvPr/>
        </p:nvSpPr>
        <p:spPr bwMode="auto">
          <a:xfrm>
            <a:off x="3917950" y="5843588"/>
            <a:ext cx="504825" cy="579437"/>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sp>
        <p:nvSpPr>
          <p:cNvPr id="130119" name="Text Box 71"/>
          <p:cNvSpPr txBox="1">
            <a:spLocks noChangeArrowheads="1"/>
          </p:cNvSpPr>
          <p:nvPr/>
        </p:nvSpPr>
        <p:spPr bwMode="auto">
          <a:xfrm>
            <a:off x="1711325" y="3857625"/>
            <a:ext cx="504825" cy="579438"/>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grpSp>
        <p:nvGrpSpPr>
          <p:cNvPr id="18" name="Group 72"/>
          <p:cNvGrpSpPr>
            <a:grpSpLocks/>
          </p:cNvGrpSpPr>
          <p:nvPr/>
        </p:nvGrpSpPr>
        <p:grpSpPr bwMode="auto">
          <a:xfrm>
            <a:off x="3513138" y="3840163"/>
            <a:ext cx="1443037" cy="596900"/>
            <a:chOff x="2213" y="2306"/>
            <a:chExt cx="909" cy="376"/>
          </a:xfrm>
        </p:grpSpPr>
        <p:grpSp>
          <p:nvGrpSpPr>
            <p:cNvPr id="19" name="Group 73"/>
            <p:cNvGrpSpPr>
              <a:grpSpLocks noChangeAspect="1"/>
            </p:cNvGrpSpPr>
            <p:nvPr/>
          </p:nvGrpSpPr>
          <p:grpSpPr bwMode="auto">
            <a:xfrm>
              <a:off x="2213" y="2341"/>
              <a:ext cx="909" cy="341"/>
              <a:chOff x="1757" y="2378"/>
              <a:chExt cx="1136" cy="426"/>
            </a:xfrm>
          </p:grpSpPr>
          <p:sp>
            <p:nvSpPr>
              <p:cNvPr id="130122" name="Rectangle 74"/>
              <p:cNvSpPr>
                <a:spLocks noChangeAspect="1" noChangeArrowheads="1"/>
              </p:cNvSpPr>
              <p:nvPr/>
            </p:nvSpPr>
            <p:spPr bwMode="auto">
              <a:xfrm>
                <a:off x="1757" y="2378"/>
                <a:ext cx="728" cy="145"/>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123" name="Rectangle 75"/>
              <p:cNvSpPr>
                <a:spLocks noChangeAspect="1" noChangeArrowheads="1"/>
              </p:cNvSpPr>
              <p:nvPr/>
            </p:nvSpPr>
            <p:spPr bwMode="auto">
              <a:xfrm>
                <a:off x="1893" y="2478"/>
                <a:ext cx="728" cy="145"/>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124" name="Rectangle 76"/>
              <p:cNvSpPr>
                <a:spLocks noChangeAspect="1" noChangeArrowheads="1"/>
              </p:cNvSpPr>
              <p:nvPr/>
            </p:nvSpPr>
            <p:spPr bwMode="auto">
              <a:xfrm>
                <a:off x="2029" y="2568"/>
                <a:ext cx="728" cy="145"/>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0125" name="Rectangle 77"/>
              <p:cNvSpPr>
                <a:spLocks noChangeAspect="1" noChangeArrowheads="1"/>
              </p:cNvSpPr>
              <p:nvPr/>
            </p:nvSpPr>
            <p:spPr bwMode="auto">
              <a:xfrm>
                <a:off x="2165" y="2659"/>
                <a:ext cx="728" cy="145"/>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sp>
          <p:nvSpPr>
            <p:cNvPr id="130126" name="Text Box 78"/>
            <p:cNvSpPr txBox="1">
              <a:spLocks noChangeArrowheads="1"/>
            </p:cNvSpPr>
            <p:nvPr/>
          </p:nvSpPr>
          <p:spPr bwMode="auto">
            <a:xfrm>
              <a:off x="2575" y="2306"/>
              <a:ext cx="318" cy="365"/>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grpSp>
      <p:grpSp>
        <p:nvGrpSpPr>
          <p:cNvPr id="20" name="Group 91"/>
          <p:cNvGrpSpPr>
            <a:grpSpLocks/>
          </p:cNvGrpSpPr>
          <p:nvPr/>
        </p:nvGrpSpPr>
        <p:grpSpPr bwMode="auto">
          <a:xfrm>
            <a:off x="7689850" y="1773238"/>
            <a:ext cx="1655763" cy="3097212"/>
            <a:chOff x="4844" y="1117"/>
            <a:chExt cx="1043" cy="1951"/>
          </a:xfrm>
        </p:grpSpPr>
        <p:sp>
          <p:nvSpPr>
            <p:cNvPr id="130076" name="AutoShape 28"/>
            <p:cNvSpPr>
              <a:spLocks noChangeArrowheads="1"/>
            </p:cNvSpPr>
            <p:nvPr/>
          </p:nvSpPr>
          <p:spPr bwMode="auto">
            <a:xfrm rot="-5400000" flipH="1" flipV="1">
              <a:off x="4617" y="1525"/>
              <a:ext cx="1315" cy="499"/>
            </a:xfrm>
            <a:custGeom>
              <a:avLst/>
              <a:gdLst>
                <a:gd name="G0" fmla="+- -36827 0 0"/>
                <a:gd name="G1" fmla="+- 11453887 0 0"/>
                <a:gd name="G2" fmla="+- -36827 0 11453887"/>
                <a:gd name="G3" fmla="+- 10800 0 0"/>
                <a:gd name="G4" fmla="+- 0 0 -36827"/>
                <a:gd name="T0" fmla="*/ 360 256 1"/>
                <a:gd name="T1" fmla="*/ 0 256 1"/>
                <a:gd name="G5" fmla="+- G2 T0 T1"/>
                <a:gd name="G6" fmla="?: G2 G2 G5"/>
                <a:gd name="G7" fmla="+- 0 0 G6"/>
                <a:gd name="G8" fmla="+- 9788 0 0"/>
                <a:gd name="G9" fmla="+- 0 0 11453887"/>
                <a:gd name="G10" fmla="+- 9788 0 2700"/>
                <a:gd name="G11" fmla="cos G10 -36827"/>
                <a:gd name="G12" fmla="sin G10 -36827"/>
                <a:gd name="G13" fmla="cos 13500 -36827"/>
                <a:gd name="G14" fmla="sin 13500 -36827"/>
                <a:gd name="G15" fmla="+- G11 10800 0"/>
                <a:gd name="G16" fmla="+- G12 10800 0"/>
                <a:gd name="G17" fmla="+- G13 10800 0"/>
                <a:gd name="G18" fmla="+- G14 10800 0"/>
                <a:gd name="G19" fmla="*/ 9788 1 2"/>
                <a:gd name="G20" fmla="+- G19 5400 0"/>
                <a:gd name="G21" fmla="cos G20 -36827"/>
                <a:gd name="G22" fmla="sin G20 -36827"/>
                <a:gd name="G23" fmla="+- G21 10800 0"/>
                <a:gd name="G24" fmla="+- G12 G23 G22"/>
                <a:gd name="G25" fmla="+- G22 G23 G11"/>
                <a:gd name="G26" fmla="cos 10800 -36827"/>
                <a:gd name="G27" fmla="sin 10800 -36827"/>
                <a:gd name="G28" fmla="cos 9788 -36827"/>
                <a:gd name="G29" fmla="sin 9788 -36827"/>
                <a:gd name="G30" fmla="+- G26 10800 0"/>
                <a:gd name="G31" fmla="+- G27 10800 0"/>
                <a:gd name="G32" fmla="+- G28 10800 0"/>
                <a:gd name="G33" fmla="+- G29 10800 0"/>
                <a:gd name="G34" fmla="+- G19 5400 0"/>
                <a:gd name="G35" fmla="cos G34 11453887"/>
                <a:gd name="G36" fmla="sin G34 11453887"/>
                <a:gd name="G37" fmla="+/ 11453887 -36827 2"/>
                <a:gd name="T2" fmla="*/ 180 256 1"/>
                <a:gd name="T3" fmla="*/ 0 256 1"/>
                <a:gd name="G38" fmla="+- G37 T2 T3"/>
                <a:gd name="G39" fmla="?: G2 G37 G38"/>
                <a:gd name="G40" fmla="cos 10800 G39"/>
                <a:gd name="G41" fmla="sin 10800 G39"/>
                <a:gd name="G42" fmla="cos 9788 G39"/>
                <a:gd name="G43" fmla="sin 9788 G39"/>
                <a:gd name="G44" fmla="+- G40 10800 0"/>
                <a:gd name="G45" fmla="+- G41 10800 0"/>
                <a:gd name="G46" fmla="+- G42 10800 0"/>
                <a:gd name="G47" fmla="+- G43 10800 0"/>
                <a:gd name="G48" fmla="+- G35 10800 0"/>
                <a:gd name="G49" fmla="+- G36 10800 0"/>
                <a:gd name="T4" fmla="*/ 10254 w 21600"/>
                <a:gd name="T5" fmla="*/ 13 h 21600"/>
                <a:gd name="T6" fmla="*/ 548 w 21600"/>
                <a:gd name="T7" fmla="*/ 11737 h 21600"/>
                <a:gd name="T8" fmla="*/ 10305 w 21600"/>
                <a:gd name="T9" fmla="*/ 1024 h 21600"/>
                <a:gd name="T10" fmla="*/ 24299 w 21600"/>
                <a:gd name="T11" fmla="*/ 10667 h 21600"/>
                <a:gd name="T12" fmla="*/ 21124 w 21600"/>
                <a:gd name="T13" fmla="*/ 13905 h 21600"/>
                <a:gd name="T14" fmla="*/ 17887 w 21600"/>
                <a:gd name="T15" fmla="*/ 1073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587" y="10704"/>
                  </a:moveTo>
                  <a:cubicBezTo>
                    <a:pt x="20534" y="5335"/>
                    <a:pt x="16168" y="1012"/>
                    <a:pt x="10800" y="1012"/>
                  </a:cubicBezTo>
                  <a:cubicBezTo>
                    <a:pt x="5394" y="1012"/>
                    <a:pt x="1012" y="5394"/>
                    <a:pt x="1012" y="10800"/>
                  </a:cubicBezTo>
                  <a:cubicBezTo>
                    <a:pt x="1011" y="11097"/>
                    <a:pt x="1025" y="11395"/>
                    <a:pt x="1052" y="11691"/>
                  </a:cubicBezTo>
                  <a:lnTo>
                    <a:pt x="44" y="11784"/>
                  </a:lnTo>
                  <a:cubicBezTo>
                    <a:pt x="14" y="11456"/>
                    <a:pt x="0" y="11128"/>
                    <a:pt x="0" y="10800"/>
                  </a:cubicBezTo>
                  <a:cubicBezTo>
                    <a:pt x="0" y="4835"/>
                    <a:pt x="4835" y="0"/>
                    <a:pt x="10800" y="0"/>
                  </a:cubicBezTo>
                  <a:cubicBezTo>
                    <a:pt x="16723" y="-1"/>
                    <a:pt x="21541" y="4771"/>
                    <a:pt x="21599" y="10694"/>
                  </a:cubicBezTo>
                  <a:lnTo>
                    <a:pt x="24299" y="10667"/>
                  </a:lnTo>
                  <a:lnTo>
                    <a:pt x="21124" y="13905"/>
                  </a:lnTo>
                  <a:lnTo>
                    <a:pt x="17887" y="10730"/>
                  </a:lnTo>
                  <a:lnTo>
                    <a:pt x="20587" y="10704"/>
                  </a:lnTo>
                  <a:close/>
                </a:path>
              </a:pathLst>
            </a:custGeom>
            <a:solidFill>
              <a:srgbClr val="33CC33"/>
            </a:solidFill>
            <a:ln w="9525">
              <a:solidFill>
                <a:srgbClr val="33CC33"/>
              </a:solidFill>
              <a:miter lim="800000"/>
              <a:headEnd/>
              <a:tailEnd/>
            </a:ln>
            <a:effectLst/>
          </p:spPr>
          <p:txBody>
            <a:bodyPr wrap="none" anchor="ctr"/>
            <a:lstStyle/>
            <a:p>
              <a:endParaRPr lang="en-US"/>
            </a:p>
          </p:txBody>
        </p:sp>
        <p:grpSp>
          <p:nvGrpSpPr>
            <p:cNvPr id="21" name="Group 90"/>
            <p:cNvGrpSpPr>
              <a:grpSpLocks/>
            </p:cNvGrpSpPr>
            <p:nvPr/>
          </p:nvGrpSpPr>
          <p:grpSpPr bwMode="auto">
            <a:xfrm>
              <a:off x="4844" y="2159"/>
              <a:ext cx="342" cy="909"/>
              <a:chOff x="4844" y="2159"/>
              <a:chExt cx="342" cy="909"/>
            </a:xfrm>
          </p:grpSpPr>
          <p:grpSp>
            <p:nvGrpSpPr>
              <p:cNvPr id="22" name="Group 16"/>
              <p:cNvGrpSpPr>
                <a:grpSpLocks/>
              </p:cNvGrpSpPr>
              <p:nvPr/>
            </p:nvGrpSpPr>
            <p:grpSpPr bwMode="auto">
              <a:xfrm>
                <a:off x="4845" y="2159"/>
                <a:ext cx="341" cy="909"/>
                <a:chOff x="4754" y="2159"/>
                <a:chExt cx="341" cy="909"/>
              </a:xfrm>
            </p:grpSpPr>
            <p:sp>
              <p:nvSpPr>
                <p:cNvPr id="130065" name="Rectangle 17" descr="Wide upward diagonal"/>
                <p:cNvSpPr>
                  <a:spLocks noChangeAspect="1" noChangeArrowheads="1"/>
                </p:cNvSpPr>
                <p:nvPr/>
              </p:nvSpPr>
              <p:spPr bwMode="auto">
                <a:xfrm rot="5400000">
                  <a:off x="4745" y="2393"/>
                  <a:ext cx="583" cy="116"/>
                </a:xfrm>
                <a:prstGeom prst="rect">
                  <a:avLst/>
                </a:prstGeom>
                <a:pattFill prst="wdUpDiag">
                  <a:fgClr>
                    <a:srgbClr val="FFCC99"/>
                  </a:fgClr>
                  <a:bgClr>
                    <a:srgbClr val="FFFFFF"/>
                  </a:bgClr>
                </a:pattFill>
                <a:ln w="9525">
                  <a:solidFill>
                    <a:schemeClr val="tx1"/>
                  </a:solidFill>
                  <a:miter lim="800000"/>
                  <a:headEnd/>
                  <a:tailEnd/>
                </a:ln>
                <a:effectLst/>
              </p:spPr>
              <p:txBody>
                <a:bodyPr wrap="none" anchor="ctr"/>
                <a:lstStyle/>
                <a:p>
                  <a:endParaRPr lang="en-US"/>
                </a:p>
              </p:txBody>
            </p:sp>
            <p:sp>
              <p:nvSpPr>
                <p:cNvPr id="130066" name="Rectangle 18" descr="Wide upward diagonal"/>
                <p:cNvSpPr>
                  <a:spLocks noChangeAspect="1" noChangeArrowheads="1"/>
                </p:cNvSpPr>
                <p:nvPr/>
              </p:nvSpPr>
              <p:spPr bwMode="auto">
                <a:xfrm rot="5400000">
                  <a:off x="4666" y="2501"/>
                  <a:ext cx="582" cy="116"/>
                </a:xfrm>
                <a:prstGeom prst="rect">
                  <a:avLst/>
                </a:prstGeom>
                <a:pattFill prst="wdUpDiag">
                  <a:fgClr>
                    <a:srgbClr val="FFCC99"/>
                  </a:fgClr>
                  <a:bgClr>
                    <a:srgbClr val="FFFFFF"/>
                  </a:bgClr>
                </a:pattFill>
                <a:ln w="9525">
                  <a:solidFill>
                    <a:schemeClr val="tx1"/>
                  </a:solidFill>
                  <a:miter lim="800000"/>
                  <a:headEnd/>
                  <a:tailEnd/>
                </a:ln>
                <a:effectLst/>
              </p:spPr>
              <p:txBody>
                <a:bodyPr wrap="none" anchor="ctr"/>
                <a:lstStyle/>
                <a:p>
                  <a:endParaRPr lang="en-US"/>
                </a:p>
              </p:txBody>
            </p:sp>
            <p:sp>
              <p:nvSpPr>
                <p:cNvPr id="130067" name="Rectangle 19" descr="Wide upward diagonal"/>
                <p:cNvSpPr>
                  <a:spLocks noChangeAspect="1" noChangeArrowheads="1"/>
                </p:cNvSpPr>
                <p:nvPr/>
              </p:nvSpPr>
              <p:spPr bwMode="auto">
                <a:xfrm rot="5400000">
                  <a:off x="4594" y="2610"/>
                  <a:ext cx="582" cy="116"/>
                </a:xfrm>
                <a:prstGeom prst="rect">
                  <a:avLst/>
                </a:prstGeom>
                <a:pattFill prst="wdUpDiag">
                  <a:fgClr>
                    <a:srgbClr val="FFCC99"/>
                  </a:fgClr>
                  <a:bgClr>
                    <a:srgbClr val="FFFFFF"/>
                  </a:bgClr>
                </a:pattFill>
                <a:ln w="9525">
                  <a:solidFill>
                    <a:schemeClr val="tx1"/>
                  </a:solidFill>
                  <a:miter lim="800000"/>
                  <a:headEnd/>
                  <a:tailEnd/>
                </a:ln>
                <a:effectLst/>
              </p:spPr>
              <p:txBody>
                <a:bodyPr wrap="none" anchor="ctr"/>
                <a:lstStyle/>
                <a:p>
                  <a:endParaRPr lang="en-US"/>
                </a:p>
              </p:txBody>
            </p:sp>
            <p:sp>
              <p:nvSpPr>
                <p:cNvPr id="130068" name="Rectangle 20" descr="Wide upward diagonal"/>
                <p:cNvSpPr>
                  <a:spLocks noChangeAspect="1" noChangeArrowheads="1"/>
                </p:cNvSpPr>
                <p:nvPr/>
              </p:nvSpPr>
              <p:spPr bwMode="auto">
                <a:xfrm rot="5400000">
                  <a:off x="4520" y="2719"/>
                  <a:ext cx="583" cy="116"/>
                </a:xfrm>
                <a:prstGeom prst="rect">
                  <a:avLst/>
                </a:prstGeom>
                <a:pattFill prst="wdUpDiag">
                  <a:fgClr>
                    <a:srgbClr val="FFCC99"/>
                  </a:fgClr>
                  <a:bgClr>
                    <a:srgbClr val="FFFFFF"/>
                  </a:bgClr>
                </a:pattFill>
                <a:ln w="9525">
                  <a:solidFill>
                    <a:schemeClr val="tx1"/>
                  </a:solidFill>
                  <a:miter lim="800000"/>
                  <a:headEnd/>
                  <a:tailEnd/>
                </a:ln>
                <a:effectLst/>
              </p:spPr>
              <p:txBody>
                <a:bodyPr wrap="none" anchor="ctr"/>
                <a:lstStyle/>
                <a:p>
                  <a:endParaRPr lang="en-US"/>
                </a:p>
              </p:txBody>
            </p:sp>
          </p:grpSp>
          <p:sp>
            <p:nvSpPr>
              <p:cNvPr id="130114" name="Text Box 66"/>
              <p:cNvSpPr txBox="1">
                <a:spLocks noChangeArrowheads="1"/>
              </p:cNvSpPr>
              <p:nvPr/>
            </p:nvSpPr>
            <p:spPr bwMode="auto">
              <a:xfrm>
                <a:off x="4844" y="2478"/>
                <a:ext cx="318" cy="365"/>
              </a:xfrm>
              <a:prstGeom prst="rect">
                <a:avLst/>
              </a:prstGeom>
              <a:noFill/>
              <a:ln w="9525">
                <a:noFill/>
                <a:miter lim="800000"/>
                <a:headEnd/>
                <a:tailEnd/>
              </a:ln>
              <a:effectLst/>
            </p:spPr>
            <p:txBody>
              <a:bodyPr>
                <a:spAutoFit/>
              </a:bodyPr>
              <a:lstStyle/>
              <a:p>
                <a:pPr>
                  <a:spcBef>
                    <a:spcPct val="50000"/>
                  </a:spcBef>
                </a:pPr>
                <a:r>
                  <a:rPr lang="fr-FR" sz="3200" b="1"/>
                  <a:t>€</a:t>
                </a:r>
                <a:endParaRPr lang="en-US" sz="3200" b="1"/>
              </a:p>
            </p:txBody>
          </p:sp>
        </p:grpSp>
        <p:sp>
          <p:nvSpPr>
            <p:cNvPr id="130127" name="Text Box 79"/>
            <p:cNvSpPr txBox="1">
              <a:spLocks noChangeArrowheads="1"/>
            </p:cNvSpPr>
            <p:nvPr/>
          </p:nvSpPr>
          <p:spPr bwMode="auto">
            <a:xfrm>
              <a:off x="4889" y="1607"/>
              <a:ext cx="998" cy="326"/>
            </a:xfrm>
            <a:prstGeom prst="rect">
              <a:avLst/>
            </a:prstGeom>
            <a:solidFill>
              <a:srgbClr val="FFFFFF">
                <a:alpha val="70000"/>
              </a:srgbClr>
            </a:solidFill>
            <a:ln w="9525">
              <a:noFill/>
              <a:miter lim="800000"/>
              <a:headEnd/>
              <a:tailEnd/>
            </a:ln>
            <a:effectLst/>
          </p:spPr>
          <p:txBody>
            <a:bodyPr>
              <a:spAutoFit/>
            </a:bodyPr>
            <a:lstStyle/>
            <a:p>
              <a:pPr algn="r">
                <a:spcBef>
                  <a:spcPct val="50000"/>
                </a:spcBef>
              </a:pPr>
              <a:r>
                <a:rPr lang="en-US" sz="1400"/>
                <a:t>Assessment of remediation costs</a:t>
              </a:r>
            </a:p>
          </p:txBody>
        </p:sp>
      </p:grpSp>
      <p:sp>
        <p:nvSpPr>
          <p:cNvPr id="130128" name="Text Box 80"/>
          <p:cNvSpPr txBox="1">
            <a:spLocks noChangeArrowheads="1"/>
          </p:cNvSpPr>
          <p:nvPr/>
        </p:nvSpPr>
        <p:spPr bwMode="auto">
          <a:xfrm rot="16200000">
            <a:off x="-491331" y="1388268"/>
            <a:ext cx="1441450" cy="519113"/>
          </a:xfrm>
          <a:prstGeom prst="rect">
            <a:avLst/>
          </a:prstGeom>
          <a:noFill/>
          <a:ln w="9525">
            <a:noFill/>
            <a:miter lim="800000"/>
            <a:headEnd/>
            <a:tailEnd/>
          </a:ln>
          <a:effectLst/>
        </p:spPr>
        <p:txBody>
          <a:bodyPr>
            <a:spAutoFit/>
          </a:bodyPr>
          <a:lstStyle/>
          <a:p>
            <a:pPr>
              <a:spcBef>
                <a:spcPct val="50000"/>
              </a:spcBef>
            </a:pPr>
            <a:r>
              <a:rPr lang="en-US" sz="2400" b="1">
                <a:latin typeface="Calibri" pitchFamily="34" charset="0"/>
              </a:rPr>
              <a:t>Assets </a:t>
            </a:r>
            <a:r>
              <a:rPr lang="en-GB" sz="2800">
                <a:latin typeface="Symbol" pitchFamily="18" charset="2"/>
              </a:rPr>
              <a:t>j</a:t>
            </a:r>
            <a:endParaRPr lang="en-US" sz="2800">
              <a:latin typeface="Symbol" pitchFamily="18" charset="2"/>
            </a:endParaRPr>
          </a:p>
        </p:txBody>
      </p:sp>
      <p:sp>
        <p:nvSpPr>
          <p:cNvPr id="130129" name="Text Box 81"/>
          <p:cNvSpPr txBox="1">
            <a:spLocks noChangeArrowheads="1"/>
          </p:cNvSpPr>
          <p:nvPr/>
        </p:nvSpPr>
        <p:spPr bwMode="auto">
          <a:xfrm rot="16200000">
            <a:off x="-402431" y="5401469"/>
            <a:ext cx="1379538" cy="457200"/>
          </a:xfrm>
          <a:prstGeom prst="rect">
            <a:avLst/>
          </a:prstGeom>
          <a:noFill/>
          <a:ln w="9525">
            <a:noFill/>
            <a:miter lim="800000"/>
            <a:headEnd/>
            <a:tailEnd/>
          </a:ln>
          <a:effectLst/>
        </p:spPr>
        <p:txBody>
          <a:bodyPr>
            <a:spAutoFit/>
          </a:bodyPr>
          <a:lstStyle/>
          <a:p>
            <a:pPr>
              <a:spcBef>
                <a:spcPct val="50000"/>
              </a:spcBef>
            </a:pPr>
            <a:r>
              <a:rPr lang="en-US" sz="2400" b="1">
                <a:latin typeface="Calibri" pitchFamily="34" charset="0"/>
              </a:rPr>
              <a:t>Assets </a:t>
            </a:r>
            <a:r>
              <a:rPr lang="fr-FR" b="1"/>
              <a:t>€</a:t>
            </a:r>
            <a:endParaRPr lang="en-US" b="1"/>
          </a:p>
        </p:txBody>
      </p:sp>
      <p:sp>
        <p:nvSpPr>
          <p:cNvPr id="130130" name="Text Box 82"/>
          <p:cNvSpPr txBox="1">
            <a:spLocks noChangeArrowheads="1"/>
          </p:cNvSpPr>
          <p:nvPr/>
        </p:nvSpPr>
        <p:spPr bwMode="auto">
          <a:xfrm rot="16200000">
            <a:off x="-187325" y="3241675"/>
            <a:ext cx="946150" cy="457200"/>
          </a:xfrm>
          <a:prstGeom prst="rect">
            <a:avLst/>
          </a:prstGeom>
          <a:noFill/>
          <a:ln w="9525">
            <a:noFill/>
            <a:miter lim="800000"/>
            <a:headEnd/>
            <a:tailEnd/>
          </a:ln>
          <a:effectLst/>
        </p:spPr>
        <p:txBody>
          <a:bodyPr>
            <a:spAutoFit/>
          </a:bodyPr>
          <a:lstStyle/>
          <a:p>
            <a:pPr>
              <a:spcBef>
                <a:spcPct val="50000"/>
              </a:spcBef>
            </a:pPr>
            <a:r>
              <a:rPr lang="en-US" sz="2400" b="1">
                <a:latin typeface="Calibri" pitchFamily="34" charset="0"/>
              </a:rPr>
              <a:t>Flows</a:t>
            </a:r>
          </a:p>
        </p:txBody>
      </p:sp>
      <p:sp>
        <p:nvSpPr>
          <p:cNvPr id="130131" name="AutoShape 83" descr="Light horizontal"/>
          <p:cNvSpPr>
            <a:spLocks noChangeArrowheads="1"/>
          </p:cNvSpPr>
          <p:nvPr/>
        </p:nvSpPr>
        <p:spPr bwMode="auto">
          <a:xfrm rot="5400000" flipV="1">
            <a:off x="388938" y="2058988"/>
            <a:ext cx="1008062" cy="696912"/>
          </a:xfrm>
          <a:custGeom>
            <a:avLst/>
            <a:gdLst>
              <a:gd name="G0" fmla="+- -169629 0 0"/>
              <a:gd name="G1" fmla="+- 11453887 0 0"/>
              <a:gd name="G2" fmla="+- -169629 0 11453887"/>
              <a:gd name="G3" fmla="+- 10800 0 0"/>
              <a:gd name="G4" fmla="+- 0 0 -169629"/>
              <a:gd name="T0" fmla="*/ 360 256 1"/>
              <a:gd name="T1" fmla="*/ 0 256 1"/>
              <a:gd name="G5" fmla="+- G2 T0 T1"/>
              <a:gd name="G6" fmla="?: G2 G2 G5"/>
              <a:gd name="G7" fmla="+- 0 0 G6"/>
              <a:gd name="G8" fmla="+- 9499 0 0"/>
              <a:gd name="G9" fmla="+- 0 0 11453887"/>
              <a:gd name="G10" fmla="+- 9499 0 2700"/>
              <a:gd name="G11" fmla="cos G10 -169629"/>
              <a:gd name="G12" fmla="sin G10 -169629"/>
              <a:gd name="G13" fmla="cos 13500 -169629"/>
              <a:gd name="G14" fmla="sin 13500 -169629"/>
              <a:gd name="G15" fmla="+- G11 10800 0"/>
              <a:gd name="G16" fmla="+- G12 10800 0"/>
              <a:gd name="G17" fmla="+- G13 10800 0"/>
              <a:gd name="G18" fmla="+- G14 10800 0"/>
              <a:gd name="G19" fmla="*/ 9499 1 2"/>
              <a:gd name="G20" fmla="+- G19 5400 0"/>
              <a:gd name="G21" fmla="cos G20 -169629"/>
              <a:gd name="G22" fmla="sin G20 -169629"/>
              <a:gd name="G23" fmla="+- G21 10800 0"/>
              <a:gd name="G24" fmla="+- G12 G23 G22"/>
              <a:gd name="G25" fmla="+- G22 G23 G11"/>
              <a:gd name="G26" fmla="cos 10800 -169629"/>
              <a:gd name="G27" fmla="sin 10800 -169629"/>
              <a:gd name="G28" fmla="cos 9499 -169629"/>
              <a:gd name="G29" fmla="sin 9499 -169629"/>
              <a:gd name="G30" fmla="+- G26 10800 0"/>
              <a:gd name="G31" fmla="+- G27 10800 0"/>
              <a:gd name="G32" fmla="+- G28 10800 0"/>
              <a:gd name="G33" fmla="+- G29 10800 0"/>
              <a:gd name="G34" fmla="+- G19 5400 0"/>
              <a:gd name="G35" fmla="cos G34 11453887"/>
              <a:gd name="G36" fmla="sin G34 11453887"/>
              <a:gd name="G37" fmla="+/ 11453887 -169629 2"/>
              <a:gd name="T2" fmla="*/ 180 256 1"/>
              <a:gd name="T3" fmla="*/ 0 256 1"/>
              <a:gd name="G38" fmla="+- G37 T2 T3"/>
              <a:gd name="G39" fmla="?: G2 G37 G38"/>
              <a:gd name="G40" fmla="cos 10800 G39"/>
              <a:gd name="G41" fmla="sin 10800 G39"/>
              <a:gd name="G42" fmla="cos 9499 G39"/>
              <a:gd name="G43" fmla="sin 9499 G39"/>
              <a:gd name="G44" fmla="+- G40 10800 0"/>
              <a:gd name="G45" fmla="+- G41 10800 0"/>
              <a:gd name="G46" fmla="+- G42 10800 0"/>
              <a:gd name="G47" fmla="+- G43 10800 0"/>
              <a:gd name="G48" fmla="+- G35 10800 0"/>
              <a:gd name="G49" fmla="+- G36 10800 0"/>
              <a:gd name="T4" fmla="*/ 10063 w 21600"/>
              <a:gd name="T5" fmla="*/ 25 h 21600"/>
              <a:gd name="T6" fmla="*/ 692 w 21600"/>
              <a:gd name="T7" fmla="*/ 11724 h 21600"/>
              <a:gd name="T8" fmla="*/ 10152 w 21600"/>
              <a:gd name="T9" fmla="*/ 1323 h 21600"/>
              <a:gd name="T10" fmla="*/ 24286 w 21600"/>
              <a:gd name="T11" fmla="*/ 10190 h 21600"/>
              <a:gd name="T12" fmla="*/ 21090 w 21600"/>
              <a:gd name="T13" fmla="*/ 13688 h 21600"/>
              <a:gd name="T14" fmla="*/ 17592 w 21600"/>
              <a:gd name="T15" fmla="*/ 1049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89" y="10371"/>
                </a:moveTo>
                <a:cubicBezTo>
                  <a:pt x="20059" y="5296"/>
                  <a:pt x="15879" y="1301"/>
                  <a:pt x="10800" y="1301"/>
                </a:cubicBezTo>
                <a:cubicBezTo>
                  <a:pt x="5553" y="1301"/>
                  <a:pt x="1301" y="5553"/>
                  <a:pt x="1301" y="10800"/>
                </a:cubicBezTo>
                <a:cubicBezTo>
                  <a:pt x="1300" y="11088"/>
                  <a:pt x="1314" y="11377"/>
                  <a:pt x="1340" y="11665"/>
                </a:cubicBezTo>
                <a:lnTo>
                  <a:pt x="44" y="11784"/>
                </a:lnTo>
                <a:cubicBezTo>
                  <a:pt x="14" y="11456"/>
                  <a:pt x="0" y="11128"/>
                  <a:pt x="0" y="10800"/>
                </a:cubicBezTo>
                <a:cubicBezTo>
                  <a:pt x="0" y="4835"/>
                  <a:pt x="4835" y="0"/>
                  <a:pt x="10800" y="0"/>
                </a:cubicBezTo>
                <a:cubicBezTo>
                  <a:pt x="16575" y="-1"/>
                  <a:pt x="21328" y="4543"/>
                  <a:pt x="21588" y="10312"/>
                </a:cubicBezTo>
                <a:lnTo>
                  <a:pt x="24286" y="10190"/>
                </a:lnTo>
                <a:lnTo>
                  <a:pt x="21090" y="13688"/>
                </a:lnTo>
                <a:lnTo>
                  <a:pt x="17592" y="10492"/>
                </a:lnTo>
                <a:lnTo>
                  <a:pt x="20289" y="10371"/>
                </a:lnTo>
                <a:close/>
              </a:path>
            </a:pathLst>
          </a:custGeom>
          <a:pattFill prst="ltHorz">
            <a:fgClr>
              <a:schemeClr val="tx1"/>
            </a:fgClr>
            <a:bgClr>
              <a:srgbClr val="FFFFFF"/>
            </a:bgClr>
          </a:pattFill>
          <a:ln w="9525">
            <a:noFill/>
            <a:miter lim="800000"/>
            <a:headEnd/>
            <a:tailEnd/>
          </a:ln>
          <a:effectLst/>
        </p:spPr>
        <p:txBody>
          <a:bodyPr wrap="none" anchor="ctr"/>
          <a:lstStyle/>
          <a:p>
            <a:endParaRPr lang="en-US"/>
          </a:p>
        </p:txBody>
      </p:sp>
      <p:grpSp>
        <p:nvGrpSpPr>
          <p:cNvPr id="23" name="Group 88"/>
          <p:cNvGrpSpPr>
            <a:grpSpLocks/>
          </p:cNvGrpSpPr>
          <p:nvPr/>
        </p:nvGrpSpPr>
        <p:grpSpPr bwMode="auto">
          <a:xfrm>
            <a:off x="2432050" y="1358900"/>
            <a:ext cx="936625" cy="504825"/>
            <a:chOff x="1532" y="890"/>
            <a:chExt cx="590" cy="318"/>
          </a:xfrm>
        </p:grpSpPr>
        <p:sp>
          <p:nvSpPr>
            <p:cNvPr id="130089" name="AutoShape 41"/>
            <p:cNvSpPr>
              <a:spLocks noChangeArrowheads="1"/>
            </p:cNvSpPr>
            <p:nvPr/>
          </p:nvSpPr>
          <p:spPr bwMode="auto">
            <a:xfrm flipH="1">
              <a:off x="1532" y="1027"/>
              <a:ext cx="590" cy="181"/>
            </a:xfrm>
            <a:prstGeom prst="rightArrow">
              <a:avLst>
                <a:gd name="adj1" fmla="val 13815"/>
                <a:gd name="adj2" fmla="val 30710"/>
              </a:avLst>
            </a:prstGeom>
            <a:solidFill>
              <a:srgbClr val="33CC33"/>
            </a:solidFill>
            <a:ln w="9525" algn="ctr">
              <a:solidFill>
                <a:srgbClr val="33CC33"/>
              </a:solidFill>
              <a:miter lim="800000"/>
              <a:headEnd/>
              <a:tailEnd/>
            </a:ln>
            <a:effectLst/>
          </p:spPr>
          <p:txBody>
            <a:bodyPr wrap="none" anchor="ctr"/>
            <a:lstStyle/>
            <a:p>
              <a:pPr algn="ctr"/>
              <a:endParaRPr lang="en-US">
                <a:solidFill>
                  <a:srgbClr val="33CC33"/>
                </a:solidFill>
              </a:endParaRPr>
            </a:p>
          </p:txBody>
        </p:sp>
        <p:sp>
          <p:nvSpPr>
            <p:cNvPr id="130132" name="Text Box 84"/>
            <p:cNvSpPr txBox="1">
              <a:spLocks noChangeArrowheads="1"/>
            </p:cNvSpPr>
            <p:nvPr/>
          </p:nvSpPr>
          <p:spPr bwMode="auto">
            <a:xfrm>
              <a:off x="1701" y="890"/>
              <a:ext cx="330" cy="231"/>
            </a:xfrm>
            <a:prstGeom prst="rect">
              <a:avLst/>
            </a:prstGeom>
            <a:noFill/>
            <a:ln w="9525">
              <a:noFill/>
              <a:miter lim="800000"/>
              <a:headEnd/>
              <a:tailEnd/>
            </a:ln>
            <a:effectLst/>
          </p:spPr>
          <p:txBody>
            <a:bodyPr>
              <a:spAutoFit/>
            </a:bodyPr>
            <a:lstStyle/>
            <a:p>
              <a:pPr>
                <a:spcBef>
                  <a:spcPct val="50000"/>
                </a:spcBef>
              </a:pPr>
              <a:r>
                <a:rPr lang="en-US" b="1"/>
                <a:t>(</a:t>
              </a:r>
              <a:r>
                <a:rPr lang="en-US" b="1">
                  <a:latin typeface="Symbol" pitchFamily="18" charset="2"/>
                </a:rPr>
                <a:t>-</a:t>
              </a:r>
              <a:r>
                <a:rPr lang="en-US" b="1"/>
                <a:t>)</a:t>
              </a:r>
            </a:p>
          </p:txBody>
        </p:sp>
      </p:grpSp>
      <p:sp>
        <p:nvSpPr>
          <p:cNvPr id="130133" name="Rectangle 85"/>
          <p:cNvSpPr>
            <a:spLocks noGrp="1" noChangeArrowheads="1"/>
          </p:cNvSpPr>
          <p:nvPr>
            <p:ph type="title" idx="4294967295"/>
          </p:nvPr>
        </p:nvSpPr>
        <p:spPr>
          <a:xfrm>
            <a:off x="495300" y="274638"/>
            <a:ext cx="8915400" cy="561975"/>
          </a:xfrm>
        </p:spPr>
        <p:txBody>
          <a:bodyPr/>
          <a:lstStyle/>
          <a:p>
            <a:r>
              <a:rPr lang="en-US" smtClean="0"/>
              <a:t>Estimation of ecosystem capital degradation: 2 ways </a:t>
            </a:r>
          </a:p>
        </p:txBody>
      </p:sp>
      <p:sp>
        <p:nvSpPr>
          <p:cNvPr id="130134" name="AutoShape 86"/>
          <p:cNvSpPr>
            <a:spLocks noChangeArrowheads="1"/>
          </p:cNvSpPr>
          <p:nvPr/>
        </p:nvSpPr>
        <p:spPr bwMode="auto">
          <a:xfrm rot="6421973">
            <a:off x="5875338" y="1009650"/>
            <a:ext cx="995362" cy="2808288"/>
          </a:xfrm>
          <a:prstGeom prst="upDownArrowCallout">
            <a:avLst>
              <a:gd name="adj1" fmla="val 25000"/>
              <a:gd name="adj2" fmla="val 25000"/>
              <a:gd name="adj3" fmla="val 35267"/>
              <a:gd name="adj4" fmla="val 50000"/>
            </a:avLst>
          </a:prstGeom>
          <a:solidFill>
            <a:schemeClr val="bg1"/>
          </a:solidFill>
          <a:ln w="9525">
            <a:solidFill>
              <a:schemeClr val="tx1"/>
            </a:solidFill>
            <a:miter lim="800000"/>
            <a:headEnd/>
            <a:tailEnd/>
          </a:ln>
          <a:effectLst>
            <a:prstShdw prst="shdw13" dist="53882" dir="13500000">
              <a:schemeClr val="bg2">
                <a:alpha val="50000"/>
              </a:schemeClr>
            </a:prstShdw>
          </a:effectLst>
        </p:spPr>
        <p:txBody>
          <a:bodyPr rot="10800000" vert="eaVert" anchor="ctr"/>
          <a:lstStyle/>
          <a:p>
            <a:pPr algn="ctr"/>
            <a:r>
              <a:rPr lang="en-US" sz="1600"/>
              <a:t>Account of pressures responsible of degradation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128"/>
                                        </p:tgtEl>
                                        <p:attrNameLst>
                                          <p:attrName>style.visibility</p:attrName>
                                        </p:attrNameLst>
                                      </p:cBhvr>
                                      <p:to>
                                        <p:strVal val="visible"/>
                                      </p:to>
                                    </p:set>
                                    <p:animEffect transition="in" filter="wipe(left)">
                                      <p:cBhvr>
                                        <p:cTn id="7" dur="500"/>
                                        <p:tgtEl>
                                          <p:spTgt spid="1301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0131"/>
                                        </p:tgtEl>
                                        <p:attrNameLst>
                                          <p:attrName>style.visibility</p:attrName>
                                        </p:attrNameLst>
                                      </p:cBhvr>
                                      <p:to>
                                        <p:strVal val="visible"/>
                                      </p:to>
                                    </p:set>
                                    <p:animEffect transition="in" filter="wipe(left)">
                                      <p:cBhvr>
                                        <p:cTn id="10" dur="500"/>
                                        <p:tgtEl>
                                          <p:spTgt spid="130131"/>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0075"/>
                                        </p:tgtEl>
                                        <p:attrNameLst>
                                          <p:attrName>style.visibility</p:attrName>
                                        </p:attrNameLst>
                                      </p:cBhvr>
                                      <p:to>
                                        <p:strVal val="visible"/>
                                      </p:to>
                                    </p:set>
                                    <p:animEffect transition="in" filter="wipe(left)">
                                      <p:cBhvr>
                                        <p:cTn id="28" dur="500"/>
                                        <p:tgtEl>
                                          <p:spTgt spid="13007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0134"/>
                                        </p:tgtEl>
                                        <p:attrNameLst>
                                          <p:attrName>style.visibility</p:attrName>
                                        </p:attrNameLst>
                                      </p:cBhvr>
                                      <p:to>
                                        <p:strVal val="visible"/>
                                      </p:to>
                                    </p:set>
                                    <p:animEffect transition="in" filter="dissolve">
                                      <p:cBhvr>
                                        <p:cTn id="38" dur="500"/>
                                        <p:tgtEl>
                                          <p:spTgt spid="13013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par>
                                <p:cTn id="53" presetID="22" presetClass="entr" presetSubtype="8"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75" grpId="0" animBg="1"/>
      <p:bldP spid="130128" grpId="0"/>
      <p:bldP spid="130131" grpId="0" animBg="1"/>
      <p:bldP spid="1301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635125" y="1508125"/>
            <a:ext cx="2879725" cy="863600"/>
          </a:xfrm>
          <a:prstGeom prst="rect">
            <a:avLst/>
          </a:prstGeom>
          <a:solidFill>
            <a:schemeClr val="bg1">
              <a:lumMod val="50000"/>
            </a:schemeClr>
          </a:solidFill>
          <a:ln w="28575">
            <a:solidFill>
              <a:schemeClr val="tx1"/>
            </a:solidFill>
            <a:miter lim="800000"/>
            <a:headEnd/>
            <a:tailEnd/>
          </a:ln>
        </p:spPr>
        <p:txBody>
          <a:bodyPr wrap="none" anchor="ctr"/>
          <a:lstStyle/>
          <a:p>
            <a:pPr fontAlgn="auto">
              <a:spcBef>
                <a:spcPts val="0"/>
              </a:spcBef>
              <a:spcAft>
                <a:spcPts val="0"/>
              </a:spcAft>
              <a:defRPr/>
            </a:pPr>
            <a:endParaRPr lang="en-US" sz="2400">
              <a:latin typeface="Calibri" pitchFamily="34" charset="0"/>
            </a:endParaRPr>
          </a:p>
        </p:txBody>
      </p:sp>
      <p:sp>
        <p:nvSpPr>
          <p:cNvPr id="34819" name="Rectangle 3"/>
          <p:cNvSpPr>
            <a:spLocks noChangeArrowheads="1"/>
          </p:cNvSpPr>
          <p:nvPr/>
        </p:nvSpPr>
        <p:spPr bwMode="auto">
          <a:xfrm>
            <a:off x="1635125" y="2401888"/>
            <a:ext cx="2879725" cy="4191000"/>
          </a:xfrm>
          <a:prstGeom prst="rect">
            <a:avLst/>
          </a:prstGeom>
          <a:solidFill>
            <a:srgbClr val="99FF99"/>
          </a:solidFill>
          <a:ln w="28575">
            <a:solidFill>
              <a:srgbClr val="00B050"/>
            </a:solidFill>
            <a:miter lim="800000"/>
            <a:headEnd/>
            <a:tailEnd/>
          </a:ln>
        </p:spPr>
        <p:txBody>
          <a:bodyPr wrap="none" anchor="ctr"/>
          <a:lstStyle/>
          <a:p>
            <a:endParaRPr lang="fr-FR">
              <a:latin typeface="Calibri" pitchFamily="34" charset="0"/>
            </a:endParaRPr>
          </a:p>
        </p:txBody>
      </p:sp>
      <p:sp>
        <p:nvSpPr>
          <p:cNvPr id="34820" name="Rectangle 4"/>
          <p:cNvSpPr>
            <a:spLocks noChangeArrowheads="1"/>
          </p:cNvSpPr>
          <p:nvPr/>
        </p:nvSpPr>
        <p:spPr bwMode="auto">
          <a:xfrm>
            <a:off x="1778000" y="1466850"/>
            <a:ext cx="6192838" cy="2879725"/>
          </a:xfrm>
          <a:prstGeom prst="rect">
            <a:avLst/>
          </a:prstGeom>
          <a:solidFill>
            <a:srgbClr val="FFFFCC">
              <a:alpha val="49803"/>
            </a:srgbClr>
          </a:solidFill>
          <a:ln w="28575">
            <a:solidFill>
              <a:srgbClr val="FF0000"/>
            </a:solidFill>
            <a:miter lim="800000"/>
            <a:headEnd/>
            <a:tailEnd/>
          </a:ln>
        </p:spPr>
        <p:txBody>
          <a:bodyPr wrap="none" anchor="ctr"/>
          <a:lstStyle/>
          <a:p>
            <a:endParaRPr lang="fr-FR">
              <a:latin typeface="Calibri" pitchFamily="34" charset="0"/>
            </a:endParaRPr>
          </a:p>
        </p:txBody>
      </p:sp>
      <p:sp>
        <p:nvSpPr>
          <p:cNvPr id="34821" name="Rectangle 6"/>
          <p:cNvSpPr>
            <a:spLocks noChangeArrowheads="1"/>
          </p:cNvSpPr>
          <p:nvPr/>
        </p:nvSpPr>
        <p:spPr bwMode="auto">
          <a:xfrm>
            <a:off x="4592638" y="1538288"/>
            <a:ext cx="1152525" cy="2678112"/>
          </a:xfrm>
          <a:prstGeom prst="rect">
            <a:avLst/>
          </a:prstGeom>
          <a:solidFill>
            <a:srgbClr val="FFFFCC"/>
          </a:solidFill>
          <a:ln w="19050">
            <a:solidFill>
              <a:schemeClr val="tx1"/>
            </a:solidFill>
            <a:miter lim="800000"/>
            <a:headEnd/>
            <a:tailEnd/>
          </a:ln>
        </p:spPr>
        <p:txBody>
          <a:bodyPr anchor="ctr"/>
          <a:lstStyle/>
          <a:p>
            <a:pPr algn="ctr"/>
            <a:r>
              <a:rPr lang="en-GB" sz="1600">
                <a:latin typeface="Calibri" pitchFamily="34" charset="0"/>
              </a:rPr>
              <a:t>   Products &amp;  economic assets</a:t>
            </a:r>
          </a:p>
        </p:txBody>
      </p:sp>
      <p:sp>
        <p:nvSpPr>
          <p:cNvPr id="34822" name="Text Box 7"/>
          <p:cNvSpPr txBox="1">
            <a:spLocks noChangeArrowheads="1"/>
          </p:cNvSpPr>
          <p:nvPr/>
        </p:nvSpPr>
        <p:spPr bwMode="auto">
          <a:xfrm>
            <a:off x="1857375" y="1552575"/>
            <a:ext cx="1727200" cy="2370138"/>
          </a:xfrm>
          <a:prstGeom prst="rect">
            <a:avLst/>
          </a:prstGeom>
          <a:noFill/>
          <a:ln w="9525">
            <a:noFill/>
            <a:miter lim="800000"/>
            <a:headEnd/>
            <a:tailEnd/>
          </a:ln>
        </p:spPr>
        <p:txBody>
          <a:bodyPr>
            <a:spAutoFit/>
          </a:bodyPr>
          <a:lstStyle/>
          <a:p>
            <a:pPr>
              <a:spcBef>
                <a:spcPts val="200"/>
              </a:spcBef>
            </a:pPr>
            <a:r>
              <a:rPr lang="en-GB" sz="2000" b="1">
                <a:solidFill>
                  <a:schemeClr val="bg1"/>
                </a:solidFill>
                <a:latin typeface="Calibri" pitchFamily="34" charset="0"/>
              </a:rPr>
              <a:t>Fossil energy &amp; materials</a:t>
            </a:r>
          </a:p>
          <a:p>
            <a:pPr>
              <a:spcBef>
                <a:spcPts val="200"/>
              </a:spcBef>
            </a:pPr>
            <a:endParaRPr lang="en-GB" sz="1400" i="1">
              <a:latin typeface="Calibri" pitchFamily="34" charset="0"/>
            </a:endParaRPr>
          </a:p>
          <a:p>
            <a:pPr>
              <a:spcBef>
                <a:spcPts val="200"/>
              </a:spcBef>
            </a:pPr>
            <a:r>
              <a:rPr lang="en-GB" sz="1400" i="1">
                <a:latin typeface="Calibri" pitchFamily="34" charset="0"/>
              </a:rPr>
              <a:t>Biomass/carbon</a:t>
            </a:r>
          </a:p>
          <a:p>
            <a:pPr>
              <a:spcBef>
                <a:spcPts val="200"/>
              </a:spcBef>
            </a:pPr>
            <a:endParaRPr lang="en-GB" sz="1400" i="1">
              <a:latin typeface="Calibri" pitchFamily="34" charset="0"/>
            </a:endParaRPr>
          </a:p>
          <a:p>
            <a:pPr>
              <a:spcBef>
                <a:spcPts val="200"/>
              </a:spcBef>
            </a:pPr>
            <a:r>
              <a:rPr lang="en-GB" sz="1400" i="1">
                <a:latin typeface="Calibri" pitchFamily="34" charset="0"/>
              </a:rPr>
              <a:t>Water </a:t>
            </a:r>
          </a:p>
          <a:p>
            <a:pPr>
              <a:spcBef>
                <a:spcPts val="200"/>
              </a:spcBef>
            </a:pPr>
            <a:endParaRPr lang="en-GB" sz="1400" i="1">
              <a:latin typeface="Calibri" pitchFamily="34" charset="0"/>
            </a:endParaRPr>
          </a:p>
          <a:p>
            <a:pPr>
              <a:spcBef>
                <a:spcPts val="200"/>
              </a:spcBef>
            </a:pPr>
            <a:r>
              <a:rPr lang="en-GB" sz="1400" i="1">
                <a:latin typeface="Calibri" pitchFamily="34" charset="0"/>
              </a:rPr>
              <a:t>Land systemic services</a:t>
            </a:r>
          </a:p>
        </p:txBody>
      </p:sp>
      <p:sp>
        <p:nvSpPr>
          <p:cNvPr id="34823" name="Text Box 8"/>
          <p:cNvSpPr txBox="1">
            <a:spLocks noChangeArrowheads="1"/>
          </p:cNvSpPr>
          <p:nvPr/>
        </p:nvSpPr>
        <p:spPr bwMode="auto">
          <a:xfrm>
            <a:off x="5816600" y="1497013"/>
            <a:ext cx="2305050" cy="2819400"/>
          </a:xfrm>
          <a:prstGeom prst="rect">
            <a:avLst/>
          </a:prstGeom>
          <a:noFill/>
          <a:ln w="9525">
            <a:noFill/>
            <a:miter lim="800000"/>
            <a:headEnd/>
            <a:tailEnd/>
          </a:ln>
        </p:spPr>
        <p:txBody>
          <a:bodyPr>
            <a:spAutoFit/>
          </a:bodyPr>
          <a:lstStyle/>
          <a:p>
            <a:pPr>
              <a:spcBef>
                <a:spcPct val="50000"/>
              </a:spcBef>
            </a:pPr>
            <a:r>
              <a:rPr lang="en-GB" sz="1400" b="1" i="1">
                <a:latin typeface="Calibri" pitchFamily="34" charset="0"/>
              </a:rPr>
              <a:t>Economy performance</a:t>
            </a:r>
            <a:r>
              <a:rPr lang="en-GB" sz="1400">
                <a:latin typeface="Calibri" pitchFamily="34" charset="0"/>
              </a:rPr>
              <a:t> </a:t>
            </a:r>
          </a:p>
          <a:p>
            <a:pPr>
              <a:spcBef>
                <a:spcPct val="50000"/>
              </a:spcBef>
            </a:pPr>
            <a:r>
              <a:rPr lang="en-GB" sz="1600" b="1">
                <a:latin typeface="Calibri" pitchFamily="34" charset="0"/>
              </a:rPr>
              <a:t>Economic growth</a:t>
            </a:r>
          </a:p>
          <a:p>
            <a:pPr>
              <a:lnSpc>
                <a:spcPct val="50000"/>
              </a:lnSpc>
              <a:spcBef>
                <a:spcPct val="50000"/>
              </a:spcBef>
            </a:pPr>
            <a:r>
              <a:rPr lang="en-GB" sz="1200">
                <a:latin typeface="Calibri" pitchFamily="34" charset="0"/>
              </a:rPr>
              <a:t>Trade</a:t>
            </a:r>
          </a:p>
          <a:p>
            <a:pPr>
              <a:lnSpc>
                <a:spcPct val="50000"/>
              </a:lnSpc>
              <a:spcBef>
                <a:spcPct val="50000"/>
              </a:spcBef>
            </a:pPr>
            <a:r>
              <a:rPr lang="en-GB" sz="1200">
                <a:latin typeface="Calibri" pitchFamily="34" charset="0"/>
              </a:rPr>
              <a:t>Value-added, income, profit… </a:t>
            </a:r>
          </a:p>
          <a:p>
            <a:pPr>
              <a:lnSpc>
                <a:spcPct val="50000"/>
              </a:lnSpc>
              <a:spcBef>
                <a:spcPct val="50000"/>
              </a:spcBef>
            </a:pPr>
            <a:r>
              <a:rPr lang="en-GB" sz="1200">
                <a:latin typeface="Calibri" pitchFamily="34" charset="0"/>
              </a:rPr>
              <a:t>Consumption</a:t>
            </a:r>
          </a:p>
          <a:p>
            <a:pPr>
              <a:lnSpc>
                <a:spcPct val="50000"/>
              </a:lnSpc>
              <a:spcBef>
                <a:spcPct val="50000"/>
              </a:spcBef>
            </a:pPr>
            <a:r>
              <a:rPr lang="en-GB" sz="1200">
                <a:latin typeface="Calibri" pitchFamily="34" charset="0"/>
              </a:rPr>
              <a:t>Investment </a:t>
            </a:r>
          </a:p>
          <a:p>
            <a:pPr>
              <a:lnSpc>
                <a:spcPct val="80000"/>
              </a:lnSpc>
              <a:spcBef>
                <a:spcPct val="50000"/>
              </a:spcBef>
            </a:pPr>
            <a:r>
              <a:rPr lang="en-GB" sz="1200">
                <a:latin typeface="Calibri" pitchFamily="34" charset="0"/>
              </a:rPr>
              <a:t>Wealth (non-financial and financial assets)</a:t>
            </a:r>
          </a:p>
          <a:p>
            <a:pPr>
              <a:lnSpc>
                <a:spcPct val="50000"/>
              </a:lnSpc>
              <a:spcBef>
                <a:spcPct val="50000"/>
              </a:spcBef>
            </a:pPr>
            <a:endParaRPr lang="en-GB" sz="800" b="1">
              <a:latin typeface="Calibri" pitchFamily="34" charset="0"/>
            </a:endParaRPr>
          </a:p>
          <a:p>
            <a:pPr>
              <a:lnSpc>
                <a:spcPct val="50000"/>
              </a:lnSpc>
              <a:spcBef>
                <a:spcPct val="50000"/>
              </a:spcBef>
            </a:pPr>
            <a:r>
              <a:rPr lang="en-GB" sz="1600" b="1">
                <a:latin typeface="Calibri" pitchFamily="34" charset="0"/>
              </a:rPr>
              <a:t>Economic health</a:t>
            </a:r>
          </a:p>
          <a:p>
            <a:pPr>
              <a:spcBef>
                <a:spcPct val="50000"/>
              </a:spcBef>
            </a:pPr>
            <a:r>
              <a:rPr lang="en-GB" sz="1200">
                <a:latin typeface="Calibri" pitchFamily="34" charset="0"/>
              </a:rPr>
              <a:t>(net savings, assets and debt quality, accountability, prices, well-being, knowledge)</a:t>
            </a:r>
          </a:p>
        </p:txBody>
      </p:sp>
      <p:sp>
        <p:nvSpPr>
          <p:cNvPr id="34824" name="Text Box 9"/>
          <p:cNvSpPr txBox="1">
            <a:spLocks noChangeArrowheads="1"/>
          </p:cNvSpPr>
          <p:nvPr/>
        </p:nvSpPr>
        <p:spPr bwMode="auto">
          <a:xfrm>
            <a:off x="1712913" y="4360863"/>
            <a:ext cx="2736850" cy="2135187"/>
          </a:xfrm>
          <a:prstGeom prst="rect">
            <a:avLst/>
          </a:prstGeom>
          <a:noFill/>
          <a:ln w="9525">
            <a:noFill/>
            <a:miter lim="800000"/>
            <a:headEnd/>
            <a:tailEnd/>
          </a:ln>
        </p:spPr>
        <p:txBody>
          <a:bodyPr>
            <a:spAutoFit/>
          </a:bodyPr>
          <a:lstStyle/>
          <a:p>
            <a:pPr>
              <a:spcBef>
                <a:spcPct val="50000"/>
              </a:spcBef>
            </a:pPr>
            <a:r>
              <a:rPr lang="en-GB" sz="1400" b="1" i="1">
                <a:latin typeface="Calibri" pitchFamily="34" charset="0"/>
              </a:rPr>
              <a:t>Ecosystem capability to deliver services in sustainable way</a:t>
            </a:r>
            <a:endParaRPr lang="en-GB" sz="1400" i="1">
              <a:latin typeface="Calibri" pitchFamily="34" charset="0"/>
            </a:endParaRPr>
          </a:p>
          <a:p>
            <a:pPr>
              <a:spcBef>
                <a:spcPts val="600"/>
              </a:spcBef>
            </a:pPr>
            <a:r>
              <a:rPr lang="en-GB" sz="1600" b="1">
                <a:latin typeface="Calibri" pitchFamily="34" charset="0"/>
              </a:rPr>
              <a:t>Ecosystem productivity</a:t>
            </a:r>
          </a:p>
          <a:p>
            <a:pPr>
              <a:lnSpc>
                <a:spcPct val="50000"/>
              </a:lnSpc>
              <a:spcBef>
                <a:spcPts val="600"/>
              </a:spcBef>
            </a:pPr>
            <a:r>
              <a:rPr lang="en-GB" sz="1200">
                <a:latin typeface="Calibri" pitchFamily="34" charset="0"/>
              </a:rPr>
              <a:t>Flows</a:t>
            </a:r>
          </a:p>
          <a:p>
            <a:pPr>
              <a:lnSpc>
                <a:spcPct val="50000"/>
              </a:lnSpc>
              <a:spcBef>
                <a:spcPts val="600"/>
              </a:spcBef>
            </a:pPr>
            <a:r>
              <a:rPr lang="en-GB" sz="1200">
                <a:latin typeface="Calibri" pitchFamily="34" charset="0"/>
              </a:rPr>
              <a:t>Accumulation </a:t>
            </a:r>
          </a:p>
          <a:p>
            <a:pPr>
              <a:lnSpc>
                <a:spcPct val="50000"/>
              </a:lnSpc>
              <a:spcBef>
                <a:spcPts val="600"/>
              </a:spcBef>
            </a:pPr>
            <a:r>
              <a:rPr lang="en-GB" sz="1200">
                <a:latin typeface="Calibri" pitchFamily="34" charset="0"/>
              </a:rPr>
              <a:t>Stocks</a:t>
            </a:r>
          </a:p>
          <a:p>
            <a:pPr>
              <a:spcBef>
                <a:spcPts val="600"/>
              </a:spcBef>
            </a:pPr>
            <a:r>
              <a:rPr lang="en-GB" sz="1600" b="1">
                <a:latin typeface="Calibri" pitchFamily="34" charset="0"/>
              </a:rPr>
              <a:t>Ecosystem health</a:t>
            </a:r>
            <a:r>
              <a:rPr lang="en-GB">
                <a:latin typeface="Calibri" pitchFamily="34" charset="0"/>
              </a:rPr>
              <a:t> </a:t>
            </a:r>
            <a:r>
              <a:rPr lang="en-GB" sz="1600" b="1">
                <a:latin typeface="Calibri" pitchFamily="34" charset="0"/>
              </a:rPr>
              <a:t>(condition)</a:t>
            </a:r>
          </a:p>
          <a:p>
            <a:pPr>
              <a:spcBef>
                <a:spcPts val="600"/>
              </a:spcBef>
            </a:pPr>
            <a:r>
              <a:rPr lang="en-GB" sz="1200">
                <a:latin typeface="Calibri" pitchFamily="34" charset="0"/>
              </a:rPr>
              <a:t>(biodiversity, integrity, resilience, interdependence) </a:t>
            </a:r>
          </a:p>
        </p:txBody>
      </p:sp>
      <p:sp>
        <p:nvSpPr>
          <p:cNvPr id="96266" name="Text Box 10"/>
          <p:cNvSpPr txBox="1">
            <a:spLocks noChangeArrowheads="1"/>
          </p:cNvSpPr>
          <p:nvPr/>
        </p:nvSpPr>
        <p:spPr bwMode="auto">
          <a:xfrm>
            <a:off x="4880992" y="5301208"/>
            <a:ext cx="4032250" cy="136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300"/>
              </a:spcBef>
              <a:defRPr/>
            </a:pPr>
            <a:r>
              <a:rPr lang="en-GB" sz="2000" b="1" dirty="0" smtClean="0">
                <a:solidFill>
                  <a:schemeClr val="accent6">
                    <a:lumMod val="75000"/>
                  </a:schemeClr>
                </a:solidFill>
                <a:latin typeface="Calibri" pitchFamily="34" charset="0"/>
              </a:rPr>
              <a:t>Performance (income, savings) better measured NET of capital maintenance costs</a:t>
            </a:r>
          </a:p>
          <a:p>
            <a:pPr algn="ctr" eaLnBrk="1" hangingPunct="1">
              <a:spcBef>
                <a:spcPts val="300"/>
              </a:spcBef>
              <a:defRPr/>
            </a:pPr>
            <a:r>
              <a:rPr lang="en-GB" sz="2000" b="1" dirty="0" smtClean="0">
                <a:solidFill>
                  <a:schemeClr val="accent6">
                    <a:lumMod val="75000"/>
                  </a:schemeClr>
                </a:solidFill>
                <a:latin typeface="Calibri" pitchFamily="34" charset="0"/>
              </a:rPr>
              <a:t>(needed to remediate degradation)</a:t>
            </a:r>
          </a:p>
        </p:txBody>
      </p:sp>
      <p:sp>
        <p:nvSpPr>
          <p:cNvPr id="96267" name="AutoShape 11"/>
          <p:cNvSpPr>
            <a:spLocks noChangeArrowheads="1"/>
          </p:cNvSpPr>
          <p:nvPr/>
        </p:nvSpPr>
        <p:spPr bwMode="auto">
          <a:xfrm rot="16200000">
            <a:off x="6364288" y="4584632"/>
            <a:ext cx="922338"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CC">
              <a:alpha val="50195"/>
            </a:srgbClr>
          </a:solidFill>
          <a:ln w="28575">
            <a:solidFill>
              <a:srgbClr val="FF0000"/>
            </a:solidFill>
            <a:miter lim="800000"/>
            <a:headEnd/>
            <a:tailEnd/>
          </a:ln>
        </p:spPr>
        <p:txBody>
          <a:bodyPr wrap="none" anchor="ctr"/>
          <a:lstStyle/>
          <a:p>
            <a:endParaRPr lang="en-US"/>
          </a:p>
        </p:txBody>
      </p:sp>
      <p:sp>
        <p:nvSpPr>
          <p:cNvPr id="96268" name="AutoShape 12"/>
          <p:cNvSpPr>
            <a:spLocks noChangeArrowheads="1"/>
          </p:cNvSpPr>
          <p:nvPr/>
        </p:nvSpPr>
        <p:spPr bwMode="auto">
          <a:xfrm flipH="1">
            <a:off x="4554349" y="5837068"/>
            <a:ext cx="935037"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FF99"/>
          </a:solidFill>
          <a:ln w="28575">
            <a:solidFill>
              <a:srgbClr val="00B050"/>
            </a:solidFill>
            <a:miter lim="800000"/>
            <a:headEnd/>
            <a:tailEnd/>
          </a:ln>
        </p:spPr>
        <p:txBody>
          <a:bodyPr wrap="none" anchor="ctr"/>
          <a:lstStyle/>
          <a:p>
            <a:endParaRPr lang="en-US"/>
          </a:p>
        </p:txBody>
      </p:sp>
      <p:sp>
        <p:nvSpPr>
          <p:cNvPr id="34828" name="Text Box 18"/>
          <p:cNvSpPr txBox="1">
            <a:spLocks noChangeArrowheads="1"/>
          </p:cNvSpPr>
          <p:nvPr/>
        </p:nvSpPr>
        <p:spPr bwMode="auto">
          <a:xfrm>
            <a:off x="3381375" y="1068388"/>
            <a:ext cx="3084513" cy="461962"/>
          </a:xfrm>
          <a:prstGeom prst="rect">
            <a:avLst/>
          </a:prstGeom>
          <a:noFill/>
          <a:ln w="9525">
            <a:noFill/>
            <a:miter lim="800000"/>
            <a:headEnd/>
            <a:tailEnd/>
          </a:ln>
        </p:spPr>
        <p:txBody>
          <a:bodyPr>
            <a:spAutoFit/>
          </a:bodyPr>
          <a:lstStyle/>
          <a:p>
            <a:pPr>
              <a:spcBef>
                <a:spcPct val="50000"/>
              </a:spcBef>
            </a:pPr>
            <a:r>
              <a:rPr lang="en-GB" sz="2400" b="1" i="1">
                <a:solidFill>
                  <a:srgbClr val="FF0000"/>
                </a:solidFill>
                <a:latin typeface="Calibri" pitchFamily="34" charset="0"/>
              </a:rPr>
              <a:t>Economic system</a:t>
            </a:r>
          </a:p>
        </p:txBody>
      </p:sp>
      <p:sp>
        <p:nvSpPr>
          <p:cNvPr id="34829" name="Text Box 19"/>
          <p:cNvSpPr txBox="1">
            <a:spLocks noChangeArrowheads="1"/>
          </p:cNvSpPr>
          <p:nvPr/>
        </p:nvSpPr>
        <p:spPr bwMode="auto">
          <a:xfrm rot="-5400000">
            <a:off x="150020" y="3307556"/>
            <a:ext cx="2519362" cy="460375"/>
          </a:xfrm>
          <a:prstGeom prst="rect">
            <a:avLst/>
          </a:prstGeom>
          <a:noFill/>
          <a:ln w="9525">
            <a:noFill/>
            <a:miter lim="800000"/>
            <a:headEnd/>
            <a:tailEnd/>
          </a:ln>
        </p:spPr>
        <p:txBody>
          <a:bodyPr>
            <a:spAutoFit/>
          </a:bodyPr>
          <a:lstStyle/>
          <a:p>
            <a:pPr>
              <a:spcBef>
                <a:spcPct val="50000"/>
              </a:spcBef>
            </a:pPr>
            <a:r>
              <a:rPr lang="en-GB" sz="2400" b="1" i="1">
                <a:solidFill>
                  <a:srgbClr val="00B050"/>
                </a:solidFill>
                <a:latin typeface="Calibri" pitchFamily="34" charset="0"/>
              </a:rPr>
              <a:t>Ecosystem</a:t>
            </a:r>
          </a:p>
        </p:txBody>
      </p:sp>
      <p:cxnSp>
        <p:nvCxnSpPr>
          <p:cNvPr id="34830" name="AutoShape 17"/>
          <p:cNvCxnSpPr>
            <a:cxnSpLocks noChangeShapeType="1"/>
          </p:cNvCxnSpPr>
          <p:nvPr/>
        </p:nvCxnSpPr>
        <p:spPr bwMode="auto">
          <a:xfrm flipV="1">
            <a:off x="4233863" y="2043113"/>
            <a:ext cx="647700" cy="9525"/>
          </a:xfrm>
          <a:prstGeom prst="straightConnector1">
            <a:avLst/>
          </a:prstGeom>
          <a:noFill/>
          <a:ln w="57150">
            <a:solidFill>
              <a:schemeClr val="tx1"/>
            </a:solidFill>
            <a:round/>
            <a:headEnd/>
            <a:tailEnd type="triangle" w="med" len="med"/>
          </a:ln>
        </p:spPr>
      </p:cxnSp>
      <p:cxnSp>
        <p:nvCxnSpPr>
          <p:cNvPr id="34831" name="AutoShape 18"/>
          <p:cNvCxnSpPr>
            <a:cxnSpLocks noChangeShapeType="1"/>
          </p:cNvCxnSpPr>
          <p:nvPr/>
        </p:nvCxnSpPr>
        <p:spPr bwMode="auto">
          <a:xfrm flipV="1">
            <a:off x="4233863" y="2487613"/>
            <a:ext cx="647700" cy="9525"/>
          </a:xfrm>
          <a:prstGeom prst="straightConnector1">
            <a:avLst/>
          </a:prstGeom>
          <a:noFill/>
          <a:ln w="57150">
            <a:solidFill>
              <a:schemeClr val="tx1"/>
            </a:solidFill>
            <a:round/>
            <a:headEnd/>
            <a:tailEnd type="triangle" w="med" len="med"/>
          </a:ln>
        </p:spPr>
      </p:cxnSp>
      <p:cxnSp>
        <p:nvCxnSpPr>
          <p:cNvPr id="34832" name="AutoShape 19"/>
          <p:cNvCxnSpPr>
            <a:cxnSpLocks noChangeShapeType="1"/>
          </p:cNvCxnSpPr>
          <p:nvPr/>
        </p:nvCxnSpPr>
        <p:spPr bwMode="auto">
          <a:xfrm flipV="1">
            <a:off x="4233863" y="2890838"/>
            <a:ext cx="647700" cy="9525"/>
          </a:xfrm>
          <a:prstGeom prst="straightConnector1">
            <a:avLst/>
          </a:prstGeom>
          <a:noFill/>
          <a:ln w="57150">
            <a:solidFill>
              <a:schemeClr val="tx1"/>
            </a:solidFill>
            <a:round/>
            <a:headEnd/>
            <a:tailEnd type="triangle" w="med" len="med"/>
          </a:ln>
        </p:spPr>
      </p:cxnSp>
      <p:cxnSp>
        <p:nvCxnSpPr>
          <p:cNvPr id="34833" name="AutoShape 20"/>
          <p:cNvCxnSpPr>
            <a:cxnSpLocks noChangeShapeType="1"/>
          </p:cNvCxnSpPr>
          <p:nvPr/>
        </p:nvCxnSpPr>
        <p:spPr bwMode="auto">
          <a:xfrm flipV="1">
            <a:off x="4233863" y="3211513"/>
            <a:ext cx="647700" cy="9525"/>
          </a:xfrm>
          <a:prstGeom prst="straightConnector1">
            <a:avLst/>
          </a:prstGeom>
          <a:noFill/>
          <a:ln w="57150">
            <a:solidFill>
              <a:schemeClr val="tx1"/>
            </a:solidFill>
            <a:round/>
            <a:headEnd/>
            <a:tailEnd type="triangle" w="med" len="med"/>
          </a:ln>
        </p:spPr>
      </p:cxnSp>
      <p:cxnSp>
        <p:nvCxnSpPr>
          <p:cNvPr id="34834" name="AutoShape 21"/>
          <p:cNvCxnSpPr>
            <a:cxnSpLocks noChangeShapeType="1"/>
          </p:cNvCxnSpPr>
          <p:nvPr/>
        </p:nvCxnSpPr>
        <p:spPr bwMode="auto">
          <a:xfrm flipV="1">
            <a:off x="4233863" y="3497263"/>
            <a:ext cx="647700" cy="9525"/>
          </a:xfrm>
          <a:prstGeom prst="straightConnector1">
            <a:avLst/>
          </a:prstGeom>
          <a:noFill/>
          <a:ln w="57150">
            <a:solidFill>
              <a:schemeClr val="tx1"/>
            </a:solidFill>
            <a:round/>
            <a:headEnd/>
            <a:tailEnd type="triangle" w="med" len="med"/>
          </a:ln>
        </p:spPr>
      </p:cxnSp>
      <p:cxnSp>
        <p:nvCxnSpPr>
          <p:cNvPr id="34835" name="AutoShape 28"/>
          <p:cNvCxnSpPr>
            <a:cxnSpLocks noChangeShapeType="1"/>
          </p:cNvCxnSpPr>
          <p:nvPr/>
        </p:nvCxnSpPr>
        <p:spPr bwMode="auto">
          <a:xfrm flipV="1">
            <a:off x="4233863" y="1779588"/>
            <a:ext cx="647700" cy="3175"/>
          </a:xfrm>
          <a:prstGeom prst="straightConnector1">
            <a:avLst/>
          </a:prstGeom>
          <a:noFill/>
          <a:ln w="57150">
            <a:solidFill>
              <a:schemeClr val="tx1"/>
            </a:solidFill>
            <a:round/>
            <a:headEnd/>
            <a:tailEnd type="triangle" w="med" len="med"/>
          </a:ln>
        </p:spPr>
      </p:cxnSp>
      <p:sp>
        <p:nvSpPr>
          <p:cNvPr id="34836" name="Rectangle 5"/>
          <p:cNvSpPr>
            <a:spLocks noChangeArrowheads="1"/>
          </p:cNvSpPr>
          <p:nvPr/>
        </p:nvSpPr>
        <p:spPr bwMode="auto">
          <a:xfrm>
            <a:off x="3306763" y="1538288"/>
            <a:ext cx="1152525" cy="2678112"/>
          </a:xfrm>
          <a:prstGeom prst="rect">
            <a:avLst/>
          </a:prstGeom>
          <a:solidFill>
            <a:srgbClr val="FFFFCC"/>
          </a:solidFill>
          <a:ln w="19050">
            <a:solidFill>
              <a:schemeClr val="tx1"/>
            </a:solidFill>
            <a:miter lim="800000"/>
            <a:headEnd/>
            <a:tailEnd/>
          </a:ln>
        </p:spPr>
        <p:txBody>
          <a:bodyPr lIns="54000" rIns="54000" anchor="ctr"/>
          <a:lstStyle/>
          <a:p>
            <a:pPr algn="ctr"/>
            <a:r>
              <a:rPr lang="en-GB" sz="1600">
                <a:latin typeface="Calibri" pitchFamily="34" charset="0"/>
              </a:rPr>
              <a:t>Use of </a:t>
            </a:r>
            <a:r>
              <a:rPr lang="en-GB" b="1">
                <a:latin typeface="Calibri" pitchFamily="34" charset="0"/>
              </a:rPr>
              <a:t>natural resources</a:t>
            </a:r>
            <a:endParaRPr lang="en-GB" sz="1600" b="1">
              <a:latin typeface="Calibri" pitchFamily="34" charset="0"/>
            </a:endParaRPr>
          </a:p>
        </p:txBody>
      </p:sp>
      <p:cxnSp>
        <p:nvCxnSpPr>
          <p:cNvPr id="34837" name="AutoShape 42"/>
          <p:cNvCxnSpPr>
            <a:cxnSpLocks noChangeShapeType="1"/>
          </p:cNvCxnSpPr>
          <p:nvPr/>
        </p:nvCxnSpPr>
        <p:spPr bwMode="auto">
          <a:xfrm flipH="1">
            <a:off x="4171950" y="3844925"/>
            <a:ext cx="647700" cy="11113"/>
          </a:xfrm>
          <a:prstGeom prst="straightConnector1">
            <a:avLst/>
          </a:prstGeom>
          <a:noFill/>
          <a:ln w="76200">
            <a:solidFill>
              <a:schemeClr val="tx1"/>
            </a:solidFill>
            <a:round/>
            <a:headEnd/>
            <a:tailEnd type="triangle" w="med" len="med"/>
          </a:ln>
        </p:spPr>
      </p:cxnSp>
      <p:sp>
        <p:nvSpPr>
          <p:cNvPr id="34838" name="Title 1"/>
          <p:cNvSpPr txBox="1">
            <a:spLocks/>
          </p:cNvSpPr>
          <p:nvPr/>
        </p:nvSpPr>
        <p:spPr bwMode="auto">
          <a:xfrm>
            <a:off x="-285750" y="1177925"/>
            <a:ext cx="8915400" cy="706438"/>
          </a:xfrm>
          <a:prstGeom prst="rect">
            <a:avLst/>
          </a:prstGeom>
          <a:noFill/>
          <a:ln w="9525">
            <a:noFill/>
            <a:miter lim="800000"/>
            <a:headEnd/>
            <a:tailEnd/>
          </a:ln>
        </p:spPr>
        <p:txBody>
          <a:bodyPr anchor="ctr"/>
          <a:lstStyle/>
          <a:p>
            <a:endParaRPr lang="fr-FR" sz="2400">
              <a:solidFill>
                <a:schemeClr val="accent2"/>
              </a:solidFill>
              <a:latin typeface="Calibri" pitchFamily="34" charset="0"/>
              <a:ea typeface="Calibri" pitchFamily="34" charset="0"/>
              <a:cs typeface="Calibri" pitchFamily="34" charset="0"/>
            </a:endParaRPr>
          </a:p>
        </p:txBody>
      </p:sp>
      <p:sp>
        <p:nvSpPr>
          <p:cNvPr id="34839" name="Title 1"/>
          <p:cNvSpPr>
            <a:spLocks noGrp="1"/>
          </p:cNvSpPr>
          <p:nvPr>
            <p:ph type="title"/>
          </p:nvPr>
        </p:nvSpPr>
        <p:spPr>
          <a:xfrm>
            <a:off x="69850" y="44450"/>
            <a:ext cx="8915400" cy="1003300"/>
          </a:xfrm>
        </p:spPr>
        <p:txBody>
          <a:bodyPr>
            <a:normAutofit fontScale="90000"/>
          </a:bodyPr>
          <a:lstStyle/>
          <a:p>
            <a:r>
              <a:rPr lang="en-US" sz="2200" i="1" smtClean="0">
                <a:solidFill>
                  <a:srgbClr val="C00000"/>
                </a:solidFill>
                <a:ea typeface="Calibri" pitchFamily="34" charset="0"/>
                <a:cs typeface="Calibri" pitchFamily="34" charset="0"/>
              </a:rPr>
              <a:t>The narrative behind Ecosystem Capital Accounts: </a:t>
            </a:r>
            <a:r>
              <a:rPr lang="en-US" sz="2200" smtClean="0">
                <a:solidFill>
                  <a:srgbClr val="C00000"/>
                </a:solidFill>
                <a:ea typeface="Calibri" pitchFamily="34" charset="0"/>
                <a:cs typeface="Calibri" pitchFamily="34" charset="0"/>
              </a:rPr>
              <a:t/>
            </a:r>
            <a:br>
              <a:rPr lang="en-US" sz="2200" smtClean="0">
                <a:solidFill>
                  <a:srgbClr val="C00000"/>
                </a:solidFill>
                <a:ea typeface="Calibri" pitchFamily="34" charset="0"/>
                <a:cs typeface="Calibri" pitchFamily="34" charset="0"/>
              </a:rPr>
            </a:br>
            <a:r>
              <a:rPr lang="en-US" sz="2200" smtClean="0">
                <a:ea typeface="Calibri" pitchFamily="34" charset="0"/>
                <a:cs typeface="Calibri" pitchFamily="34" charset="0"/>
              </a:rPr>
              <a:t>1 - </a:t>
            </a:r>
            <a:r>
              <a:rPr lang="en-GB" sz="2200" smtClean="0">
                <a:ea typeface="Calibri" pitchFamily="34" charset="0"/>
                <a:cs typeface="Calibri" pitchFamily="34" charset="0"/>
              </a:rPr>
              <a:t>Accounting for the performance(s) of 2 co-evolving systems: </a:t>
            </a:r>
            <a:br>
              <a:rPr lang="en-GB" sz="2200" smtClean="0">
                <a:ea typeface="Calibri" pitchFamily="34" charset="0"/>
                <a:cs typeface="Calibri" pitchFamily="34" charset="0"/>
              </a:rPr>
            </a:br>
            <a:r>
              <a:rPr lang="en-GB" sz="2200" smtClean="0">
                <a:ea typeface="Calibri" pitchFamily="34" charset="0"/>
                <a:cs typeface="Calibri" pitchFamily="34" charset="0"/>
              </a:rPr>
              <a:t>resources, productivity and health</a:t>
            </a:r>
            <a:endParaRPr lang="en-GB" sz="22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68"/>
                                        </p:tgtEl>
                                        <p:attrNameLst>
                                          <p:attrName>style.visibility</p:attrName>
                                        </p:attrNameLst>
                                      </p:cBhvr>
                                      <p:to>
                                        <p:strVal val="visible"/>
                                      </p:to>
                                    </p:set>
                                    <p:animEffect transition="in" filter="dissolve">
                                      <p:cBhvr>
                                        <p:cTn id="7" dur="500"/>
                                        <p:tgtEl>
                                          <p:spTgt spid="9626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6267"/>
                                        </p:tgtEl>
                                        <p:attrNameLst>
                                          <p:attrName>style.visibility</p:attrName>
                                        </p:attrNameLst>
                                      </p:cBhvr>
                                      <p:to>
                                        <p:strVal val="visible"/>
                                      </p:to>
                                    </p:set>
                                    <p:animEffect transition="in" filter="dissolve">
                                      <p:cBhvr>
                                        <p:cTn id="10" dur="500"/>
                                        <p:tgtEl>
                                          <p:spTgt spid="9626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6266"/>
                                        </p:tgtEl>
                                        <p:attrNameLst>
                                          <p:attrName>style.visibility</p:attrName>
                                        </p:attrNameLst>
                                      </p:cBhvr>
                                      <p:to>
                                        <p:strVal val="visible"/>
                                      </p:to>
                                    </p:set>
                                    <p:animEffect transition="in" filter="dissolve">
                                      <p:cBhvr>
                                        <p:cTn id="13" dur="5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6" grpId="0"/>
      <p:bldP spid="96267" grpId="0" animBg="1"/>
      <p:bldP spid="962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128588" y="123825"/>
            <a:ext cx="9440862" cy="712788"/>
          </a:xfrm>
        </p:spPr>
        <p:txBody>
          <a:bodyPr>
            <a:normAutofit fontScale="90000"/>
          </a:bodyPr>
          <a:lstStyle/>
          <a:p>
            <a:pPr eaLnBrk="1"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dirty="0" smtClean="0"/>
              <a:t>UN manual for environmental-economic accounting: </a:t>
            </a:r>
            <a:r>
              <a:rPr lang="en-GB" sz="2000" b="1" dirty="0" smtClean="0"/>
              <a:t>SEEA2012/13</a:t>
            </a:r>
            <a:br>
              <a:rPr lang="en-GB" sz="2000" b="1" dirty="0" smtClean="0"/>
            </a:br>
            <a:r>
              <a:rPr lang="en-GB" sz="2000" i="1" dirty="0" smtClean="0"/>
              <a:t>On par with the System of National Accounts (SNA) since February 2012</a:t>
            </a:r>
          </a:p>
        </p:txBody>
      </p:sp>
      <p:grpSp>
        <p:nvGrpSpPr>
          <p:cNvPr id="2" name="Group 3"/>
          <p:cNvGrpSpPr>
            <a:grpSpLocks/>
          </p:cNvGrpSpPr>
          <p:nvPr/>
        </p:nvGrpSpPr>
        <p:grpSpPr bwMode="auto">
          <a:xfrm>
            <a:off x="2143125" y="1687513"/>
            <a:ext cx="7642225" cy="4395787"/>
            <a:chOff x="1246" y="1063"/>
            <a:chExt cx="4444" cy="2769"/>
          </a:xfrm>
        </p:grpSpPr>
        <p:graphicFrame>
          <p:nvGraphicFramePr>
            <p:cNvPr id="2050" name="Object 2"/>
            <p:cNvGraphicFramePr>
              <a:graphicFrameLocks noChangeAspect="1"/>
            </p:cNvGraphicFramePr>
            <p:nvPr/>
          </p:nvGraphicFramePr>
          <p:xfrm>
            <a:off x="1246" y="1063"/>
            <a:ext cx="4445" cy="2535"/>
          </p:xfrm>
          <a:graphic>
            <a:graphicData uri="http://schemas.openxmlformats.org/presentationml/2006/ole">
              <p:oleObj spid="_x0000_s225282" r:id="rId4" imgW="5535720" imgH="3156120" progId="Word.Document.8">
                <p:embed/>
              </p:oleObj>
            </a:graphicData>
          </a:graphic>
        </p:graphicFrame>
        <p:sp>
          <p:nvSpPr>
            <p:cNvPr id="2062" name="Rectangle 5"/>
            <p:cNvSpPr>
              <a:spLocks noChangeArrowheads="1"/>
            </p:cNvSpPr>
            <p:nvPr/>
          </p:nvSpPr>
          <p:spPr bwMode="auto">
            <a:xfrm>
              <a:off x="1247" y="3631"/>
              <a:ext cx="2631" cy="202"/>
            </a:xfrm>
            <a:prstGeom prst="rect">
              <a:avLst/>
            </a:prstGeom>
            <a:noFill/>
            <a:ln w="9525">
              <a:noFill/>
              <a:round/>
              <a:headEnd/>
              <a:tailEnd/>
            </a:ln>
          </p:spPr>
          <p:txBody>
            <a:bodyPr lIns="90000" tIns="46800" rIns="90000" bIns="46800">
              <a:spAutoFit/>
            </a:bodyPr>
            <a:lstStyle/>
            <a:p>
              <a:pP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800" i="1">
                  <a:solidFill>
                    <a:srgbClr val="000000"/>
                  </a:solidFill>
                  <a:latin typeface="Calibri" pitchFamily="34" charset="0"/>
                </a:rPr>
                <a:t>RM HASSAN - UN The System of Environmental and Economic Accounting (UN 2003) - </a:t>
              </a:r>
            </a:p>
            <a:p>
              <a:pP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800" i="1">
                  <a:solidFill>
                    <a:srgbClr val="000000"/>
                  </a:solidFill>
                  <a:latin typeface="Calibri" pitchFamily="34" charset="0"/>
                </a:rPr>
                <a:t>RANESA Workshop June 12-16, 2005 Maputo</a:t>
              </a:r>
            </a:p>
          </p:txBody>
        </p:sp>
      </p:grpSp>
      <p:pic>
        <p:nvPicPr>
          <p:cNvPr id="2053" name="Picture 6"/>
          <p:cNvPicPr>
            <a:picLocks noChangeAspect="1" noChangeArrowheads="1"/>
          </p:cNvPicPr>
          <p:nvPr/>
        </p:nvPicPr>
        <p:blipFill>
          <a:blip r:embed="rId5" cstate="print"/>
          <a:srcRect l="11909" r="5672"/>
          <a:stretch>
            <a:fillRect/>
          </a:stretch>
        </p:blipFill>
        <p:spPr bwMode="auto">
          <a:xfrm>
            <a:off x="258763" y="3832225"/>
            <a:ext cx="1857375" cy="2684463"/>
          </a:xfrm>
          <a:prstGeom prst="rect">
            <a:avLst/>
          </a:prstGeom>
          <a:noFill/>
          <a:ln w="9360">
            <a:solidFill>
              <a:srgbClr val="000000"/>
            </a:solidFill>
            <a:miter lim="800000"/>
            <a:headEnd/>
            <a:tailEnd/>
          </a:ln>
        </p:spPr>
      </p:pic>
      <p:sp>
        <p:nvSpPr>
          <p:cNvPr id="94219" name="Rectangle 11"/>
          <p:cNvSpPr>
            <a:spLocks noChangeArrowheads="1"/>
          </p:cNvSpPr>
          <p:nvPr/>
        </p:nvSpPr>
        <p:spPr bwMode="auto">
          <a:xfrm>
            <a:off x="5167313" y="2428875"/>
            <a:ext cx="2254250" cy="2806700"/>
          </a:xfrm>
          <a:prstGeom prst="rect">
            <a:avLst/>
          </a:prstGeom>
          <a:solidFill>
            <a:srgbClr val="FFFFCC">
              <a:alpha val="79999"/>
            </a:srgbClr>
          </a:solidFill>
          <a:ln w="38227">
            <a:solidFill>
              <a:srgbClr val="FF0000"/>
            </a:solidFill>
            <a:miter lim="800000"/>
            <a:headEnd/>
            <a:tailEnd/>
          </a:ln>
        </p:spPr>
        <p:txBody>
          <a:bodyPr lIns="90000" tIns="46800" rIns="90000" bIns="46800"/>
          <a:lstStyle/>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050" b="1" dirty="0">
              <a:solidFill>
                <a:srgbClr val="333399"/>
              </a:solidFill>
              <a:latin typeface="Calibri" pitchFamily="34" charset="0"/>
              <a:ea typeface="Lucida Sans Unicode" pitchFamily="34" charset="0"/>
              <a:cs typeface="Lucida Sans Unicode" pitchFamily="34" charset="0"/>
            </a:endParaRP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b="1" dirty="0">
                <a:solidFill>
                  <a:srgbClr val="333399"/>
                </a:solidFill>
                <a:latin typeface="Calibri" pitchFamily="34" charset="0"/>
                <a:ea typeface="Lucida Sans Unicode" pitchFamily="34" charset="0"/>
                <a:cs typeface="Lucida Sans Unicode" pitchFamily="34" charset="0"/>
              </a:rPr>
              <a:t>Part 1</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00" b="1" dirty="0">
              <a:solidFill>
                <a:srgbClr val="333399"/>
              </a:solidFill>
              <a:latin typeface="Calibri" pitchFamily="34" charset="0"/>
              <a:ea typeface="Lucida Sans Unicode" pitchFamily="34" charset="0"/>
              <a:cs typeface="Lucida Sans Unicode" pitchFamily="34" charset="0"/>
            </a:endParaRP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b="1" dirty="0">
                <a:solidFill>
                  <a:srgbClr val="333399"/>
                </a:solidFill>
                <a:latin typeface="Calibri" pitchFamily="34" charset="0"/>
                <a:ea typeface="Lucida Sans Unicode" pitchFamily="34" charset="0"/>
                <a:cs typeface="Lucida Sans Unicode" pitchFamily="34" charset="0"/>
              </a:rPr>
              <a:t>“Central framework” and SNA satellite accounts for the environment</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200" b="1" dirty="0">
              <a:solidFill>
                <a:srgbClr val="000000"/>
              </a:solidFill>
              <a:latin typeface="Calibri" pitchFamily="34" charset="0"/>
              <a:ea typeface="Lucida Sans Unicode" pitchFamily="34" charset="0"/>
              <a:cs typeface="Lucida Sans Unicode" pitchFamily="34" charset="0"/>
            </a:endParaRP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dirty="0">
                <a:solidFill>
                  <a:srgbClr val="000000"/>
                </a:solidFill>
                <a:latin typeface="Calibri" pitchFamily="34" charset="0"/>
                <a:ea typeface="Lucida Sans Unicode" pitchFamily="34" charset="0"/>
                <a:cs typeface="Lucida Sans Unicode" pitchFamily="34" charset="0"/>
              </a:rPr>
              <a:t>Expenditures, taxes, </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dirty="0">
                <a:solidFill>
                  <a:srgbClr val="000000"/>
                </a:solidFill>
                <a:latin typeface="Calibri" pitchFamily="34" charset="0"/>
                <a:ea typeface="Lucida Sans Unicode" pitchFamily="34" charset="0"/>
                <a:cs typeface="Lucida Sans Unicode" pitchFamily="34" charset="0"/>
              </a:rPr>
              <a:t>hybrid accounts, </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dirty="0">
                <a:solidFill>
                  <a:srgbClr val="000000"/>
                </a:solidFill>
                <a:latin typeface="Calibri" pitchFamily="34" charset="0"/>
                <a:ea typeface="Lucida Sans Unicode" pitchFamily="34" charset="0"/>
                <a:cs typeface="Lucida Sans Unicode" pitchFamily="34" charset="0"/>
              </a:rPr>
              <a:t>physical flows, </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dirty="0">
                <a:solidFill>
                  <a:srgbClr val="000000"/>
                </a:solidFill>
                <a:latin typeface="Calibri" pitchFamily="34" charset="0"/>
                <a:ea typeface="Lucida Sans Unicode" pitchFamily="34" charset="0"/>
                <a:cs typeface="Lucida Sans Unicode" pitchFamily="34" charset="0"/>
              </a:rPr>
              <a:t>sub-soil, energy, water, land,</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dirty="0">
                <a:solidFill>
                  <a:srgbClr val="000000"/>
                </a:solidFill>
                <a:latin typeface="Calibri" pitchFamily="34" charset="0"/>
                <a:ea typeface="Lucida Sans Unicode" pitchFamily="34" charset="0"/>
                <a:cs typeface="Lucida Sans Unicode" pitchFamily="34" charset="0"/>
              </a:rPr>
              <a:t>economic assets depletion</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200" b="1" dirty="0">
              <a:solidFill>
                <a:srgbClr val="000000"/>
              </a:solidFill>
              <a:latin typeface="Calibri" pitchFamily="34" charset="0"/>
              <a:ea typeface="Lucida Sans Unicode" pitchFamily="34" charset="0"/>
              <a:cs typeface="Lucida Sans Unicode" pitchFamily="34" charset="0"/>
            </a:endParaRPr>
          </a:p>
        </p:txBody>
      </p:sp>
      <p:sp>
        <p:nvSpPr>
          <p:cNvPr id="94220" name="Rectangle 12"/>
          <p:cNvSpPr>
            <a:spLocks noChangeArrowheads="1"/>
          </p:cNvSpPr>
          <p:nvPr/>
        </p:nvSpPr>
        <p:spPr bwMode="auto">
          <a:xfrm>
            <a:off x="7453313" y="2428875"/>
            <a:ext cx="2254250" cy="2806700"/>
          </a:xfrm>
          <a:prstGeom prst="rect">
            <a:avLst/>
          </a:prstGeom>
          <a:solidFill>
            <a:srgbClr val="99FF99">
              <a:alpha val="79999"/>
            </a:srgbClr>
          </a:solidFill>
          <a:ln w="38227">
            <a:solidFill>
              <a:srgbClr val="00B050"/>
            </a:solidFill>
            <a:miter lim="800000"/>
            <a:headEnd/>
            <a:tailEnd/>
          </a:ln>
        </p:spPr>
        <p:txBody>
          <a:bodyPr lIns="90000" tIns="46800" rIns="90000" bIns="46800"/>
          <a:lstStyle/>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333399"/>
              </a:solidFill>
              <a:latin typeface="Calibri" pitchFamily="34" charset="0"/>
            </a:endParaRP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333399"/>
                </a:solidFill>
                <a:latin typeface="Calibri" pitchFamily="34" charset="0"/>
              </a:rPr>
              <a:t>Part 2</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400" b="1">
              <a:solidFill>
                <a:srgbClr val="333399"/>
              </a:solidFill>
              <a:latin typeface="Calibri" pitchFamily="34" charset="0"/>
            </a:endParaRP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333399"/>
                </a:solidFill>
                <a:latin typeface="Calibri" pitchFamily="34" charset="0"/>
              </a:rPr>
              <a:t>Ecosystem accounts</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0000"/>
              </a:solidFill>
              <a:latin typeface="Calibri" pitchFamily="34" charset="0"/>
            </a:endParaRP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rPr>
              <a:t>Ecosystem capital (stocks and </a:t>
            </a:r>
          </a:p>
          <a:p>
            <a:pPr algn="ctr">
              <a:lnSpc>
                <a:spcPct val="93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rPr>
              <a:t>Quality), ecosystem services, benefits and maintenance costs…</a:t>
            </a:r>
          </a:p>
        </p:txBody>
      </p:sp>
      <p:sp>
        <p:nvSpPr>
          <p:cNvPr id="94221" name="Text Box 13"/>
          <p:cNvSpPr txBox="1">
            <a:spLocks noChangeArrowheads="1"/>
          </p:cNvSpPr>
          <p:nvPr/>
        </p:nvSpPr>
        <p:spPr bwMode="auto">
          <a:xfrm>
            <a:off x="2505075" y="908050"/>
            <a:ext cx="7189788" cy="381000"/>
          </a:xfrm>
          <a:prstGeom prst="rect">
            <a:avLst/>
          </a:prstGeom>
          <a:noFill/>
          <a:ln w="9525">
            <a:noFill/>
            <a:round/>
            <a:headEnd/>
            <a:tailEnd/>
          </a:ln>
        </p:spPr>
        <p:txBody>
          <a:bodyPr lIns="90000" tIns="46800" rIns="90000" bIns="46800">
            <a:spAutoFit/>
          </a:bodyPr>
          <a:lstStyle/>
          <a:p>
            <a:pPr algn="ctr">
              <a:lnSpc>
                <a:spcPct val="93000"/>
              </a:lnSpc>
              <a:spcBef>
                <a:spcPts val="150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i="1">
                <a:solidFill>
                  <a:srgbClr val="008000"/>
                </a:solidFill>
                <a:latin typeface="Calibri" pitchFamily="34" charset="0"/>
              </a:rPr>
              <a:t>Revision of the SEEA2003 </a:t>
            </a:r>
            <a:r>
              <a:rPr lang="en-GB" sz="2000" b="1" i="1">
                <a:solidFill>
                  <a:srgbClr val="008000"/>
                </a:solidFill>
                <a:latin typeface="Wingdings" pitchFamily="2" charset="2"/>
              </a:rPr>
              <a:t></a:t>
            </a:r>
            <a:r>
              <a:rPr lang="en-GB" sz="2000" b="1" i="1">
                <a:solidFill>
                  <a:srgbClr val="008000"/>
                </a:solidFill>
                <a:latin typeface="Calibri" pitchFamily="34" charset="0"/>
              </a:rPr>
              <a:t> SEEA2012/13, steered by the UNCEEA</a:t>
            </a:r>
          </a:p>
        </p:txBody>
      </p:sp>
      <p:sp>
        <p:nvSpPr>
          <p:cNvPr id="94222" name="Text Box 14"/>
          <p:cNvSpPr txBox="1">
            <a:spLocks noChangeArrowheads="1"/>
          </p:cNvSpPr>
          <p:nvPr/>
        </p:nvSpPr>
        <p:spPr bwMode="auto">
          <a:xfrm>
            <a:off x="5264150" y="5661025"/>
            <a:ext cx="4227513" cy="609600"/>
          </a:xfrm>
          <a:prstGeom prst="rect">
            <a:avLst/>
          </a:prstGeom>
          <a:solidFill>
            <a:schemeClr val="bg1"/>
          </a:solidFill>
          <a:ln w="9525">
            <a:noFill/>
            <a:round/>
            <a:headEnd/>
            <a:tailEnd/>
          </a:ln>
        </p:spPr>
        <p:txBody>
          <a:bodyPr lIns="90000" tIns="46800" rIns="90000" bIns="46800">
            <a:spAutoFit/>
          </a:bodyPr>
          <a:lstStyle/>
          <a:p>
            <a:pPr algn="ctr">
              <a:lnSpc>
                <a:spcPct val="93000"/>
              </a:lnSpc>
              <a:spcBef>
                <a:spcPts val="1125"/>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FF0000"/>
                </a:solidFill>
                <a:latin typeface="Calibri" pitchFamily="34" charset="0"/>
              </a:rPr>
              <a:t>Negative feedbacks of ecosystem degradation on production and wellbeing</a:t>
            </a:r>
          </a:p>
        </p:txBody>
      </p:sp>
      <p:sp>
        <p:nvSpPr>
          <p:cNvPr id="94224" name="Text Box 16"/>
          <p:cNvSpPr txBox="1">
            <a:spLocks noChangeArrowheads="1"/>
          </p:cNvSpPr>
          <p:nvPr/>
        </p:nvSpPr>
        <p:spPr bwMode="auto">
          <a:xfrm>
            <a:off x="5264150" y="1492250"/>
            <a:ext cx="4227513" cy="609600"/>
          </a:xfrm>
          <a:prstGeom prst="rect">
            <a:avLst/>
          </a:prstGeom>
          <a:solidFill>
            <a:schemeClr val="bg1"/>
          </a:solidFill>
          <a:ln w="9525">
            <a:noFill/>
            <a:round/>
            <a:headEnd/>
            <a:tailEnd/>
          </a:ln>
        </p:spPr>
        <p:txBody>
          <a:bodyPr lIns="90000" tIns="46800" rIns="90000" bIns="46800">
            <a:spAutoFit/>
          </a:bodyPr>
          <a:lstStyle/>
          <a:p>
            <a:pPr algn="ctr">
              <a:lnSpc>
                <a:spcPct val="93000"/>
              </a:lnSpc>
              <a:spcBef>
                <a:spcPts val="1125"/>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FF0000"/>
                </a:solidFill>
                <a:latin typeface="Calibri" pitchFamily="34" charset="0"/>
              </a:rPr>
              <a:t>Impacts on ecosystem capacity of delivering services/benefits</a:t>
            </a:r>
          </a:p>
        </p:txBody>
      </p:sp>
      <p:sp>
        <p:nvSpPr>
          <p:cNvPr id="94223" name="AutoShape 15"/>
          <p:cNvSpPr>
            <a:spLocks noChangeArrowheads="1"/>
          </p:cNvSpPr>
          <p:nvPr/>
        </p:nvSpPr>
        <p:spPr bwMode="auto">
          <a:xfrm rot="10500000">
            <a:off x="6596063" y="4654550"/>
            <a:ext cx="1716087" cy="10080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1"/>
                  <a:pt x="21599" y="4835"/>
                  <a:pt x="21600" y="10799"/>
                </a:cubicBezTo>
                <a:lnTo>
                  <a:pt x="21600" y="10800"/>
                </a:lnTo>
                <a:lnTo>
                  <a:pt x="24300" y="10800"/>
                </a:lnTo>
                <a:lnTo>
                  <a:pt x="18950" y="16150"/>
                </a:lnTo>
                <a:lnTo>
                  <a:pt x="13600" y="10800"/>
                </a:lnTo>
                <a:lnTo>
                  <a:pt x="16300" y="10800"/>
                </a:lnTo>
                <a:close/>
              </a:path>
            </a:pathLst>
          </a:custGeom>
          <a:gradFill rotWithShape="0">
            <a:gsLst>
              <a:gs pos="0">
                <a:srgbClr val="FFFFCC"/>
              </a:gs>
              <a:gs pos="100000">
                <a:srgbClr val="99FF99"/>
              </a:gs>
            </a:gsLst>
            <a:lin ang="0" scaled="1"/>
          </a:gradFill>
          <a:ln w="9360">
            <a:solidFill>
              <a:srgbClr val="FF0000"/>
            </a:solidFill>
            <a:miter lim="800000"/>
            <a:headEnd/>
            <a:tailEnd/>
          </a:ln>
        </p:spPr>
        <p:txBody>
          <a:bodyPr wrap="none" anchor="ctr"/>
          <a:lstStyle/>
          <a:p>
            <a:endParaRPr lang="en-GB"/>
          </a:p>
        </p:txBody>
      </p:sp>
      <p:sp>
        <p:nvSpPr>
          <p:cNvPr id="94225" name="AutoShape 17"/>
          <p:cNvSpPr>
            <a:spLocks noChangeArrowheads="1"/>
          </p:cNvSpPr>
          <p:nvPr/>
        </p:nvSpPr>
        <p:spPr bwMode="auto">
          <a:xfrm rot="-300000">
            <a:off x="6511925" y="2136775"/>
            <a:ext cx="1716088" cy="10080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1"/>
                  <a:pt x="21599" y="4835"/>
                  <a:pt x="21600" y="10799"/>
                </a:cubicBezTo>
                <a:lnTo>
                  <a:pt x="21600" y="10800"/>
                </a:lnTo>
                <a:lnTo>
                  <a:pt x="24300" y="10800"/>
                </a:lnTo>
                <a:lnTo>
                  <a:pt x="18950" y="16150"/>
                </a:lnTo>
                <a:lnTo>
                  <a:pt x="13600" y="10800"/>
                </a:lnTo>
                <a:lnTo>
                  <a:pt x="16300" y="10800"/>
                </a:lnTo>
                <a:close/>
              </a:path>
            </a:pathLst>
          </a:custGeom>
          <a:gradFill rotWithShape="0">
            <a:gsLst>
              <a:gs pos="0">
                <a:srgbClr val="99FF99"/>
              </a:gs>
              <a:gs pos="100000">
                <a:srgbClr val="FFFFCC"/>
              </a:gs>
            </a:gsLst>
            <a:lin ang="10800000" scaled="1"/>
          </a:gradFill>
          <a:ln w="9360">
            <a:solidFill>
              <a:srgbClr val="FF0000"/>
            </a:solidFill>
            <a:miter lim="800000"/>
            <a:headEnd/>
            <a:tailEnd/>
          </a:ln>
        </p:spPr>
        <p:txBody>
          <a:bodyPr wrap="none" anchor="ctr"/>
          <a:lstStyle/>
          <a:p>
            <a:endParaRPr lang="en-GB"/>
          </a:p>
        </p:txBody>
      </p:sp>
      <p:pic>
        <p:nvPicPr>
          <p:cNvPr id="2061" name="Picture 2"/>
          <p:cNvPicPr>
            <a:picLocks noChangeAspect="1" noChangeArrowheads="1"/>
          </p:cNvPicPr>
          <p:nvPr/>
        </p:nvPicPr>
        <p:blipFill>
          <a:blip r:embed="rId6" cstate="print"/>
          <a:srcRect/>
          <a:stretch>
            <a:fillRect/>
          </a:stretch>
        </p:blipFill>
        <p:spPr bwMode="auto">
          <a:xfrm>
            <a:off x="252413" y="890588"/>
            <a:ext cx="1857375" cy="28717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p:cTn id="6" dur="1" fill="hold">
                                          <p:stCondLst>
                                            <p:cond delay="0"/>
                                          </p:stCondLst>
                                        </p:cTn>
                                        <p:tgtEl>
                                          <p:spTgt spid="94221"/>
                                        </p:tgtEl>
                                        <p:attrNameLst>
                                          <p:attrName>style.visibility</p:attrName>
                                        </p:attrNameLst>
                                      </p:cBhvr>
                                      <p:to>
                                        <p:strVal val="visible"/>
                                      </p:to>
                                    </p:set>
                                    <p:animEffect transition="in" filter="dissolve">
                                      <p:cBhvr>
                                        <p:cTn id="7" dur="1000"/>
                                        <p:tgtEl>
                                          <p:spTgt spid="94221"/>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94219"/>
                                        </p:tgtEl>
                                        <p:attrNameLst>
                                          <p:attrName>style.visibility</p:attrName>
                                        </p:attrNameLst>
                                      </p:cBhvr>
                                      <p:to>
                                        <p:strVal val="visible"/>
                                      </p:to>
                                    </p:set>
                                    <p:animEffect transition="in" filter="dissolve">
                                      <p:cBhvr>
                                        <p:cTn id="11" dur="500"/>
                                        <p:tgtEl>
                                          <p:spTgt spid="94219"/>
                                        </p:tgtEl>
                                      </p:cBhvr>
                                    </p:animEffect>
                                  </p:childTnLst>
                                </p:cTn>
                              </p:par>
                            </p:childTnLst>
                          </p:cTn>
                        </p:par>
                        <p:par>
                          <p:cTn id="12" fill="hold" nodeType="afterGroup">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94220"/>
                                        </p:tgtEl>
                                        <p:attrNameLst>
                                          <p:attrName>style.visibility</p:attrName>
                                        </p:attrNameLst>
                                      </p:cBhvr>
                                      <p:to>
                                        <p:strVal val="visible"/>
                                      </p:to>
                                    </p:set>
                                    <p:animEffect transition="in" filter="dissolve">
                                      <p:cBhvr>
                                        <p:cTn id="15" dur="500"/>
                                        <p:tgtEl>
                                          <p:spTgt spid="942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4225"/>
                                        </p:tgtEl>
                                        <p:attrNameLst>
                                          <p:attrName>style.visibility</p:attrName>
                                        </p:attrNameLst>
                                      </p:cBhvr>
                                      <p:to>
                                        <p:strVal val="visible"/>
                                      </p:to>
                                    </p:set>
                                    <p:animEffect transition="in" filter="wipe(left)">
                                      <p:cBhvr>
                                        <p:cTn id="20" dur="500"/>
                                        <p:tgtEl>
                                          <p:spTgt spid="94225"/>
                                        </p:tgtEl>
                                      </p:cBhvr>
                                    </p:animEffect>
                                  </p:childTnLst>
                                </p:cTn>
                              </p:par>
                            </p:childTnLst>
                          </p:cTn>
                        </p:par>
                        <p:par>
                          <p:cTn id="21" fill="hold" nodeType="afterGroup">
                            <p:stCondLst>
                              <p:cond delay="500"/>
                            </p:stCondLst>
                            <p:childTnLst>
                              <p:par>
                                <p:cTn id="22" presetID="22" presetClass="entr" presetSubtype="1" fill="hold" nodeType="afterEffect">
                                  <p:stCondLst>
                                    <p:cond delay="0"/>
                                  </p:stCondLst>
                                  <p:childTnLst>
                                    <p:set>
                                      <p:cBhvr>
                                        <p:cTn id="23" dur="1" fill="hold">
                                          <p:stCondLst>
                                            <p:cond delay="0"/>
                                          </p:stCondLst>
                                        </p:cTn>
                                        <p:tgtEl>
                                          <p:spTgt spid="94224"/>
                                        </p:tgtEl>
                                        <p:attrNameLst>
                                          <p:attrName>style.visibility</p:attrName>
                                        </p:attrNameLst>
                                      </p:cBhvr>
                                      <p:to>
                                        <p:strVal val="visible"/>
                                      </p:to>
                                    </p:set>
                                    <p:animEffect transition="in" filter="wipe(up)">
                                      <p:cBhvr>
                                        <p:cTn id="24" dur="500"/>
                                        <p:tgtEl>
                                          <p:spTgt spid="94224"/>
                                        </p:tgtEl>
                                      </p:cBhvr>
                                    </p:animEffect>
                                  </p:childTnLst>
                                </p:cTn>
                              </p:par>
                            </p:childTnLst>
                          </p:cTn>
                        </p:par>
                        <p:par>
                          <p:cTn id="25" fill="hold" nodeType="afterGroup">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94223"/>
                                        </p:tgtEl>
                                        <p:attrNameLst>
                                          <p:attrName>style.visibility</p:attrName>
                                        </p:attrNameLst>
                                      </p:cBhvr>
                                      <p:to>
                                        <p:strVal val="visible"/>
                                      </p:to>
                                    </p:set>
                                    <p:animEffect transition="in" filter="wipe(right)">
                                      <p:cBhvr>
                                        <p:cTn id="28" dur="500"/>
                                        <p:tgtEl>
                                          <p:spTgt spid="94223"/>
                                        </p:tgtEl>
                                      </p:cBhvr>
                                    </p:animEffect>
                                  </p:childTnLst>
                                </p:cTn>
                              </p:par>
                            </p:childTnLst>
                          </p:cTn>
                        </p:par>
                        <p:par>
                          <p:cTn id="29" fill="hold" nodeType="afterGroup">
                            <p:stCondLst>
                              <p:cond delay="1500"/>
                            </p:stCondLst>
                            <p:childTnLst>
                              <p:par>
                                <p:cTn id="30" presetID="22" presetClass="entr" presetSubtype="1" fill="hold" nodeType="afterEffect">
                                  <p:stCondLst>
                                    <p:cond delay="0"/>
                                  </p:stCondLst>
                                  <p:childTnLst>
                                    <p:set>
                                      <p:cBhvr>
                                        <p:cTn id="31" dur="1" fill="hold">
                                          <p:stCondLst>
                                            <p:cond delay="0"/>
                                          </p:stCondLst>
                                        </p:cTn>
                                        <p:tgtEl>
                                          <p:spTgt spid="94222"/>
                                        </p:tgtEl>
                                        <p:attrNameLst>
                                          <p:attrName>style.visibility</p:attrName>
                                        </p:attrNameLst>
                                      </p:cBhvr>
                                      <p:to>
                                        <p:strVal val="visible"/>
                                      </p:to>
                                    </p:set>
                                    <p:animEffect transition="in" filter="wipe(up)">
                                      <p:cBhvr>
                                        <p:cTn id="32" dur="1000"/>
                                        <p:tgtEl>
                                          <p:spTgt spid="94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9" grpId="0" animBg="1"/>
      <p:bldP spid="94220" grpId="0" animBg="1"/>
      <p:bldP spid="94223" grpId="0" animBg="1"/>
      <p:bldP spid="942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16632"/>
            <a:ext cx="8915400" cy="633412"/>
          </a:xfrm>
        </p:spPr>
        <p:txBody>
          <a:bodyPr>
            <a:normAutofit fontScale="90000"/>
          </a:bodyPr>
          <a:lstStyle/>
          <a:p>
            <a:pPr>
              <a:defRPr/>
            </a:pPr>
            <a:r>
              <a:rPr lang="en-GB" dirty="0" smtClean="0"/>
              <a:t>Consumption (Depreciation) of Ecosystem Capital &amp; the </a:t>
            </a:r>
            <a:r>
              <a:rPr lang="en-GB" u="sng" dirty="0" smtClean="0"/>
              <a:t>measurement of economic performance </a:t>
            </a:r>
            <a:endParaRPr lang="en-GB" u="sng" dirty="0"/>
          </a:p>
        </p:txBody>
      </p:sp>
      <p:sp>
        <p:nvSpPr>
          <p:cNvPr id="31748" name="TextBox 3"/>
          <p:cNvSpPr txBox="1">
            <a:spLocks noChangeArrowheads="1"/>
          </p:cNvSpPr>
          <p:nvPr/>
        </p:nvSpPr>
        <p:spPr bwMode="auto">
          <a:xfrm>
            <a:off x="200472" y="944136"/>
            <a:ext cx="9361040" cy="5509200"/>
          </a:xfrm>
          <a:prstGeom prst="rect">
            <a:avLst/>
          </a:prstGeom>
          <a:noFill/>
          <a:ln w="9525">
            <a:noFill/>
            <a:miter lim="800000"/>
            <a:headEnd/>
            <a:tailEnd/>
          </a:ln>
        </p:spPr>
        <p:txBody>
          <a:bodyPr wrap="square">
            <a:spAutoFit/>
          </a:bodyPr>
          <a:lstStyle/>
          <a:p>
            <a:r>
              <a:rPr lang="en-GB" sz="1600" b="1" dirty="0" smtClean="0"/>
              <a:t>Consumption of Ecosystem Capital (CEC)</a:t>
            </a:r>
            <a:r>
              <a:rPr lang="en-GB" sz="1600" dirty="0" smtClean="0"/>
              <a:t> </a:t>
            </a:r>
            <a:r>
              <a:rPr lang="en-GB" sz="1600" dirty="0"/>
              <a:t>is the monetary estimation of ecosystem depreciation resulting from physical </a:t>
            </a:r>
            <a:r>
              <a:rPr lang="en-GB" sz="1600" dirty="0" smtClean="0"/>
              <a:t>degradation</a:t>
            </a:r>
          </a:p>
          <a:p>
            <a:endParaRPr lang="en-GB" sz="800" dirty="0"/>
          </a:p>
          <a:p>
            <a:pPr lvl="1">
              <a:buFont typeface="Arial" pitchFamily="34" charset="0"/>
              <a:buChar char="•"/>
            </a:pPr>
            <a:r>
              <a:rPr lang="en-GB" sz="1600" dirty="0"/>
              <a:t> alike “fixed capital consumption” (UN System of National </a:t>
            </a:r>
            <a:r>
              <a:rPr lang="en-GB" sz="1600" dirty="0" smtClean="0"/>
              <a:t>Accounts/ SNA2008)</a:t>
            </a:r>
            <a:endParaRPr lang="en-GB" sz="1600" dirty="0"/>
          </a:p>
          <a:p>
            <a:pPr lvl="1">
              <a:buFont typeface="Arial" pitchFamily="34" charset="0"/>
              <a:buChar char="•"/>
            </a:pPr>
            <a:r>
              <a:rPr lang="en-GB" sz="1600" dirty="0"/>
              <a:t> alike “capital depreciation”  in financial corporate accounts (International Financial Reporting Standard)</a:t>
            </a:r>
          </a:p>
          <a:p>
            <a:pPr lvl="1">
              <a:buFont typeface="Arial" pitchFamily="34" charset="0"/>
              <a:buChar char="•"/>
            </a:pPr>
            <a:endParaRPr lang="en-GB" sz="800" dirty="0"/>
          </a:p>
          <a:p>
            <a:r>
              <a:rPr lang="en-GB" sz="1600" dirty="0"/>
              <a:t>CEC measures altogether the depletion of the private or common good (the economic resource, such as timber or managed fish stocks) and the degradation of the public good (such as forest or fisheries)</a:t>
            </a:r>
          </a:p>
          <a:p>
            <a:pPr>
              <a:buFont typeface="Arial" pitchFamily="34" charset="0"/>
              <a:buChar char="•"/>
            </a:pPr>
            <a:endParaRPr lang="en-GB" sz="800" dirty="0"/>
          </a:p>
          <a:p>
            <a:pPr lvl="2"/>
            <a:r>
              <a:rPr lang="en-US" sz="1600" i="1" u="sng" dirty="0" smtClean="0"/>
              <a:t>International Financial Reporting Standards  of the International  Accounting Standards Board:</a:t>
            </a:r>
          </a:p>
          <a:p>
            <a:pPr lvl="2"/>
            <a:r>
              <a:rPr lang="en-US" sz="1600" i="1" dirty="0" smtClean="0"/>
              <a:t>“</a:t>
            </a:r>
            <a:r>
              <a:rPr lang="en-US" sz="1600" i="1" dirty="0"/>
              <a:t>To be reliable, the information in financial statements must be complete within the bounds of materiality and cost. An omission can cause information </a:t>
            </a:r>
            <a:r>
              <a:rPr lang="en-US" sz="1600" i="1" u="sng" dirty="0"/>
              <a:t>to be false or misleading</a:t>
            </a:r>
            <a:r>
              <a:rPr lang="en-US" sz="1600" i="1" dirty="0"/>
              <a:t> and thus unreliable and deficient in terms of its relevance”</a:t>
            </a:r>
            <a:r>
              <a:rPr lang="en-US" sz="1600" dirty="0"/>
              <a:t>  </a:t>
            </a:r>
          </a:p>
          <a:p>
            <a:pPr lvl="2"/>
            <a:r>
              <a:rPr lang="en-US" sz="1600" u="sng" dirty="0">
                <a:hlinkClick r:id="rId3"/>
              </a:rPr>
              <a:t>http://www.ifrs-portal.com/Texte_englisch/Framework/index.htm</a:t>
            </a:r>
            <a:endParaRPr lang="en-US" sz="1600" u="sng" dirty="0"/>
          </a:p>
          <a:p>
            <a:pPr lvl="2"/>
            <a:endParaRPr lang="en-US" sz="1600" u="sng" dirty="0"/>
          </a:p>
          <a:p>
            <a:r>
              <a:rPr lang="en-US" sz="1600" dirty="0"/>
              <a:t>Therefore,  capital depreciation must be estimated and deducted when calculating profit. This is of highest importance for shareholders (dividends, stocks value…) as well as for the fiscal authority…</a:t>
            </a:r>
          </a:p>
          <a:p>
            <a:endParaRPr lang="en-US" sz="800" u="sng" dirty="0"/>
          </a:p>
          <a:p>
            <a:r>
              <a:rPr lang="fr-FR" sz="1600" dirty="0" err="1"/>
              <a:t>However</a:t>
            </a:r>
            <a:r>
              <a:rPr lang="fr-FR" sz="1600" dirty="0"/>
              <a:t>, </a:t>
            </a:r>
            <a:r>
              <a:rPr lang="fr-FR" sz="1600" dirty="0" err="1"/>
              <a:t>neither</a:t>
            </a:r>
            <a:r>
              <a:rPr lang="fr-FR" sz="1600" dirty="0"/>
              <a:t> IFRS </a:t>
            </a:r>
            <a:r>
              <a:rPr lang="fr-FR" sz="1600" dirty="0" err="1"/>
              <a:t>nor</a:t>
            </a:r>
            <a:r>
              <a:rPr lang="fr-FR" sz="1600" dirty="0"/>
              <a:t> SNA record </a:t>
            </a:r>
            <a:r>
              <a:rPr lang="fr-FR" sz="1600" dirty="0" err="1"/>
              <a:t>complete</a:t>
            </a:r>
            <a:r>
              <a:rPr lang="fr-FR" sz="1600" dirty="0"/>
              <a:t> </a:t>
            </a:r>
            <a:r>
              <a:rPr lang="fr-FR" sz="1600" dirty="0" err="1"/>
              <a:t>Consumption</a:t>
            </a:r>
            <a:r>
              <a:rPr lang="fr-FR" sz="1600" dirty="0"/>
              <a:t> of </a:t>
            </a:r>
            <a:r>
              <a:rPr lang="fr-FR" sz="1600" dirty="0" err="1"/>
              <a:t>Ecosystem</a:t>
            </a:r>
            <a:r>
              <a:rPr lang="fr-FR" sz="1600" dirty="0"/>
              <a:t> Capital: IFRS </a:t>
            </a:r>
            <a:r>
              <a:rPr lang="fr-FR" sz="1600" dirty="0" err="1" smtClean="0"/>
              <a:t>economic</a:t>
            </a:r>
            <a:r>
              <a:rPr lang="fr-FR" sz="1600" dirty="0" smtClean="0"/>
              <a:t> </a:t>
            </a:r>
            <a:r>
              <a:rPr lang="fr-FR" sz="1600" dirty="0" err="1" smtClean="0"/>
              <a:t>natural</a:t>
            </a:r>
            <a:r>
              <a:rPr lang="fr-FR" sz="1600" dirty="0" smtClean="0"/>
              <a:t> </a:t>
            </a:r>
            <a:r>
              <a:rPr lang="fr-FR" sz="1600" dirty="0" err="1" smtClean="0"/>
              <a:t>resource</a:t>
            </a:r>
            <a:r>
              <a:rPr lang="fr-FR" sz="1600" dirty="0" smtClean="0"/>
              <a:t> </a:t>
            </a:r>
            <a:r>
              <a:rPr lang="fr-FR" sz="1600" dirty="0" err="1"/>
              <a:t>only</a:t>
            </a:r>
            <a:r>
              <a:rPr lang="fr-FR" sz="1600" dirty="0"/>
              <a:t> </a:t>
            </a:r>
            <a:r>
              <a:rPr lang="fr-FR" sz="1600" dirty="0" smtClean="0"/>
              <a:t>(</a:t>
            </a:r>
            <a:r>
              <a:rPr lang="fr-FR" sz="1600" dirty="0" err="1" smtClean="0"/>
              <a:t>timber</a:t>
            </a:r>
            <a:r>
              <a:rPr lang="fr-FR" sz="1600" dirty="0" smtClean="0"/>
              <a:t> and </a:t>
            </a:r>
            <a:r>
              <a:rPr lang="fr-FR" sz="1600" dirty="0" err="1" smtClean="0"/>
              <a:t>fish</a:t>
            </a:r>
            <a:r>
              <a:rPr lang="fr-FR" sz="1600" dirty="0" smtClean="0"/>
              <a:t> stocks) and the SNA</a:t>
            </a:r>
            <a:r>
              <a:rPr lang="fr-FR" sz="1600" dirty="0"/>
              <a:t>, </a:t>
            </a:r>
            <a:r>
              <a:rPr lang="fr-FR" sz="1600" dirty="0" err="1"/>
              <a:t>nothing</a:t>
            </a:r>
            <a:r>
              <a:rPr lang="fr-FR" sz="1600" dirty="0"/>
              <a:t>…</a:t>
            </a:r>
          </a:p>
          <a:p>
            <a:endParaRPr lang="fr-FR" sz="1600" dirty="0"/>
          </a:p>
          <a:p>
            <a:r>
              <a:rPr lang="fr-FR" sz="1600" b="1" dirty="0">
                <a:solidFill>
                  <a:srgbClr val="002060"/>
                </a:solidFill>
              </a:rPr>
              <a:t>CEC </a:t>
            </a:r>
            <a:r>
              <a:rPr lang="fr-FR" sz="1600" b="1" dirty="0" err="1">
                <a:solidFill>
                  <a:srgbClr val="002060"/>
                </a:solidFill>
              </a:rPr>
              <a:t>is</a:t>
            </a:r>
            <a:r>
              <a:rPr lang="fr-FR" sz="1600" b="1" dirty="0">
                <a:solidFill>
                  <a:srgbClr val="002060"/>
                </a:solidFill>
              </a:rPr>
              <a:t> an </a:t>
            </a:r>
            <a:r>
              <a:rPr lang="fr-FR" sz="1600" b="1" dirty="0" err="1">
                <a:solidFill>
                  <a:srgbClr val="002060"/>
                </a:solidFill>
              </a:rPr>
              <a:t>unpaid</a:t>
            </a:r>
            <a:r>
              <a:rPr lang="fr-FR" sz="1600" b="1" dirty="0">
                <a:solidFill>
                  <a:srgbClr val="002060"/>
                </a:solidFill>
              </a:rPr>
              <a:t> </a:t>
            </a:r>
            <a:r>
              <a:rPr lang="fr-FR" sz="1600" b="1" dirty="0" err="1">
                <a:solidFill>
                  <a:srgbClr val="002060"/>
                </a:solidFill>
              </a:rPr>
              <a:t>cost</a:t>
            </a:r>
            <a:r>
              <a:rPr lang="fr-FR" sz="1600" b="1" dirty="0">
                <a:solidFill>
                  <a:srgbClr val="002060"/>
                </a:solidFill>
              </a:rPr>
              <a:t>. </a:t>
            </a:r>
            <a:r>
              <a:rPr lang="fr-FR" sz="1600" b="1" u="sng" dirty="0">
                <a:solidFill>
                  <a:srgbClr val="002060"/>
                </a:solidFill>
              </a:rPr>
              <a:t>An </a:t>
            </a:r>
            <a:r>
              <a:rPr lang="fr-FR" sz="1600" b="1" u="sng" dirty="0" err="1">
                <a:solidFill>
                  <a:srgbClr val="002060"/>
                </a:solidFill>
              </a:rPr>
              <a:t>unpaid</a:t>
            </a:r>
            <a:r>
              <a:rPr lang="fr-FR" sz="1600" b="1" u="sng" dirty="0">
                <a:solidFill>
                  <a:srgbClr val="002060"/>
                </a:solidFill>
              </a:rPr>
              <a:t> </a:t>
            </a:r>
            <a:r>
              <a:rPr lang="fr-FR" sz="1600" b="1" u="sng" dirty="0" err="1">
                <a:solidFill>
                  <a:srgbClr val="002060"/>
                </a:solidFill>
              </a:rPr>
              <a:t>cost</a:t>
            </a:r>
            <a:r>
              <a:rPr lang="fr-FR" sz="1600" b="1" u="sng" dirty="0">
                <a:solidFill>
                  <a:srgbClr val="002060"/>
                </a:solidFill>
              </a:rPr>
              <a:t> </a:t>
            </a:r>
            <a:r>
              <a:rPr lang="fr-FR" sz="1600" b="1" u="sng" dirty="0" err="1">
                <a:solidFill>
                  <a:srgbClr val="002060"/>
                </a:solidFill>
              </a:rPr>
              <a:t>is</a:t>
            </a:r>
            <a:r>
              <a:rPr lang="fr-FR" sz="1600" b="1" u="sng" dirty="0">
                <a:solidFill>
                  <a:srgbClr val="002060"/>
                </a:solidFill>
              </a:rPr>
              <a:t> a </a:t>
            </a:r>
            <a:r>
              <a:rPr lang="fr-FR" sz="1600" b="1" u="sng" dirty="0" err="1">
                <a:solidFill>
                  <a:srgbClr val="002060"/>
                </a:solidFill>
              </a:rPr>
              <a:t>debt</a:t>
            </a:r>
            <a:r>
              <a:rPr lang="fr-FR" sz="1600" b="1" dirty="0">
                <a:solidFill>
                  <a:srgbClr val="002060"/>
                </a:solidFill>
              </a:rPr>
              <a:t>. CEC </a:t>
            </a:r>
            <a:r>
              <a:rPr lang="fr-FR" sz="1600" b="1" dirty="0" err="1">
                <a:solidFill>
                  <a:srgbClr val="002060"/>
                </a:solidFill>
              </a:rPr>
              <a:t>is</a:t>
            </a:r>
            <a:r>
              <a:rPr lang="fr-FR" sz="1600" b="1" dirty="0">
                <a:solidFill>
                  <a:srgbClr val="002060"/>
                </a:solidFill>
              </a:rPr>
              <a:t> the </a:t>
            </a:r>
            <a:r>
              <a:rPr lang="fr-FR" sz="1600" b="1" dirty="0" err="1">
                <a:solidFill>
                  <a:srgbClr val="002060"/>
                </a:solidFill>
              </a:rPr>
              <a:t>measurement</a:t>
            </a:r>
            <a:r>
              <a:rPr lang="fr-FR" sz="1600" b="1" dirty="0">
                <a:solidFill>
                  <a:srgbClr val="002060"/>
                </a:solidFill>
              </a:rPr>
              <a:t> of the </a:t>
            </a:r>
            <a:r>
              <a:rPr lang="fr-FR" sz="1600" b="1" dirty="0" err="1">
                <a:solidFill>
                  <a:srgbClr val="002060"/>
                </a:solidFill>
              </a:rPr>
              <a:t>increase</a:t>
            </a:r>
            <a:r>
              <a:rPr lang="fr-FR" sz="1600" b="1" dirty="0">
                <a:solidFill>
                  <a:srgbClr val="002060"/>
                </a:solidFill>
              </a:rPr>
              <a:t> in </a:t>
            </a:r>
            <a:r>
              <a:rPr lang="fr-FR" sz="1600" b="1" dirty="0" err="1">
                <a:solidFill>
                  <a:srgbClr val="002060"/>
                </a:solidFill>
              </a:rPr>
              <a:t>ecological</a:t>
            </a:r>
            <a:r>
              <a:rPr lang="fr-FR" sz="1600" b="1" dirty="0">
                <a:solidFill>
                  <a:srgbClr val="002060"/>
                </a:solidFill>
              </a:rPr>
              <a:t> </a:t>
            </a:r>
            <a:r>
              <a:rPr lang="fr-FR" sz="1600" b="1" dirty="0" err="1">
                <a:solidFill>
                  <a:srgbClr val="002060"/>
                </a:solidFill>
              </a:rPr>
              <a:t>debts</a:t>
            </a:r>
            <a:r>
              <a:rPr lang="fr-FR" sz="1600" b="1" dirty="0">
                <a:solidFill>
                  <a:srgbClr val="002060"/>
                </a:solidFill>
              </a:rPr>
              <a:t> (to future </a:t>
            </a:r>
            <a:r>
              <a:rPr lang="fr-FR" sz="1600" b="1" dirty="0" err="1">
                <a:solidFill>
                  <a:srgbClr val="002060"/>
                </a:solidFill>
              </a:rPr>
              <a:t>generations</a:t>
            </a:r>
            <a:r>
              <a:rPr lang="fr-FR" sz="1600" b="1" dirty="0">
                <a:solidFill>
                  <a:srgbClr val="002060"/>
                </a:solidFill>
              </a:rPr>
              <a:t>) and </a:t>
            </a:r>
            <a:r>
              <a:rPr lang="fr-FR" sz="1600" b="1" dirty="0" err="1">
                <a:solidFill>
                  <a:srgbClr val="002060"/>
                </a:solidFill>
              </a:rPr>
              <a:t>should</a:t>
            </a:r>
            <a:r>
              <a:rPr lang="fr-FR" sz="1600" b="1" dirty="0">
                <a:solidFill>
                  <a:srgbClr val="002060"/>
                </a:solidFill>
              </a:rPr>
              <a:t> </a:t>
            </a:r>
            <a:r>
              <a:rPr lang="fr-FR" sz="1600" b="1" dirty="0" err="1">
                <a:solidFill>
                  <a:srgbClr val="002060"/>
                </a:solidFill>
              </a:rPr>
              <a:t>be</a:t>
            </a:r>
            <a:r>
              <a:rPr lang="fr-FR" sz="1600" b="1" dirty="0">
                <a:solidFill>
                  <a:srgbClr val="002060"/>
                </a:solidFill>
              </a:rPr>
              <a:t>  </a:t>
            </a:r>
            <a:r>
              <a:rPr lang="fr-FR" sz="1600" b="1" dirty="0" err="1">
                <a:solidFill>
                  <a:srgbClr val="002060"/>
                </a:solidFill>
              </a:rPr>
              <a:t>recorded</a:t>
            </a:r>
            <a:r>
              <a:rPr lang="fr-FR" sz="1600" b="1" dirty="0">
                <a:solidFill>
                  <a:srgbClr val="002060"/>
                </a:solidFill>
              </a:rPr>
              <a:t> </a:t>
            </a:r>
            <a:r>
              <a:rPr lang="fr-FR" sz="1600" b="1" dirty="0" err="1">
                <a:solidFill>
                  <a:srgbClr val="002060"/>
                </a:solidFill>
              </a:rPr>
              <a:t>accordingly</a:t>
            </a:r>
            <a:r>
              <a:rPr lang="fr-FR" sz="1600" b="1" dirty="0" smtClean="0">
                <a:solidFill>
                  <a:srgbClr val="002060"/>
                </a:solidFill>
              </a:rPr>
              <a:t>. CEC </a:t>
            </a:r>
            <a:r>
              <a:rPr lang="fr-FR" sz="1600" b="1" dirty="0" err="1" smtClean="0">
                <a:solidFill>
                  <a:srgbClr val="002060"/>
                </a:solidFill>
              </a:rPr>
              <a:t>can</a:t>
            </a:r>
            <a:r>
              <a:rPr lang="fr-FR" sz="1600" b="1" dirty="0" smtClean="0">
                <a:solidFill>
                  <a:srgbClr val="002060"/>
                </a:solidFill>
              </a:rPr>
              <a:t> </a:t>
            </a:r>
            <a:r>
              <a:rPr lang="fr-FR" sz="1600" b="1" dirty="0" err="1" smtClean="0">
                <a:solidFill>
                  <a:srgbClr val="002060"/>
                </a:solidFill>
              </a:rPr>
              <a:t>be</a:t>
            </a:r>
            <a:r>
              <a:rPr lang="fr-FR" sz="1600" b="1" dirty="0" smtClean="0">
                <a:solidFill>
                  <a:srgbClr val="002060"/>
                </a:solidFill>
              </a:rPr>
              <a:t> </a:t>
            </a:r>
            <a:r>
              <a:rPr lang="fr-FR" sz="1600" b="1" dirty="0" err="1" smtClean="0">
                <a:solidFill>
                  <a:srgbClr val="002060"/>
                </a:solidFill>
              </a:rPr>
              <a:t>calculated</a:t>
            </a:r>
            <a:r>
              <a:rPr lang="fr-FR" sz="1600" b="1" dirty="0" smtClean="0">
                <a:solidFill>
                  <a:srgbClr val="002060"/>
                </a:solidFill>
              </a:rPr>
              <a:t> on the basis of </a:t>
            </a:r>
            <a:r>
              <a:rPr lang="fr-FR" sz="1600" b="1" dirty="0" err="1" smtClean="0">
                <a:solidFill>
                  <a:srgbClr val="002060"/>
                </a:solidFill>
              </a:rPr>
              <a:t>physical</a:t>
            </a:r>
            <a:r>
              <a:rPr lang="fr-FR" sz="1600" b="1" dirty="0" smtClean="0">
                <a:solidFill>
                  <a:srgbClr val="002060"/>
                </a:solidFill>
              </a:rPr>
              <a:t> </a:t>
            </a:r>
            <a:r>
              <a:rPr lang="fr-FR" sz="1600" b="1" dirty="0" err="1" smtClean="0">
                <a:solidFill>
                  <a:srgbClr val="002060"/>
                </a:solidFill>
              </a:rPr>
              <a:t>degradation</a:t>
            </a:r>
            <a:r>
              <a:rPr lang="fr-FR" sz="1600" b="1" dirty="0" smtClean="0">
                <a:solidFill>
                  <a:srgbClr val="002060"/>
                </a:solidFill>
              </a:rPr>
              <a:t> and restauration </a:t>
            </a:r>
            <a:r>
              <a:rPr lang="fr-FR" sz="1600" b="1" dirty="0" err="1" smtClean="0">
                <a:solidFill>
                  <a:srgbClr val="002060"/>
                </a:solidFill>
              </a:rPr>
              <a:t>costs</a:t>
            </a:r>
            <a:r>
              <a:rPr lang="fr-FR" sz="1600" b="1" dirty="0" smtClean="0">
                <a:solidFill>
                  <a:srgbClr val="002060"/>
                </a:solidFill>
              </a:rPr>
              <a:t>.</a:t>
            </a:r>
            <a:endParaRPr lang="en-GB" sz="1600" b="1" dirty="0">
              <a:solidFill>
                <a:srgbClr val="002060"/>
              </a:solidFill>
            </a:endParaRPr>
          </a:p>
        </p:txBody>
      </p:sp>
      <p:pic>
        <p:nvPicPr>
          <p:cNvPr id="5" name="Picture 3"/>
          <p:cNvPicPr>
            <a:picLocks noChangeAspect="1" noChangeArrowheads="1"/>
          </p:cNvPicPr>
          <p:nvPr/>
        </p:nvPicPr>
        <p:blipFill>
          <a:blip r:embed="rId4" cstate="print"/>
          <a:srcRect l="26775" t="25998" r="46004" b="8678"/>
          <a:stretch>
            <a:fillRect/>
          </a:stretch>
        </p:blipFill>
        <p:spPr bwMode="auto">
          <a:xfrm>
            <a:off x="128960" y="2852936"/>
            <a:ext cx="1007616" cy="1196975"/>
          </a:xfrm>
          <a:prstGeom prst="rect">
            <a:avLst/>
          </a:prstGeom>
          <a:noFill/>
          <a:ln w="9525">
            <a:noFill/>
            <a:round/>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748">
                                            <p:txEl>
                                              <p:pRg st="5" end="5"/>
                                            </p:txEl>
                                          </p:spTgt>
                                        </p:tgtEl>
                                        <p:attrNameLst>
                                          <p:attrName>style.visibility</p:attrName>
                                        </p:attrNameLst>
                                      </p:cBhvr>
                                      <p:to>
                                        <p:strVal val="visible"/>
                                      </p:to>
                                    </p:set>
                                    <p:animEffect transition="in" filter="dissolve">
                                      <p:cBhvr>
                                        <p:cTn id="7" dur="500"/>
                                        <p:tgtEl>
                                          <p:spTgt spid="3174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748">
                                            <p:txEl>
                                              <p:pRg st="7" end="7"/>
                                            </p:txEl>
                                          </p:spTgt>
                                        </p:tgtEl>
                                        <p:attrNameLst>
                                          <p:attrName>style.visibility</p:attrName>
                                        </p:attrNameLst>
                                      </p:cBhvr>
                                      <p:to>
                                        <p:strVal val="visible"/>
                                      </p:to>
                                    </p:set>
                                    <p:animEffect transition="in" filter="dissolve">
                                      <p:cBhvr>
                                        <p:cTn id="12" dur="500"/>
                                        <p:tgtEl>
                                          <p:spTgt spid="31748">
                                            <p:txEl>
                                              <p:pRg st="7" end="7"/>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31748">
                                            <p:txEl>
                                              <p:pRg st="8" end="8"/>
                                            </p:txEl>
                                          </p:spTgt>
                                        </p:tgtEl>
                                        <p:attrNameLst>
                                          <p:attrName>style.visibility</p:attrName>
                                        </p:attrNameLst>
                                      </p:cBhvr>
                                      <p:to>
                                        <p:strVal val="visible"/>
                                      </p:to>
                                    </p:set>
                                    <p:animEffect transition="in" filter="slide(fromTop)">
                                      <p:cBhvr>
                                        <p:cTn id="21" dur="500"/>
                                        <p:tgtEl>
                                          <p:spTgt spid="31748">
                                            <p:txEl>
                                              <p:pRg st="8" end="8"/>
                                            </p:txEl>
                                          </p:spTgt>
                                        </p:tgtEl>
                                      </p:cBhvr>
                                    </p:animEffect>
                                  </p:childTnLst>
                                </p:cTn>
                              </p:par>
                              <p:par>
                                <p:cTn id="22" presetID="12" presetClass="entr" presetSubtype="1" fill="hold" nodeType="withEffect">
                                  <p:stCondLst>
                                    <p:cond delay="0"/>
                                  </p:stCondLst>
                                  <p:childTnLst>
                                    <p:set>
                                      <p:cBhvr>
                                        <p:cTn id="23" dur="1" fill="hold">
                                          <p:stCondLst>
                                            <p:cond delay="0"/>
                                          </p:stCondLst>
                                        </p:cTn>
                                        <p:tgtEl>
                                          <p:spTgt spid="31748">
                                            <p:txEl>
                                              <p:pRg st="9" end="9"/>
                                            </p:txEl>
                                          </p:spTgt>
                                        </p:tgtEl>
                                        <p:attrNameLst>
                                          <p:attrName>style.visibility</p:attrName>
                                        </p:attrNameLst>
                                      </p:cBhvr>
                                      <p:to>
                                        <p:strVal val="visible"/>
                                      </p:to>
                                    </p:set>
                                    <p:animEffect transition="in" filter="slide(fromTop)">
                                      <p:cBhvr>
                                        <p:cTn id="24" dur="500"/>
                                        <p:tgtEl>
                                          <p:spTgt spid="31748">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1748">
                                            <p:txEl>
                                              <p:pRg st="11" end="11"/>
                                            </p:txEl>
                                          </p:spTgt>
                                        </p:tgtEl>
                                        <p:attrNameLst>
                                          <p:attrName>style.visibility</p:attrName>
                                        </p:attrNameLst>
                                      </p:cBhvr>
                                      <p:to>
                                        <p:strVal val="visible"/>
                                      </p:to>
                                    </p:set>
                                    <p:animEffect transition="in" filter="wipe(up)">
                                      <p:cBhvr>
                                        <p:cTn id="29" dur="500"/>
                                        <p:tgtEl>
                                          <p:spTgt spid="31748">
                                            <p:txEl>
                                              <p:pRg st="11" end="1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1748">
                                            <p:txEl>
                                              <p:pRg st="13" end="13"/>
                                            </p:txEl>
                                          </p:spTgt>
                                        </p:tgtEl>
                                        <p:attrNameLst>
                                          <p:attrName>style.visibility</p:attrName>
                                        </p:attrNameLst>
                                      </p:cBhvr>
                                      <p:to>
                                        <p:strVal val="visible"/>
                                      </p:to>
                                    </p:set>
                                    <p:animEffect transition="in" filter="wipe(up)">
                                      <p:cBhvr>
                                        <p:cTn id="32" dur="500"/>
                                        <p:tgtEl>
                                          <p:spTgt spid="31748">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748">
                                            <p:txEl>
                                              <p:pRg st="15" end="15"/>
                                            </p:txEl>
                                          </p:spTgt>
                                        </p:tgtEl>
                                        <p:attrNameLst>
                                          <p:attrName>style.visibility</p:attrName>
                                        </p:attrNameLst>
                                      </p:cBhvr>
                                      <p:to>
                                        <p:strVal val="visible"/>
                                      </p:to>
                                    </p:set>
                                    <p:animEffect transition="in" filter="wipe(left)">
                                      <p:cBhvr>
                                        <p:cTn id="37" dur="500"/>
                                        <p:tgtEl>
                                          <p:spTgt spid="3174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73050" y="260350"/>
            <a:ext cx="8915400" cy="706438"/>
          </a:xfrm>
        </p:spPr>
        <p:txBody>
          <a:bodyPr>
            <a:normAutofit fontScale="90000"/>
          </a:bodyPr>
          <a:lstStyle/>
          <a:p>
            <a:r>
              <a:rPr lang="en-US" i="1" smtClean="0">
                <a:solidFill>
                  <a:srgbClr val="C00000"/>
                </a:solidFill>
                <a:ea typeface="Calibri" pitchFamily="34" charset="0"/>
                <a:cs typeface="Calibri" pitchFamily="34" charset="0"/>
              </a:rPr>
              <a:t>The narrative behind Ecosystem Capital Accounts: </a:t>
            </a:r>
            <a:r>
              <a:rPr lang="en-US" smtClean="0">
                <a:solidFill>
                  <a:srgbClr val="C00000"/>
                </a:solidFill>
                <a:ea typeface="Calibri" pitchFamily="34" charset="0"/>
                <a:cs typeface="Calibri" pitchFamily="34" charset="0"/>
              </a:rPr>
              <a:t/>
            </a:r>
            <a:br>
              <a:rPr lang="en-US" smtClean="0">
                <a:solidFill>
                  <a:srgbClr val="C00000"/>
                </a:solidFill>
                <a:ea typeface="Calibri" pitchFamily="34" charset="0"/>
                <a:cs typeface="Calibri" pitchFamily="34" charset="0"/>
              </a:rPr>
            </a:br>
            <a:r>
              <a:rPr lang="en-US" smtClean="0">
                <a:ea typeface="Calibri" pitchFamily="34" charset="0"/>
                <a:cs typeface="Calibri" pitchFamily="34" charset="0"/>
              </a:rPr>
              <a:t>2 - Only a </a:t>
            </a:r>
            <a:r>
              <a:rPr lang="en-US" b="1" u="sng" smtClean="0">
                <a:ea typeface="Calibri" pitchFamily="34" charset="0"/>
                <a:cs typeface="Calibri" pitchFamily="34" charset="0"/>
              </a:rPr>
              <a:t>surplus</a:t>
            </a:r>
            <a:r>
              <a:rPr lang="en-US" smtClean="0">
                <a:ea typeface="Calibri" pitchFamily="34" charset="0"/>
                <a:cs typeface="Calibri" pitchFamily="34" charset="0"/>
              </a:rPr>
              <a:t> is </a:t>
            </a:r>
            <a:r>
              <a:rPr lang="en-US" b="1" u="sng" smtClean="0">
                <a:ea typeface="Calibri" pitchFamily="34" charset="0"/>
                <a:cs typeface="Calibri" pitchFamily="34" charset="0"/>
              </a:rPr>
              <a:t>accessible</a:t>
            </a:r>
            <a:r>
              <a:rPr lang="en-US" smtClean="0">
                <a:ea typeface="Calibri" pitchFamily="34" charset="0"/>
                <a:cs typeface="Calibri" pitchFamily="34" charset="0"/>
              </a:rPr>
              <a:t> for human use</a:t>
            </a:r>
            <a:endParaRPr lang="en-GB" smtClean="0"/>
          </a:p>
        </p:txBody>
      </p:sp>
      <p:pic>
        <p:nvPicPr>
          <p:cNvPr id="35843" name="Picture 3"/>
          <p:cNvPicPr>
            <a:picLocks noChangeAspect="1" noChangeArrowheads="1"/>
          </p:cNvPicPr>
          <p:nvPr/>
        </p:nvPicPr>
        <p:blipFill>
          <a:blip r:embed="rId3" cstate="print"/>
          <a:srcRect/>
          <a:stretch>
            <a:fillRect/>
          </a:stretch>
        </p:blipFill>
        <p:spPr bwMode="auto">
          <a:xfrm>
            <a:off x="827088" y="1052513"/>
            <a:ext cx="2147887" cy="4792662"/>
          </a:xfrm>
          <a:prstGeom prst="rect">
            <a:avLst/>
          </a:prstGeom>
          <a:noFill/>
          <a:ln w="9525">
            <a:noFill/>
            <a:miter lim="800000"/>
            <a:headEnd/>
            <a:tailEnd/>
          </a:ln>
        </p:spPr>
      </p:pic>
      <p:sp>
        <p:nvSpPr>
          <p:cNvPr id="35844" name="Rectangle 4"/>
          <p:cNvSpPr>
            <a:spLocks noChangeArrowheads="1"/>
          </p:cNvSpPr>
          <p:nvPr/>
        </p:nvSpPr>
        <p:spPr bwMode="auto">
          <a:xfrm>
            <a:off x="3635375" y="1268413"/>
            <a:ext cx="5854700" cy="1152525"/>
          </a:xfrm>
          <a:prstGeom prst="rect">
            <a:avLst/>
          </a:prstGeom>
          <a:noFill/>
          <a:ln w="9525">
            <a:noFill/>
            <a:miter lim="800000"/>
            <a:headEnd/>
            <a:tailEnd/>
          </a:ln>
        </p:spPr>
        <p:txBody>
          <a:bodyPr/>
          <a:lstStyle/>
          <a:p>
            <a:r>
              <a:rPr lang="en-GB" sz="1600" i="1">
                <a:solidFill>
                  <a:schemeClr val="accent2"/>
                </a:solidFill>
              </a:rPr>
              <a:t>Ecoproduct (of cycling and reproductive systems/ capital) are produced by means of other ecoproducts. The ecosystem production function includes a </a:t>
            </a:r>
            <a:r>
              <a:rPr lang="en-GB" sz="1600" i="1" u="sng">
                <a:solidFill>
                  <a:schemeClr val="accent2"/>
                </a:solidFill>
              </a:rPr>
              <a:t>surplus</a:t>
            </a:r>
            <a:r>
              <a:rPr lang="en-GB" sz="1600" i="1">
                <a:solidFill>
                  <a:schemeClr val="accent2"/>
                </a:solidFill>
              </a:rPr>
              <a:t> ecoproduct that can be used by the economy.  (from Anthony Friend 2004)</a:t>
            </a:r>
          </a:p>
        </p:txBody>
      </p:sp>
      <p:sp>
        <p:nvSpPr>
          <p:cNvPr id="35845" name="Rectangle 6"/>
          <p:cNvSpPr>
            <a:spLocks noChangeArrowheads="1"/>
          </p:cNvSpPr>
          <p:nvPr/>
        </p:nvSpPr>
        <p:spPr bwMode="auto">
          <a:xfrm>
            <a:off x="6659563" y="2852738"/>
            <a:ext cx="2160587" cy="2374900"/>
          </a:xfrm>
          <a:prstGeom prst="rect">
            <a:avLst/>
          </a:prstGeom>
          <a:solidFill>
            <a:srgbClr val="CCFFCC"/>
          </a:solidFill>
          <a:ln w="38100">
            <a:solidFill>
              <a:srgbClr val="00B050"/>
            </a:solidFill>
            <a:miter lim="800000"/>
            <a:headEnd/>
            <a:tailEnd/>
          </a:ln>
        </p:spPr>
        <p:txBody>
          <a:bodyPr wrap="none" anchor="ctr"/>
          <a:lstStyle/>
          <a:p>
            <a:pPr algn="ctr"/>
            <a:r>
              <a:rPr lang="en-GB" sz="2000" b="1">
                <a:solidFill>
                  <a:srgbClr val="00B050"/>
                </a:solidFill>
              </a:rPr>
              <a:t>Economy</a:t>
            </a:r>
          </a:p>
        </p:txBody>
      </p:sp>
      <p:grpSp>
        <p:nvGrpSpPr>
          <p:cNvPr id="2" name="Group 7"/>
          <p:cNvGrpSpPr>
            <a:grpSpLocks/>
          </p:cNvGrpSpPr>
          <p:nvPr/>
        </p:nvGrpSpPr>
        <p:grpSpPr bwMode="auto">
          <a:xfrm>
            <a:off x="755650" y="2852738"/>
            <a:ext cx="2016125" cy="3024187"/>
            <a:chOff x="567" y="1661"/>
            <a:chExt cx="1179" cy="1996"/>
          </a:xfrm>
        </p:grpSpPr>
        <p:sp>
          <p:nvSpPr>
            <p:cNvPr id="35861" name="Rectangle 8"/>
            <p:cNvSpPr>
              <a:spLocks noChangeArrowheads="1"/>
            </p:cNvSpPr>
            <p:nvPr/>
          </p:nvSpPr>
          <p:spPr bwMode="auto">
            <a:xfrm>
              <a:off x="567" y="2069"/>
              <a:ext cx="1179" cy="1588"/>
            </a:xfrm>
            <a:prstGeom prst="rect">
              <a:avLst/>
            </a:prstGeom>
            <a:solidFill>
              <a:srgbClr val="99FFCC">
                <a:alpha val="45882"/>
              </a:srgbClr>
            </a:solidFill>
            <a:ln w="9525">
              <a:solidFill>
                <a:schemeClr val="tx1"/>
              </a:solidFill>
              <a:miter lim="800000"/>
              <a:headEnd/>
              <a:tailEnd/>
            </a:ln>
          </p:spPr>
          <p:txBody>
            <a:bodyPr anchor="ctr"/>
            <a:lstStyle/>
            <a:p>
              <a:pPr algn="ctr"/>
              <a:r>
                <a:rPr lang="en-GB" b="1">
                  <a:solidFill>
                    <a:srgbClr val="006600"/>
                  </a:solidFill>
                </a:rPr>
                <a:t>Basic eco-product</a:t>
              </a:r>
            </a:p>
          </p:txBody>
        </p:sp>
        <p:sp>
          <p:nvSpPr>
            <p:cNvPr id="35862" name="Rectangle 9"/>
            <p:cNvSpPr>
              <a:spLocks noChangeArrowheads="1"/>
            </p:cNvSpPr>
            <p:nvPr/>
          </p:nvSpPr>
          <p:spPr bwMode="auto">
            <a:xfrm>
              <a:off x="567" y="1661"/>
              <a:ext cx="1179" cy="408"/>
            </a:xfrm>
            <a:prstGeom prst="rect">
              <a:avLst/>
            </a:prstGeom>
            <a:solidFill>
              <a:srgbClr val="FFFFCC">
                <a:alpha val="45882"/>
              </a:srgbClr>
            </a:solidFill>
            <a:ln w="9525">
              <a:solidFill>
                <a:schemeClr val="tx1"/>
              </a:solidFill>
              <a:miter lim="800000"/>
              <a:headEnd/>
              <a:tailEnd/>
            </a:ln>
          </p:spPr>
          <p:txBody>
            <a:bodyPr anchor="ctr"/>
            <a:lstStyle/>
            <a:p>
              <a:pPr algn="ctr"/>
              <a:r>
                <a:rPr lang="en-GB" b="1">
                  <a:solidFill>
                    <a:srgbClr val="006600"/>
                  </a:solidFill>
                </a:rPr>
                <a:t>Non-basic eco-product</a:t>
              </a:r>
            </a:p>
          </p:txBody>
        </p:sp>
      </p:grpSp>
      <p:sp>
        <p:nvSpPr>
          <p:cNvPr id="35847" name="Text Box 21"/>
          <p:cNvSpPr txBox="1">
            <a:spLocks noChangeArrowheads="1"/>
          </p:cNvSpPr>
          <p:nvPr/>
        </p:nvSpPr>
        <p:spPr bwMode="auto">
          <a:xfrm>
            <a:off x="684213" y="6092825"/>
            <a:ext cx="2951162" cy="228600"/>
          </a:xfrm>
          <a:prstGeom prst="rect">
            <a:avLst/>
          </a:prstGeom>
          <a:noFill/>
          <a:ln w="9525">
            <a:noFill/>
            <a:miter lim="800000"/>
            <a:headEnd/>
            <a:tailEnd/>
          </a:ln>
        </p:spPr>
        <p:txBody>
          <a:bodyPr>
            <a:spAutoFit/>
          </a:bodyPr>
          <a:lstStyle/>
          <a:p>
            <a:pPr>
              <a:spcBef>
                <a:spcPct val="50000"/>
              </a:spcBef>
            </a:pPr>
            <a:r>
              <a:rPr lang="en-GB" sz="900" i="1"/>
              <a:t>Sources: Kling/U Michigan_2005  &amp; Friend/ISEE_2004</a:t>
            </a:r>
          </a:p>
        </p:txBody>
      </p:sp>
      <p:grpSp>
        <p:nvGrpSpPr>
          <p:cNvPr id="3" name="Group 23"/>
          <p:cNvGrpSpPr>
            <a:grpSpLocks/>
          </p:cNvGrpSpPr>
          <p:nvPr/>
        </p:nvGrpSpPr>
        <p:grpSpPr bwMode="auto">
          <a:xfrm>
            <a:off x="3059113" y="3500438"/>
            <a:ext cx="3457575" cy="2305050"/>
            <a:chOff x="1927" y="2205"/>
            <a:chExt cx="2178" cy="1452"/>
          </a:xfrm>
        </p:grpSpPr>
        <p:sp>
          <p:nvSpPr>
            <p:cNvPr id="35859" name="AutoShape 11"/>
            <p:cNvSpPr>
              <a:spLocks/>
            </p:cNvSpPr>
            <p:nvPr/>
          </p:nvSpPr>
          <p:spPr bwMode="auto">
            <a:xfrm>
              <a:off x="1927" y="2205"/>
              <a:ext cx="273" cy="1452"/>
            </a:xfrm>
            <a:prstGeom prst="rightBrace">
              <a:avLst>
                <a:gd name="adj1" fmla="val 44322"/>
                <a:gd name="adj2" fmla="val 51815"/>
              </a:avLst>
            </a:prstGeom>
            <a:noFill/>
            <a:ln w="57150">
              <a:solidFill>
                <a:srgbClr val="006600"/>
              </a:solidFill>
              <a:round/>
              <a:headEnd/>
              <a:tailEnd/>
            </a:ln>
          </p:spPr>
          <p:txBody>
            <a:bodyPr wrap="none" anchor="ctr"/>
            <a:lstStyle/>
            <a:p>
              <a:endParaRPr lang="en-GB"/>
            </a:p>
          </p:txBody>
        </p:sp>
        <p:sp>
          <p:nvSpPr>
            <p:cNvPr id="35860" name="Text Box 22"/>
            <p:cNvSpPr txBox="1">
              <a:spLocks noChangeArrowheads="1"/>
            </p:cNvSpPr>
            <p:nvPr/>
          </p:nvSpPr>
          <p:spPr bwMode="auto">
            <a:xfrm>
              <a:off x="2290" y="2356"/>
              <a:ext cx="1815" cy="1210"/>
            </a:xfrm>
            <a:prstGeom prst="rect">
              <a:avLst/>
            </a:prstGeom>
            <a:noFill/>
            <a:ln w="9525">
              <a:noFill/>
              <a:miter lim="800000"/>
              <a:headEnd/>
              <a:tailEnd/>
            </a:ln>
          </p:spPr>
          <p:txBody>
            <a:bodyPr>
              <a:spAutoFit/>
            </a:bodyPr>
            <a:lstStyle/>
            <a:p>
              <a:pPr>
                <a:spcBef>
                  <a:spcPct val="50000"/>
                </a:spcBef>
              </a:pPr>
              <a:r>
                <a:rPr lang="en-GB" sz="2000" i="1"/>
                <a:t>Necessary for ecosystem reproduction (conservation of ecosystem health, integrity, functions &amp; </a:t>
              </a:r>
              <a:r>
                <a:rPr lang="en-GB" sz="2000" b="1" i="1" u="sng"/>
                <a:t>services</a:t>
              </a:r>
              <a:r>
                <a:rPr lang="en-GB" sz="2000" i="1"/>
                <a:t>)</a:t>
              </a:r>
            </a:p>
          </p:txBody>
        </p:sp>
      </p:grpSp>
      <p:grpSp>
        <p:nvGrpSpPr>
          <p:cNvPr id="4" name="Group 26"/>
          <p:cNvGrpSpPr>
            <a:grpSpLocks/>
          </p:cNvGrpSpPr>
          <p:nvPr/>
        </p:nvGrpSpPr>
        <p:grpSpPr bwMode="auto">
          <a:xfrm>
            <a:off x="827088" y="2841625"/>
            <a:ext cx="5832475" cy="661988"/>
            <a:chOff x="521" y="1790"/>
            <a:chExt cx="3674" cy="417"/>
          </a:xfrm>
        </p:grpSpPr>
        <p:grpSp>
          <p:nvGrpSpPr>
            <p:cNvPr id="5" name="Group 13"/>
            <p:cNvGrpSpPr>
              <a:grpSpLocks/>
            </p:cNvGrpSpPr>
            <p:nvPr/>
          </p:nvGrpSpPr>
          <p:grpSpPr bwMode="auto">
            <a:xfrm>
              <a:off x="521" y="1798"/>
              <a:ext cx="3674" cy="409"/>
              <a:chOff x="748" y="1343"/>
              <a:chExt cx="2132" cy="409"/>
            </a:xfrm>
          </p:grpSpPr>
          <p:cxnSp>
            <p:nvCxnSpPr>
              <p:cNvPr id="35852" name="AutoShape 14"/>
              <p:cNvCxnSpPr>
                <a:cxnSpLocks noChangeShapeType="1"/>
                <a:stCxn id="35857" idx="1"/>
                <a:endCxn id="35856" idx="1"/>
              </p:cNvCxnSpPr>
              <p:nvPr/>
            </p:nvCxnSpPr>
            <p:spPr bwMode="auto">
              <a:xfrm>
                <a:off x="2472" y="1343"/>
                <a:ext cx="408" cy="409"/>
              </a:xfrm>
              <a:prstGeom prst="straightConnector1">
                <a:avLst/>
              </a:prstGeom>
              <a:noFill/>
              <a:ln w="9525">
                <a:solidFill>
                  <a:schemeClr val="tx1"/>
                </a:solidFill>
                <a:round/>
                <a:headEnd/>
                <a:tailEnd/>
              </a:ln>
            </p:spPr>
          </p:cxnSp>
          <p:grpSp>
            <p:nvGrpSpPr>
              <p:cNvPr id="6" name="Group 15"/>
              <p:cNvGrpSpPr>
                <a:grpSpLocks/>
              </p:cNvGrpSpPr>
              <p:nvPr/>
            </p:nvGrpSpPr>
            <p:grpSpPr bwMode="auto">
              <a:xfrm>
                <a:off x="748" y="1343"/>
                <a:ext cx="2132" cy="409"/>
                <a:chOff x="748" y="1207"/>
                <a:chExt cx="2132" cy="409"/>
              </a:xfrm>
            </p:grpSpPr>
            <p:grpSp>
              <p:nvGrpSpPr>
                <p:cNvPr id="7" name="Group 16"/>
                <p:cNvGrpSpPr>
                  <a:grpSpLocks/>
                </p:cNvGrpSpPr>
                <p:nvPr/>
              </p:nvGrpSpPr>
              <p:grpSpPr bwMode="auto">
                <a:xfrm>
                  <a:off x="748" y="1207"/>
                  <a:ext cx="2132" cy="409"/>
                  <a:chOff x="748" y="1207"/>
                  <a:chExt cx="2132" cy="409"/>
                </a:xfrm>
              </p:grpSpPr>
              <p:sp>
                <p:nvSpPr>
                  <p:cNvPr id="35856" name="Line 17"/>
                  <p:cNvSpPr>
                    <a:spLocks noChangeShapeType="1"/>
                  </p:cNvSpPr>
                  <p:nvPr/>
                </p:nvSpPr>
                <p:spPr bwMode="auto">
                  <a:xfrm flipV="1">
                    <a:off x="748" y="1616"/>
                    <a:ext cx="2132" cy="0"/>
                  </a:xfrm>
                  <a:prstGeom prst="line">
                    <a:avLst/>
                  </a:prstGeom>
                  <a:noFill/>
                  <a:ln w="9525">
                    <a:solidFill>
                      <a:schemeClr val="tx1"/>
                    </a:solidFill>
                    <a:round/>
                    <a:headEnd/>
                    <a:tailEnd/>
                  </a:ln>
                </p:spPr>
                <p:txBody>
                  <a:bodyPr/>
                  <a:lstStyle/>
                  <a:p>
                    <a:endParaRPr lang="en-US"/>
                  </a:p>
                </p:txBody>
              </p:sp>
              <p:sp>
                <p:nvSpPr>
                  <p:cNvPr id="35857" name="Line 18"/>
                  <p:cNvSpPr>
                    <a:spLocks noChangeShapeType="1"/>
                  </p:cNvSpPr>
                  <p:nvPr/>
                </p:nvSpPr>
                <p:spPr bwMode="auto">
                  <a:xfrm flipV="1">
                    <a:off x="748" y="1207"/>
                    <a:ext cx="1724" cy="0"/>
                  </a:xfrm>
                  <a:prstGeom prst="line">
                    <a:avLst/>
                  </a:prstGeom>
                  <a:noFill/>
                  <a:ln w="9525">
                    <a:solidFill>
                      <a:schemeClr val="tx1"/>
                    </a:solidFill>
                    <a:round/>
                    <a:headEnd/>
                    <a:tailEnd/>
                  </a:ln>
                </p:spPr>
                <p:txBody>
                  <a:bodyPr/>
                  <a:lstStyle/>
                  <a:p>
                    <a:endParaRPr lang="en-US"/>
                  </a:p>
                </p:txBody>
              </p:sp>
              <p:cxnSp>
                <p:nvCxnSpPr>
                  <p:cNvPr id="35858" name="AutoShape 19"/>
                  <p:cNvCxnSpPr>
                    <a:cxnSpLocks noChangeShapeType="1"/>
                    <a:stCxn id="35857" idx="0"/>
                    <a:endCxn id="35856" idx="0"/>
                  </p:cNvCxnSpPr>
                  <p:nvPr/>
                </p:nvCxnSpPr>
                <p:spPr bwMode="auto">
                  <a:xfrm>
                    <a:off x="748" y="1207"/>
                    <a:ext cx="0" cy="409"/>
                  </a:xfrm>
                  <a:prstGeom prst="straightConnector1">
                    <a:avLst/>
                  </a:prstGeom>
                  <a:noFill/>
                  <a:ln w="9525">
                    <a:solidFill>
                      <a:schemeClr val="tx1"/>
                    </a:solidFill>
                    <a:round/>
                    <a:headEnd/>
                    <a:tailEnd/>
                  </a:ln>
                </p:spPr>
              </p:cxnSp>
            </p:grpSp>
            <p:sp>
              <p:nvSpPr>
                <p:cNvPr id="35855" name="Text Box 20"/>
                <p:cNvSpPr txBox="1">
                  <a:spLocks noChangeArrowheads="1"/>
                </p:cNvSpPr>
                <p:nvPr/>
              </p:nvSpPr>
              <p:spPr bwMode="auto">
                <a:xfrm>
                  <a:off x="852" y="1212"/>
                  <a:ext cx="1821" cy="231"/>
                </a:xfrm>
                <a:prstGeom prst="rect">
                  <a:avLst/>
                </a:prstGeom>
                <a:noFill/>
                <a:ln w="9525">
                  <a:noFill/>
                  <a:miter lim="800000"/>
                  <a:headEnd/>
                  <a:tailEnd/>
                </a:ln>
              </p:spPr>
              <p:txBody>
                <a:bodyPr>
                  <a:spAutoFit/>
                </a:bodyPr>
                <a:lstStyle/>
                <a:p>
                  <a:pPr algn="ctr">
                    <a:spcBef>
                      <a:spcPct val="50000"/>
                    </a:spcBef>
                  </a:pPr>
                  <a:endParaRPr lang="fr-FR"/>
                </a:p>
              </p:txBody>
            </p:sp>
          </p:grpSp>
        </p:grpSp>
        <p:sp>
          <p:nvSpPr>
            <p:cNvPr id="35851" name="Text Box 25"/>
            <p:cNvSpPr txBox="1">
              <a:spLocks noChangeArrowheads="1"/>
            </p:cNvSpPr>
            <p:nvPr/>
          </p:nvSpPr>
          <p:spPr bwMode="auto">
            <a:xfrm>
              <a:off x="1986" y="1790"/>
              <a:ext cx="1642" cy="407"/>
            </a:xfrm>
            <a:prstGeom prst="rect">
              <a:avLst/>
            </a:prstGeom>
            <a:noFill/>
            <a:ln w="9525">
              <a:noFill/>
              <a:miter lim="800000"/>
              <a:headEnd/>
              <a:tailEnd/>
            </a:ln>
          </p:spPr>
          <p:txBody>
            <a:bodyPr>
              <a:spAutoFit/>
            </a:bodyPr>
            <a:lstStyle/>
            <a:p>
              <a:pPr>
                <a:spcBef>
                  <a:spcPct val="50000"/>
                </a:spcBef>
              </a:pPr>
              <a:r>
                <a:rPr lang="en-GB"/>
                <a:t>Surplus </a:t>
              </a:r>
              <a:r>
                <a:rPr lang="en-GB" b="1"/>
                <a:t>accessible</a:t>
              </a:r>
              <a:r>
                <a:rPr lang="en-GB"/>
                <a:t> for harvest/abstraction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22" presetClass="entr" presetSubtype="1"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3" cstate="print"/>
          <a:srcRect/>
          <a:stretch>
            <a:fillRect/>
          </a:stretch>
        </p:blipFill>
        <p:spPr bwMode="auto">
          <a:xfrm>
            <a:off x="827088" y="1052513"/>
            <a:ext cx="2147887" cy="4792662"/>
          </a:xfrm>
          <a:prstGeom prst="rect">
            <a:avLst/>
          </a:prstGeom>
          <a:noFill/>
          <a:ln w="9525">
            <a:noFill/>
            <a:miter lim="800000"/>
            <a:headEnd/>
            <a:tailEnd/>
          </a:ln>
        </p:spPr>
      </p:pic>
      <p:grpSp>
        <p:nvGrpSpPr>
          <p:cNvPr id="2" name="Group 4"/>
          <p:cNvGrpSpPr>
            <a:grpSpLocks/>
          </p:cNvGrpSpPr>
          <p:nvPr/>
        </p:nvGrpSpPr>
        <p:grpSpPr bwMode="auto">
          <a:xfrm>
            <a:off x="755650" y="2852738"/>
            <a:ext cx="2016125" cy="3024187"/>
            <a:chOff x="567" y="1661"/>
            <a:chExt cx="1179" cy="1996"/>
          </a:xfrm>
        </p:grpSpPr>
        <p:sp>
          <p:nvSpPr>
            <p:cNvPr id="36896" name="Rectangle 5"/>
            <p:cNvSpPr>
              <a:spLocks noChangeArrowheads="1"/>
            </p:cNvSpPr>
            <p:nvPr/>
          </p:nvSpPr>
          <p:spPr bwMode="auto">
            <a:xfrm>
              <a:off x="567" y="2069"/>
              <a:ext cx="1179" cy="1588"/>
            </a:xfrm>
            <a:prstGeom prst="rect">
              <a:avLst/>
            </a:prstGeom>
            <a:solidFill>
              <a:srgbClr val="99FFCC">
                <a:alpha val="45882"/>
              </a:srgbClr>
            </a:solidFill>
            <a:ln w="9525">
              <a:solidFill>
                <a:schemeClr val="tx1"/>
              </a:solidFill>
              <a:miter lim="800000"/>
              <a:headEnd/>
              <a:tailEnd/>
            </a:ln>
          </p:spPr>
          <p:txBody>
            <a:bodyPr anchor="ctr"/>
            <a:lstStyle/>
            <a:p>
              <a:pPr algn="ctr"/>
              <a:r>
                <a:rPr lang="en-GB" b="1">
                  <a:solidFill>
                    <a:srgbClr val="006600"/>
                  </a:solidFill>
                </a:rPr>
                <a:t>Basic eco-product</a:t>
              </a:r>
            </a:p>
          </p:txBody>
        </p:sp>
        <p:sp>
          <p:nvSpPr>
            <p:cNvPr id="36897" name="Rectangle 6"/>
            <p:cNvSpPr>
              <a:spLocks noChangeArrowheads="1"/>
            </p:cNvSpPr>
            <p:nvPr/>
          </p:nvSpPr>
          <p:spPr bwMode="auto">
            <a:xfrm>
              <a:off x="567" y="1661"/>
              <a:ext cx="1179" cy="408"/>
            </a:xfrm>
            <a:prstGeom prst="rect">
              <a:avLst/>
            </a:prstGeom>
            <a:solidFill>
              <a:srgbClr val="FFFFCC">
                <a:alpha val="45882"/>
              </a:srgbClr>
            </a:solidFill>
            <a:ln w="9525">
              <a:solidFill>
                <a:schemeClr val="tx1"/>
              </a:solidFill>
              <a:miter lim="800000"/>
              <a:headEnd/>
              <a:tailEnd/>
            </a:ln>
          </p:spPr>
          <p:txBody>
            <a:bodyPr anchor="ctr"/>
            <a:lstStyle/>
            <a:p>
              <a:pPr algn="ctr"/>
              <a:r>
                <a:rPr lang="en-GB" b="1">
                  <a:solidFill>
                    <a:srgbClr val="006600"/>
                  </a:solidFill>
                </a:rPr>
                <a:t>Non-basic eco-product</a:t>
              </a:r>
            </a:p>
          </p:txBody>
        </p:sp>
      </p:grpSp>
      <p:sp>
        <p:nvSpPr>
          <p:cNvPr id="36868" name="AutoShape 7"/>
          <p:cNvSpPr>
            <a:spLocks/>
          </p:cNvSpPr>
          <p:nvPr/>
        </p:nvSpPr>
        <p:spPr bwMode="auto">
          <a:xfrm>
            <a:off x="3059113" y="3500438"/>
            <a:ext cx="433387" cy="2305050"/>
          </a:xfrm>
          <a:prstGeom prst="rightBrace">
            <a:avLst>
              <a:gd name="adj1" fmla="val 44322"/>
              <a:gd name="adj2" fmla="val 51815"/>
            </a:avLst>
          </a:prstGeom>
          <a:noFill/>
          <a:ln w="57150">
            <a:solidFill>
              <a:srgbClr val="006600"/>
            </a:solidFill>
            <a:round/>
            <a:headEnd/>
            <a:tailEnd/>
          </a:ln>
        </p:spPr>
        <p:txBody>
          <a:bodyPr wrap="none" anchor="ctr"/>
          <a:lstStyle/>
          <a:p>
            <a:endParaRPr lang="en-GB"/>
          </a:p>
        </p:txBody>
      </p:sp>
      <p:sp>
        <p:nvSpPr>
          <p:cNvPr id="36869" name="Text Box 9"/>
          <p:cNvSpPr txBox="1">
            <a:spLocks noChangeArrowheads="1"/>
          </p:cNvSpPr>
          <p:nvPr/>
        </p:nvSpPr>
        <p:spPr bwMode="auto">
          <a:xfrm>
            <a:off x="684213" y="6092825"/>
            <a:ext cx="2951162" cy="228600"/>
          </a:xfrm>
          <a:prstGeom prst="rect">
            <a:avLst/>
          </a:prstGeom>
          <a:noFill/>
          <a:ln w="9525">
            <a:noFill/>
            <a:miter lim="800000"/>
            <a:headEnd/>
            <a:tailEnd/>
          </a:ln>
        </p:spPr>
        <p:txBody>
          <a:bodyPr>
            <a:spAutoFit/>
          </a:bodyPr>
          <a:lstStyle/>
          <a:p>
            <a:pPr>
              <a:spcBef>
                <a:spcPct val="50000"/>
              </a:spcBef>
            </a:pPr>
            <a:r>
              <a:rPr lang="en-GB" sz="900" i="1"/>
              <a:t>Sources: Kling/U Michigan_2005  &amp; Friend/ISEE_2004</a:t>
            </a:r>
          </a:p>
        </p:txBody>
      </p:sp>
      <p:sp>
        <p:nvSpPr>
          <p:cNvPr id="12" name="AutoShape 11"/>
          <p:cNvSpPr>
            <a:spLocks noChangeArrowheads="1"/>
          </p:cNvSpPr>
          <p:nvPr/>
        </p:nvSpPr>
        <p:spPr bwMode="auto">
          <a:xfrm flipH="1">
            <a:off x="1979613" y="1916113"/>
            <a:ext cx="5494337" cy="1079500"/>
          </a:xfrm>
          <a:prstGeom prst="curvedDownArrow">
            <a:avLst>
              <a:gd name="adj1" fmla="val 54055"/>
              <a:gd name="adj2" fmla="val 130824"/>
              <a:gd name="adj3" fmla="val 53824"/>
            </a:avLst>
          </a:prstGeom>
          <a:solidFill>
            <a:schemeClr val="bg1"/>
          </a:solidFill>
          <a:ln w="38100">
            <a:solidFill>
              <a:srgbClr val="FF0000"/>
            </a:solidFill>
            <a:miter lim="800000"/>
            <a:headEnd/>
            <a:tailEnd/>
          </a:ln>
        </p:spPr>
        <p:txBody>
          <a:bodyPr anchor="ctr"/>
          <a:lstStyle/>
          <a:p>
            <a:pPr algn="ctr"/>
            <a:r>
              <a:rPr lang="en-GB" sz="1600"/>
              <a:t>Possible compensation = artificial input (irrigation, energy, fertilizers, infrastructures…)</a:t>
            </a:r>
          </a:p>
        </p:txBody>
      </p:sp>
      <p:sp>
        <p:nvSpPr>
          <p:cNvPr id="13" name="Text Box 12"/>
          <p:cNvSpPr txBox="1">
            <a:spLocks noChangeArrowheads="1"/>
          </p:cNvSpPr>
          <p:nvPr/>
        </p:nvSpPr>
        <p:spPr bwMode="auto">
          <a:xfrm>
            <a:off x="2914650" y="1136650"/>
            <a:ext cx="5710238" cy="708025"/>
          </a:xfrm>
          <a:prstGeom prst="rect">
            <a:avLst/>
          </a:prstGeom>
          <a:noFill/>
          <a:ln w="9525">
            <a:noFill/>
            <a:miter lim="800000"/>
            <a:headEnd/>
            <a:tailEnd/>
          </a:ln>
        </p:spPr>
        <p:txBody>
          <a:bodyPr>
            <a:spAutoFit/>
          </a:bodyPr>
          <a:lstStyle/>
          <a:p>
            <a:pPr algn="ctr">
              <a:spcBef>
                <a:spcPct val="50000"/>
              </a:spcBef>
            </a:pPr>
            <a:r>
              <a:rPr lang="en-GB" sz="2000" b="1">
                <a:solidFill>
                  <a:srgbClr val="FF0000"/>
                </a:solidFill>
              </a:rPr>
              <a:t>Challenge</a:t>
            </a:r>
            <a:r>
              <a:rPr lang="en-GB" sz="2000">
                <a:solidFill>
                  <a:srgbClr val="FF0000"/>
                </a:solidFill>
              </a:rPr>
              <a:t> = maximise yields while maintaining natural functions and biodiversity</a:t>
            </a:r>
          </a:p>
        </p:txBody>
      </p:sp>
      <p:sp>
        <p:nvSpPr>
          <p:cNvPr id="14" name="Text Box 8"/>
          <p:cNvSpPr txBox="1">
            <a:spLocks noChangeArrowheads="1"/>
          </p:cNvSpPr>
          <p:nvPr/>
        </p:nvSpPr>
        <p:spPr bwMode="auto">
          <a:xfrm>
            <a:off x="3635375" y="4214813"/>
            <a:ext cx="2881313" cy="1920875"/>
          </a:xfrm>
          <a:prstGeom prst="rect">
            <a:avLst/>
          </a:prstGeom>
          <a:noFill/>
          <a:ln w="9525">
            <a:noFill/>
            <a:miter lim="800000"/>
            <a:headEnd/>
            <a:tailEnd/>
          </a:ln>
        </p:spPr>
        <p:txBody>
          <a:bodyPr>
            <a:spAutoFit/>
          </a:bodyPr>
          <a:lstStyle/>
          <a:p>
            <a:pPr>
              <a:spcBef>
                <a:spcPct val="50000"/>
              </a:spcBef>
            </a:pPr>
            <a:r>
              <a:rPr lang="en-GB" sz="2000" i="1"/>
              <a:t>Necessary for ecosystem reproduction (conservation of ecosystem health, integrity, functions &amp; </a:t>
            </a:r>
            <a:r>
              <a:rPr lang="en-GB" sz="2000" b="1" i="1" u="sng"/>
              <a:t>services</a:t>
            </a:r>
            <a:r>
              <a:rPr lang="en-GB" sz="2000" i="1"/>
              <a:t>)</a:t>
            </a:r>
          </a:p>
        </p:txBody>
      </p:sp>
      <p:grpSp>
        <p:nvGrpSpPr>
          <p:cNvPr id="3" name="Group 33"/>
          <p:cNvGrpSpPr>
            <a:grpSpLocks/>
          </p:cNvGrpSpPr>
          <p:nvPr/>
        </p:nvGrpSpPr>
        <p:grpSpPr bwMode="auto">
          <a:xfrm>
            <a:off x="827088" y="2852738"/>
            <a:ext cx="5834062" cy="1295400"/>
            <a:chOff x="2064" y="1797"/>
            <a:chExt cx="2132" cy="816"/>
          </a:xfrm>
        </p:grpSpPr>
        <p:grpSp>
          <p:nvGrpSpPr>
            <p:cNvPr id="4" name="Group 13"/>
            <p:cNvGrpSpPr>
              <a:grpSpLocks/>
            </p:cNvGrpSpPr>
            <p:nvPr/>
          </p:nvGrpSpPr>
          <p:grpSpPr bwMode="auto">
            <a:xfrm>
              <a:off x="2064" y="1797"/>
              <a:ext cx="2132" cy="409"/>
              <a:chOff x="748" y="1343"/>
              <a:chExt cx="2132" cy="409"/>
            </a:xfrm>
          </p:grpSpPr>
          <p:cxnSp>
            <p:nvCxnSpPr>
              <p:cNvPr id="36889" name="AutoShape 14"/>
              <p:cNvCxnSpPr>
                <a:cxnSpLocks noChangeShapeType="1"/>
                <a:stCxn id="36894" idx="1"/>
                <a:endCxn id="36893" idx="1"/>
              </p:cNvCxnSpPr>
              <p:nvPr/>
            </p:nvCxnSpPr>
            <p:spPr bwMode="auto">
              <a:xfrm>
                <a:off x="2472" y="1343"/>
                <a:ext cx="408" cy="409"/>
              </a:xfrm>
              <a:prstGeom prst="straightConnector1">
                <a:avLst/>
              </a:prstGeom>
              <a:noFill/>
              <a:ln w="9525">
                <a:solidFill>
                  <a:schemeClr val="tx1"/>
                </a:solidFill>
                <a:round/>
                <a:headEnd/>
                <a:tailEnd/>
              </a:ln>
            </p:spPr>
          </p:cxnSp>
          <p:grpSp>
            <p:nvGrpSpPr>
              <p:cNvPr id="5" name="Group 15"/>
              <p:cNvGrpSpPr>
                <a:grpSpLocks/>
              </p:cNvGrpSpPr>
              <p:nvPr/>
            </p:nvGrpSpPr>
            <p:grpSpPr bwMode="auto">
              <a:xfrm>
                <a:off x="748" y="1343"/>
                <a:ext cx="2132" cy="409"/>
                <a:chOff x="748" y="1207"/>
                <a:chExt cx="2132" cy="409"/>
              </a:xfrm>
            </p:grpSpPr>
            <p:grpSp>
              <p:nvGrpSpPr>
                <p:cNvPr id="6" name="Group 16"/>
                <p:cNvGrpSpPr>
                  <a:grpSpLocks/>
                </p:cNvGrpSpPr>
                <p:nvPr/>
              </p:nvGrpSpPr>
              <p:grpSpPr bwMode="auto">
                <a:xfrm>
                  <a:off x="748" y="1207"/>
                  <a:ext cx="2132" cy="409"/>
                  <a:chOff x="748" y="1207"/>
                  <a:chExt cx="2132" cy="409"/>
                </a:xfrm>
              </p:grpSpPr>
              <p:sp>
                <p:nvSpPr>
                  <p:cNvPr id="36893" name="Line 17"/>
                  <p:cNvSpPr>
                    <a:spLocks noChangeShapeType="1"/>
                  </p:cNvSpPr>
                  <p:nvPr/>
                </p:nvSpPr>
                <p:spPr bwMode="auto">
                  <a:xfrm flipV="1">
                    <a:off x="748" y="1616"/>
                    <a:ext cx="2132" cy="0"/>
                  </a:xfrm>
                  <a:prstGeom prst="line">
                    <a:avLst/>
                  </a:prstGeom>
                  <a:noFill/>
                  <a:ln w="9525">
                    <a:solidFill>
                      <a:schemeClr val="tx1"/>
                    </a:solidFill>
                    <a:round/>
                    <a:headEnd/>
                    <a:tailEnd/>
                  </a:ln>
                </p:spPr>
                <p:txBody>
                  <a:bodyPr/>
                  <a:lstStyle/>
                  <a:p>
                    <a:endParaRPr lang="en-US"/>
                  </a:p>
                </p:txBody>
              </p:sp>
              <p:sp>
                <p:nvSpPr>
                  <p:cNvPr id="36894" name="Line 18"/>
                  <p:cNvSpPr>
                    <a:spLocks noChangeShapeType="1"/>
                  </p:cNvSpPr>
                  <p:nvPr/>
                </p:nvSpPr>
                <p:spPr bwMode="auto">
                  <a:xfrm flipV="1">
                    <a:off x="748" y="1207"/>
                    <a:ext cx="1724" cy="0"/>
                  </a:xfrm>
                  <a:prstGeom prst="line">
                    <a:avLst/>
                  </a:prstGeom>
                  <a:noFill/>
                  <a:ln w="9525">
                    <a:solidFill>
                      <a:schemeClr val="tx1"/>
                    </a:solidFill>
                    <a:round/>
                    <a:headEnd/>
                    <a:tailEnd/>
                  </a:ln>
                </p:spPr>
                <p:txBody>
                  <a:bodyPr/>
                  <a:lstStyle/>
                  <a:p>
                    <a:endParaRPr lang="en-US"/>
                  </a:p>
                </p:txBody>
              </p:sp>
              <p:cxnSp>
                <p:nvCxnSpPr>
                  <p:cNvPr id="36895" name="AutoShape 19"/>
                  <p:cNvCxnSpPr>
                    <a:cxnSpLocks noChangeShapeType="1"/>
                    <a:stCxn id="36894" idx="0"/>
                    <a:endCxn id="36893" idx="0"/>
                  </p:cNvCxnSpPr>
                  <p:nvPr/>
                </p:nvCxnSpPr>
                <p:spPr bwMode="auto">
                  <a:xfrm>
                    <a:off x="748" y="1207"/>
                    <a:ext cx="0" cy="409"/>
                  </a:xfrm>
                  <a:prstGeom prst="straightConnector1">
                    <a:avLst/>
                  </a:prstGeom>
                  <a:noFill/>
                  <a:ln w="9525">
                    <a:solidFill>
                      <a:schemeClr val="tx1"/>
                    </a:solidFill>
                    <a:round/>
                    <a:headEnd/>
                    <a:tailEnd/>
                  </a:ln>
                </p:spPr>
              </p:cxnSp>
            </p:grpSp>
            <p:sp>
              <p:nvSpPr>
                <p:cNvPr id="36892" name="Text Box 20"/>
                <p:cNvSpPr txBox="1">
                  <a:spLocks noChangeArrowheads="1"/>
                </p:cNvSpPr>
                <p:nvPr/>
              </p:nvSpPr>
              <p:spPr bwMode="auto">
                <a:xfrm>
                  <a:off x="852" y="1212"/>
                  <a:ext cx="1821" cy="231"/>
                </a:xfrm>
                <a:prstGeom prst="rect">
                  <a:avLst/>
                </a:prstGeom>
                <a:noFill/>
                <a:ln w="9525">
                  <a:noFill/>
                  <a:miter lim="800000"/>
                  <a:headEnd/>
                  <a:tailEnd/>
                </a:ln>
              </p:spPr>
              <p:txBody>
                <a:bodyPr>
                  <a:spAutoFit/>
                </a:bodyPr>
                <a:lstStyle/>
                <a:p>
                  <a:pPr algn="ctr">
                    <a:spcBef>
                      <a:spcPct val="50000"/>
                    </a:spcBef>
                  </a:pPr>
                  <a:endParaRPr lang="fr-FR"/>
                </a:p>
              </p:txBody>
            </p:sp>
          </p:grpSp>
        </p:grpSp>
        <p:grpSp>
          <p:nvGrpSpPr>
            <p:cNvPr id="7" name="Group 21"/>
            <p:cNvGrpSpPr>
              <a:grpSpLocks/>
            </p:cNvGrpSpPr>
            <p:nvPr/>
          </p:nvGrpSpPr>
          <p:grpSpPr bwMode="auto">
            <a:xfrm>
              <a:off x="2064" y="2205"/>
              <a:ext cx="2132" cy="408"/>
              <a:chOff x="748" y="1616"/>
              <a:chExt cx="2132" cy="408"/>
            </a:xfrm>
          </p:grpSpPr>
          <p:cxnSp>
            <p:nvCxnSpPr>
              <p:cNvPr id="36882" name="AutoShape 22"/>
              <p:cNvCxnSpPr>
                <a:cxnSpLocks noChangeShapeType="1"/>
                <a:stCxn id="36887" idx="1"/>
                <a:endCxn id="36886" idx="1"/>
              </p:cNvCxnSpPr>
              <p:nvPr/>
            </p:nvCxnSpPr>
            <p:spPr bwMode="auto">
              <a:xfrm flipV="1">
                <a:off x="2472" y="1616"/>
                <a:ext cx="408" cy="408"/>
              </a:xfrm>
              <a:prstGeom prst="straightConnector1">
                <a:avLst/>
              </a:prstGeom>
              <a:noFill/>
              <a:ln w="9525">
                <a:solidFill>
                  <a:schemeClr val="tx1"/>
                </a:solidFill>
                <a:round/>
                <a:headEnd/>
                <a:tailEnd/>
              </a:ln>
            </p:spPr>
          </p:cxnSp>
          <p:grpSp>
            <p:nvGrpSpPr>
              <p:cNvPr id="8" name="Group 23"/>
              <p:cNvGrpSpPr>
                <a:grpSpLocks/>
              </p:cNvGrpSpPr>
              <p:nvPr/>
            </p:nvGrpSpPr>
            <p:grpSpPr bwMode="auto">
              <a:xfrm>
                <a:off x="748" y="1616"/>
                <a:ext cx="2132" cy="408"/>
                <a:chOff x="748" y="1616"/>
                <a:chExt cx="2132" cy="408"/>
              </a:xfrm>
            </p:grpSpPr>
            <p:grpSp>
              <p:nvGrpSpPr>
                <p:cNvPr id="9" name="Group 24"/>
                <p:cNvGrpSpPr>
                  <a:grpSpLocks/>
                </p:cNvGrpSpPr>
                <p:nvPr/>
              </p:nvGrpSpPr>
              <p:grpSpPr bwMode="auto">
                <a:xfrm>
                  <a:off x="748" y="1616"/>
                  <a:ext cx="2132" cy="408"/>
                  <a:chOff x="748" y="1616"/>
                  <a:chExt cx="2132" cy="408"/>
                </a:xfrm>
              </p:grpSpPr>
              <p:sp>
                <p:nvSpPr>
                  <p:cNvPr id="36886" name="Line 25"/>
                  <p:cNvSpPr>
                    <a:spLocks noChangeShapeType="1"/>
                  </p:cNvSpPr>
                  <p:nvPr/>
                </p:nvSpPr>
                <p:spPr bwMode="auto">
                  <a:xfrm>
                    <a:off x="748" y="1616"/>
                    <a:ext cx="2132" cy="0"/>
                  </a:xfrm>
                  <a:prstGeom prst="line">
                    <a:avLst/>
                  </a:prstGeom>
                  <a:noFill/>
                  <a:ln w="9525">
                    <a:solidFill>
                      <a:schemeClr val="tx1"/>
                    </a:solidFill>
                    <a:round/>
                    <a:headEnd/>
                    <a:tailEnd/>
                  </a:ln>
                </p:spPr>
                <p:txBody>
                  <a:bodyPr/>
                  <a:lstStyle/>
                  <a:p>
                    <a:endParaRPr lang="en-US"/>
                  </a:p>
                </p:txBody>
              </p:sp>
              <p:sp>
                <p:nvSpPr>
                  <p:cNvPr id="36887" name="Line 26"/>
                  <p:cNvSpPr>
                    <a:spLocks noChangeShapeType="1"/>
                  </p:cNvSpPr>
                  <p:nvPr/>
                </p:nvSpPr>
                <p:spPr bwMode="auto">
                  <a:xfrm>
                    <a:off x="748" y="2024"/>
                    <a:ext cx="1724" cy="0"/>
                  </a:xfrm>
                  <a:prstGeom prst="line">
                    <a:avLst/>
                  </a:prstGeom>
                  <a:noFill/>
                  <a:ln w="9525">
                    <a:solidFill>
                      <a:schemeClr val="tx1"/>
                    </a:solidFill>
                    <a:round/>
                    <a:headEnd/>
                    <a:tailEnd/>
                  </a:ln>
                </p:spPr>
                <p:txBody>
                  <a:bodyPr/>
                  <a:lstStyle/>
                  <a:p>
                    <a:endParaRPr lang="en-US"/>
                  </a:p>
                </p:txBody>
              </p:sp>
              <p:cxnSp>
                <p:nvCxnSpPr>
                  <p:cNvPr id="36888" name="AutoShape 27"/>
                  <p:cNvCxnSpPr>
                    <a:cxnSpLocks noChangeShapeType="1"/>
                    <a:stCxn id="36887" idx="0"/>
                    <a:endCxn id="36886" idx="0"/>
                  </p:cNvCxnSpPr>
                  <p:nvPr/>
                </p:nvCxnSpPr>
                <p:spPr bwMode="auto">
                  <a:xfrm flipV="1">
                    <a:off x="748" y="1616"/>
                    <a:ext cx="0" cy="408"/>
                  </a:xfrm>
                  <a:prstGeom prst="straightConnector1">
                    <a:avLst/>
                  </a:prstGeom>
                  <a:noFill/>
                  <a:ln w="9525">
                    <a:solidFill>
                      <a:schemeClr val="tx1"/>
                    </a:solidFill>
                    <a:round/>
                    <a:headEnd/>
                    <a:tailEnd/>
                  </a:ln>
                </p:spPr>
              </p:cxnSp>
            </p:grpSp>
            <p:sp>
              <p:nvSpPr>
                <p:cNvPr id="36885" name="Rectangle 28"/>
                <p:cNvSpPr>
                  <a:spLocks noChangeArrowheads="1"/>
                </p:cNvSpPr>
                <p:nvPr/>
              </p:nvSpPr>
              <p:spPr bwMode="auto">
                <a:xfrm>
                  <a:off x="935" y="1616"/>
                  <a:ext cx="1655" cy="231"/>
                </a:xfrm>
                <a:prstGeom prst="rect">
                  <a:avLst/>
                </a:prstGeom>
                <a:noFill/>
                <a:ln w="9525">
                  <a:noFill/>
                  <a:miter lim="800000"/>
                  <a:headEnd/>
                  <a:tailEnd/>
                </a:ln>
              </p:spPr>
              <p:txBody>
                <a:bodyPr>
                  <a:spAutoFit/>
                </a:bodyPr>
                <a:lstStyle/>
                <a:p>
                  <a:pPr algn="ctr"/>
                  <a:endParaRPr lang="fr-FR"/>
                </a:p>
              </p:txBody>
            </p:sp>
          </p:grpSp>
        </p:grpSp>
      </p:grpSp>
      <p:sp>
        <p:nvSpPr>
          <p:cNvPr id="36874" name="Text Box 25"/>
          <p:cNvSpPr txBox="1">
            <a:spLocks noChangeArrowheads="1"/>
          </p:cNvSpPr>
          <p:nvPr/>
        </p:nvSpPr>
        <p:spPr bwMode="auto">
          <a:xfrm>
            <a:off x="3152775" y="2841625"/>
            <a:ext cx="2606675" cy="646113"/>
          </a:xfrm>
          <a:prstGeom prst="rect">
            <a:avLst/>
          </a:prstGeom>
          <a:noFill/>
          <a:ln w="9525">
            <a:noFill/>
            <a:miter lim="800000"/>
            <a:headEnd/>
            <a:tailEnd/>
          </a:ln>
        </p:spPr>
        <p:txBody>
          <a:bodyPr>
            <a:spAutoFit/>
          </a:bodyPr>
          <a:lstStyle/>
          <a:p>
            <a:pPr>
              <a:spcBef>
                <a:spcPct val="50000"/>
              </a:spcBef>
            </a:pPr>
            <a:r>
              <a:rPr lang="en-GB"/>
              <a:t>Surplus </a:t>
            </a:r>
            <a:r>
              <a:rPr lang="en-GB" b="1"/>
              <a:t>accessible</a:t>
            </a:r>
            <a:r>
              <a:rPr lang="en-GB"/>
              <a:t> for harvest/abstraction</a:t>
            </a:r>
          </a:p>
        </p:txBody>
      </p:sp>
      <p:grpSp>
        <p:nvGrpSpPr>
          <p:cNvPr id="10" name="Group 38"/>
          <p:cNvGrpSpPr>
            <a:grpSpLocks/>
          </p:cNvGrpSpPr>
          <p:nvPr/>
        </p:nvGrpSpPr>
        <p:grpSpPr bwMode="auto">
          <a:xfrm>
            <a:off x="3309938" y="2868613"/>
            <a:ext cx="3024187" cy="1368425"/>
            <a:chOff x="3296816" y="3915121"/>
            <a:chExt cx="3136315" cy="1368397"/>
          </a:xfrm>
        </p:grpSpPr>
        <p:sp>
          <p:nvSpPr>
            <p:cNvPr id="37" name="Diagonal Stripe 36"/>
            <p:cNvSpPr/>
            <p:nvPr/>
          </p:nvSpPr>
          <p:spPr>
            <a:xfrm rot="14433676">
              <a:off x="4507577" y="3357965"/>
              <a:ext cx="1368397" cy="2482711"/>
            </a:xfrm>
            <a:prstGeom prst="diagStripe">
              <a:avLst>
                <a:gd name="adj" fmla="val 52976"/>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8" name="Rectangle 37"/>
            <p:cNvSpPr/>
            <p:nvPr/>
          </p:nvSpPr>
          <p:spPr>
            <a:xfrm>
              <a:off x="3296816" y="4599319"/>
              <a:ext cx="2304904" cy="576251"/>
            </a:xfrm>
            <a:prstGeom prst="rect">
              <a:avLst/>
            </a:prstGeom>
            <a:solidFill>
              <a:srgbClr val="FFFFCC"/>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solidFill>
                    <a:srgbClr val="FF0000"/>
                  </a:solidFill>
                  <a:cs typeface="Calibri" pitchFamily="34" charset="0"/>
                </a:rPr>
                <a:t>Non-sustainable  </a:t>
              </a:r>
            </a:p>
            <a:p>
              <a:pPr>
                <a:defRPr/>
              </a:pPr>
              <a:r>
                <a:rPr lang="en-GB" b="1" dirty="0">
                  <a:solidFill>
                    <a:srgbClr val="FF0000"/>
                  </a:solidFill>
                  <a:cs typeface="Calibri" pitchFamily="34" charset="0"/>
                </a:rPr>
                <a:t>harvest/abstraction</a:t>
              </a:r>
            </a:p>
          </p:txBody>
        </p:sp>
      </p:grpSp>
      <p:sp>
        <p:nvSpPr>
          <p:cNvPr id="36876" name="Rectangle 10"/>
          <p:cNvSpPr>
            <a:spLocks noChangeArrowheads="1"/>
          </p:cNvSpPr>
          <p:nvPr/>
        </p:nvSpPr>
        <p:spPr bwMode="auto">
          <a:xfrm>
            <a:off x="6659563" y="2854325"/>
            <a:ext cx="2160587" cy="2374900"/>
          </a:xfrm>
          <a:prstGeom prst="rect">
            <a:avLst/>
          </a:prstGeom>
          <a:solidFill>
            <a:srgbClr val="FFFFCC"/>
          </a:solidFill>
          <a:ln w="38100" algn="ctr">
            <a:solidFill>
              <a:srgbClr val="FF0000"/>
            </a:solidFill>
            <a:miter lim="800000"/>
            <a:headEnd/>
            <a:tailEnd/>
          </a:ln>
        </p:spPr>
        <p:txBody>
          <a:bodyPr wrap="none" anchor="ctr"/>
          <a:lstStyle/>
          <a:p>
            <a:pPr algn="ctr"/>
            <a:r>
              <a:rPr lang="en-GB" sz="2000" b="1">
                <a:solidFill>
                  <a:srgbClr val="FF0000"/>
                </a:solidFill>
              </a:rPr>
              <a:t>Economy</a:t>
            </a:r>
          </a:p>
        </p:txBody>
      </p:sp>
      <p:sp>
        <p:nvSpPr>
          <p:cNvPr id="36877" name="Title 1"/>
          <p:cNvSpPr>
            <a:spLocks noGrp="1"/>
          </p:cNvSpPr>
          <p:nvPr>
            <p:ph type="title"/>
          </p:nvPr>
        </p:nvSpPr>
        <p:spPr>
          <a:xfrm>
            <a:off x="273050" y="260350"/>
            <a:ext cx="8915400" cy="706438"/>
          </a:xfrm>
        </p:spPr>
        <p:txBody>
          <a:bodyPr>
            <a:normAutofit fontScale="90000"/>
          </a:bodyPr>
          <a:lstStyle/>
          <a:p>
            <a:r>
              <a:rPr lang="en-US" i="1" smtClean="0">
                <a:solidFill>
                  <a:srgbClr val="C00000"/>
                </a:solidFill>
                <a:ea typeface="Calibri" pitchFamily="34" charset="0"/>
                <a:cs typeface="Calibri" pitchFamily="34" charset="0"/>
              </a:rPr>
              <a:t>The narrative behind Ecosystem Capital Accounts: </a:t>
            </a:r>
            <a:r>
              <a:rPr lang="en-US" smtClean="0">
                <a:solidFill>
                  <a:srgbClr val="C00000"/>
                </a:solidFill>
                <a:ea typeface="Calibri" pitchFamily="34" charset="0"/>
                <a:cs typeface="Calibri" pitchFamily="34" charset="0"/>
              </a:rPr>
              <a:t/>
            </a:r>
            <a:br>
              <a:rPr lang="en-US" smtClean="0">
                <a:solidFill>
                  <a:srgbClr val="C00000"/>
                </a:solidFill>
                <a:ea typeface="Calibri" pitchFamily="34" charset="0"/>
                <a:cs typeface="Calibri" pitchFamily="34" charset="0"/>
              </a:rPr>
            </a:br>
            <a:r>
              <a:rPr lang="en-US" smtClean="0">
                <a:ea typeface="Calibri" pitchFamily="34" charset="0"/>
                <a:cs typeface="Calibri" pitchFamily="34" charset="0"/>
              </a:rPr>
              <a:t>3 - Only a </a:t>
            </a:r>
            <a:r>
              <a:rPr lang="en-US" b="1" u="sng" smtClean="0">
                <a:ea typeface="Calibri" pitchFamily="34" charset="0"/>
                <a:cs typeface="Calibri" pitchFamily="34" charset="0"/>
              </a:rPr>
              <a:t>surplus</a:t>
            </a:r>
            <a:r>
              <a:rPr lang="en-US" smtClean="0">
                <a:ea typeface="Calibri" pitchFamily="34" charset="0"/>
                <a:cs typeface="Calibri" pitchFamily="34" charset="0"/>
              </a:rPr>
              <a:t> is </a:t>
            </a:r>
            <a:r>
              <a:rPr lang="en-US" b="1" u="sng" smtClean="0">
                <a:ea typeface="Calibri" pitchFamily="34" charset="0"/>
                <a:cs typeface="Calibri" pitchFamily="34" charset="0"/>
              </a:rPr>
              <a:t>accessible</a:t>
            </a:r>
            <a:r>
              <a:rPr lang="en-US" smtClean="0">
                <a:ea typeface="Calibri" pitchFamily="34" charset="0"/>
                <a:cs typeface="Calibri" pitchFamily="34" charset="0"/>
              </a:rPr>
              <a:t> for human use</a:t>
            </a:r>
            <a:endParaRPr lang="en-GB"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00025" y="115888"/>
            <a:ext cx="8915400" cy="706437"/>
          </a:xfrm>
        </p:spPr>
        <p:txBody>
          <a:bodyPr>
            <a:normAutofit fontScale="90000"/>
          </a:bodyPr>
          <a:lstStyle/>
          <a:p>
            <a:r>
              <a:rPr lang="en-US" i="1" dirty="0" smtClean="0">
                <a:solidFill>
                  <a:srgbClr val="C00000"/>
                </a:solidFill>
                <a:ea typeface="Calibri" pitchFamily="34" charset="0"/>
                <a:cs typeface="Calibri" pitchFamily="34" charset="0"/>
              </a:rPr>
              <a:t>The narrative behind Ecosystem Capital Accounts: </a:t>
            </a:r>
            <a:r>
              <a:rPr lang="en-US" dirty="0" smtClean="0">
                <a:ea typeface="Calibri" pitchFamily="34" charset="0"/>
                <a:cs typeface="Calibri" pitchFamily="34" charset="0"/>
              </a:rPr>
              <a:t/>
            </a:r>
            <a:br>
              <a:rPr lang="en-US" dirty="0" smtClean="0">
                <a:ea typeface="Calibri" pitchFamily="34" charset="0"/>
                <a:cs typeface="Calibri" pitchFamily="34" charset="0"/>
              </a:rPr>
            </a:br>
            <a:r>
              <a:rPr lang="en-US" dirty="0" smtClean="0">
                <a:ea typeface="Calibri" pitchFamily="34" charset="0"/>
                <a:cs typeface="Calibri" pitchFamily="34" charset="0"/>
              </a:rPr>
              <a:t>4 - Ecosystems deliver altogether </a:t>
            </a:r>
            <a:r>
              <a:rPr lang="en-US" b="1" u="sng" dirty="0" smtClean="0">
                <a:ea typeface="Calibri" pitchFamily="34" charset="0"/>
                <a:cs typeface="Calibri" pitchFamily="34" charset="0"/>
              </a:rPr>
              <a:t>multiple services</a:t>
            </a:r>
            <a:endParaRPr lang="fr-FR" b="1" u="sng" dirty="0" smtClean="0">
              <a:ea typeface="Calibri" pitchFamily="34" charset="0"/>
              <a:cs typeface="Calibri" pitchFamily="34" charset="0"/>
            </a:endParaRPr>
          </a:p>
        </p:txBody>
      </p:sp>
      <p:grpSp>
        <p:nvGrpSpPr>
          <p:cNvPr id="2" name="Group 18"/>
          <p:cNvGrpSpPr>
            <a:grpSpLocks/>
          </p:cNvGrpSpPr>
          <p:nvPr/>
        </p:nvGrpSpPr>
        <p:grpSpPr bwMode="auto">
          <a:xfrm>
            <a:off x="1136650" y="1052513"/>
            <a:ext cx="7704138" cy="5400675"/>
            <a:chOff x="1136576" y="1052736"/>
            <a:chExt cx="7704856" cy="5400600"/>
          </a:xfrm>
        </p:grpSpPr>
        <p:pic>
          <p:nvPicPr>
            <p:cNvPr id="46092" name="Picture 3"/>
            <p:cNvPicPr>
              <a:picLocks noChangeAspect="1" noChangeArrowheads="1"/>
            </p:cNvPicPr>
            <p:nvPr/>
          </p:nvPicPr>
          <p:blipFill>
            <a:blip r:embed="rId3" cstate="print"/>
            <a:srcRect l="9642" t="3377" r="7710" b="13368"/>
            <a:stretch>
              <a:fillRect/>
            </a:stretch>
          </p:blipFill>
          <p:spPr bwMode="auto">
            <a:xfrm>
              <a:off x="1136576" y="1052736"/>
              <a:ext cx="7704856" cy="5400600"/>
            </a:xfrm>
            <a:prstGeom prst="rect">
              <a:avLst/>
            </a:prstGeom>
            <a:noFill/>
            <a:ln w="9525">
              <a:noFill/>
              <a:miter lim="800000"/>
              <a:headEnd/>
              <a:tailEnd/>
            </a:ln>
          </p:spPr>
        </p:pic>
        <p:sp>
          <p:nvSpPr>
            <p:cNvPr id="46093" name="Rectangle 17"/>
            <p:cNvSpPr>
              <a:spLocks noChangeArrowheads="1"/>
            </p:cNvSpPr>
            <p:nvPr/>
          </p:nvSpPr>
          <p:spPr bwMode="auto">
            <a:xfrm>
              <a:off x="1136576" y="5807005"/>
              <a:ext cx="6875811" cy="646331"/>
            </a:xfrm>
            <a:prstGeom prst="rect">
              <a:avLst/>
            </a:prstGeom>
            <a:noFill/>
            <a:ln w="9525">
              <a:noFill/>
              <a:miter lim="800000"/>
              <a:headEnd/>
              <a:tailEnd/>
            </a:ln>
          </p:spPr>
          <p:txBody>
            <a:bodyPr>
              <a:spAutoFit/>
            </a:bodyPr>
            <a:lstStyle/>
            <a:p>
              <a:r>
                <a:rPr lang="fr-FR" sz="1400" b="1" i="1"/>
                <a:t>Source</a:t>
              </a:r>
              <a:r>
                <a:rPr lang="fr-FR" sz="1400" b="1"/>
                <a:t>: Gilbert Long, 1972</a:t>
              </a:r>
            </a:p>
            <a:p>
              <a:r>
                <a:rPr lang="fr-FR" sz="1100"/>
                <a:t> A propos du diagnostic écologique appliqué au milieu de vie de l'homme. </a:t>
              </a:r>
            </a:p>
            <a:p>
              <a:r>
                <a:rPr lang="fr-FR" sz="1100"/>
                <a:t>Options  Méditerranéennes, 13 , CHIEAM, Montpellier, Juin  1972</a:t>
              </a:r>
              <a:endParaRPr lang="en-GB" sz="1100"/>
            </a:p>
          </p:txBody>
        </p:sp>
      </p:grpSp>
      <p:sp>
        <p:nvSpPr>
          <p:cNvPr id="46084" name="AutoShape 5"/>
          <p:cNvSpPr>
            <a:spLocks noChangeAspect="1" noChangeArrowheads="1"/>
          </p:cNvSpPr>
          <p:nvPr/>
        </p:nvSpPr>
        <p:spPr bwMode="auto">
          <a:xfrm>
            <a:off x="1136650" y="981075"/>
            <a:ext cx="7796213" cy="5464175"/>
          </a:xfrm>
          <a:prstGeom prst="rect">
            <a:avLst/>
          </a:prstGeom>
          <a:noFill/>
          <a:ln w="9525">
            <a:noFill/>
            <a:miter lim="800000"/>
            <a:headEnd/>
            <a:tailEnd/>
          </a:ln>
        </p:spPr>
        <p:txBody>
          <a:bodyPr/>
          <a:lstStyle/>
          <a:p>
            <a:endParaRPr lang="en-GB"/>
          </a:p>
        </p:txBody>
      </p:sp>
      <p:grpSp>
        <p:nvGrpSpPr>
          <p:cNvPr id="3" name="Group 7"/>
          <p:cNvGrpSpPr>
            <a:grpSpLocks/>
          </p:cNvGrpSpPr>
          <p:nvPr/>
        </p:nvGrpSpPr>
        <p:grpSpPr bwMode="auto">
          <a:xfrm>
            <a:off x="3643313" y="1989138"/>
            <a:ext cx="2505075" cy="1893887"/>
            <a:chOff x="3643952" y="1988839"/>
            <a:chExt cx="2504364" cy="1893949"/>
          </a:xfrm>
        </p:grpSpPr>
        <p:sp>
          <p:nvSpPr>
            <p:cNvPr id="5" name="Freeform 4"/>
            <p:cNvSpPr/>
            <p:nvPr/>
          </p:nvSpPr>
          <p:spPr>
            <a:xfrm>
              <a:off x="3643952" y="2995347"/>
              <a:ext cx="2504364" cy="887441"/>
            </a:xfrm>
            <a:custGeom>
              <a:avLst/>
              <a:gdLst>
                <a:gd name="connsiteX0" fmla="*/ 1487606 w 2504364"/>
                <a:gd name="connsiteY0" fmla="*/ 0 h 887104"/>
                <a:gd name="connsiteX1" fmla="*/ 504967 w 2504364"/>
                <a:gd name="connsiteY1" fmla="*/ 88710 h 887104"/>
                <a:gd name="connsiteX2" fmla="*/ 116006 w 2504364"/>
                <a:gd name="connsiteY2" fmla="*/ 116006 h 887104"/>
                <a:gd name="connsiteX3" fmla="*/ 0 w 2504364"/>
                <a:gd name="connsiteY3" fmla="*/ 375313 h 887104"/>
                <a:gd name="connsiteX4" fmla="*/ 129654 w 2504364"/>
                <a:gd name="connsiteY4" fmla="*/ 668740 h 887104"/>
                <a:gd name="connsiteX5" fmla="*/ 641445 w 2504364"/>
                <a:gd name="connsiteY5" fmla="*/ 777922 h 887104"/>
                <a:gd name="connsiteX6" fmla="*/ 907576 w 2504364"/>
                <a:gd name="connsiteY6" fmla="*/ 812041 h 887104"/>
                <a:gd name="connsiteX7" fmla="*/ 1589964 w 2504364"/>
                <a:gd name="connsiteY7" fmla="*/ 818865 h 887104"/>
                <a:gd name="connsiteX8" fmla="*/ 1794681 w 2504364"/>
                <a:gd name="connsiteY8" fmla="*/ 586853 h 887104"/>
                <a:gd name="connsiteX9" fmla="*/ 2088108 w 2504364"/>
                <a:gd name="connsiteY9" fmla="*/ 887104 h 887104"/>
                <a:gd name="connsiteX10" fmla="*/ 2504364 w 2504364"/>
                <a:gd name="connsiteY10" fmla="*/ 709683 h 887104"/>
                <a:gd name="connsiteX11" fmla="*/ 2470245 w 2504364"/>
                <a:gd name="connsiteY11" fmla="*/ 388961 h 887104"/>
                <a:gd name="connsiteX12" fmla="*/ 2395182 w 2504364"/>
                <a:gd name="connsiteY12" fmla="*/ 40943 h 887104"/>
                <a:gd name="connsiteX13" fmla="*/ 2176818 w 2504364"/>
                <a:gd name="connsiteY13" fmla="*/ 0 h 887104"/>
                <a:gd name="connsiteX14" fmla="*/ 2026693 w 2504364"/>
                <a:gd name="connsiteY14" fmla="*/ 122829 h 887104"/>
                <a:gd name="connsiteX15" fmla="*/ 1856096 w 2504364"/>
                <a:gd name="connsiteY15" fmla="*/ 443552 h 887104"/>
                <a:gd name="connsiteX16" fmla="*/ 1658203 w 2504364"/>
                <a:gd name="connsiteY16" fmla="*/ 375313 h 887104"/>
                <a:gd name="connsiteX17" fmla="*/ 1549021 w 2504364"/>
                <a:gd name="connsiteY17" fmla="*/ 20471 h 887104"/>
                <a:gd name="connsiteX18" fmla="*/ 1487606 w 2504364"/>
                <a:gd name="connsiteY18" fmla="*/ 0 h 8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4364" h="887104">
                  <a:moveTo>
                    <a:pt x="1487606" y="0"/>
                  </a:moveTo>
                  <a:lnTo>
                    <a:pt x="504967" y="88710"/>
                  </a:lnTo>
                  <a:lnTo>
                    <a:pt x="116006" y="116006"/>
                  </a:lnTo>
                  <a:lnTo>
                    <a:pt x="0" y="375313"/>
                  </a:lnTo>
                  <a:lnTo>
                    <a:pt x="129654" y="668740"/>
                  </a:lnTo>
                  <a:lnTo>
                    <a:pt x="641445" y="777922"/>
                  </a:lnTo>
                  <a:lnTo>
                    <a:pt x="907576" y="812041"/>
                  </a:lnTo>
                  <a:lnTo>
                    <a:pt x="1589964" y="818865"/>
                  </a:lnTo>
                  <a:lnTo>
                    <a:pt x="1794681" y="586853"/>
                  </a:lnTo>
                  <a:lnTo>
                    <a:pt x="2088108" y="887104"/>
                  </a:lnTo>
                  <a:lnTo>
                    <a:pt x="2504364" y="709683"/>
                  </a:lnTo>
                  <a:lnTo>
                    <a:pt x="2470245" y="388961"/>
                  </a:lnTo>
                  <a:lnTo>
                    <a:pt x="2395182" y="40943"/>
                  </a:lnTo>
                  <a:lnTo>
                    <a:pt x="2176818" y="0"/>
                  </a:lnTo>
                  <a:lnTo>
                    <a:pt x="2026693" y="122829"/>
                  </a:lnTo>
                  <a:lnTo>
                    <a:pt x="1856096" y="443552"/>
                  </a:lnTo>
                  <a:lnTo>
                    <a:pt x="1658203" y="375313"/>
                  </a:lnTo>
                  <a:lnTo>
                    <a:pt x="1549021" y="20471"/>
                  </a:lnTo>
                  <a:lnTo>
                    <a:pt x="1487606" y="0"/>
                  </a:lnTo>
                  <a:close/>
                </a:path>
              </a:pathLst>
            </a:custGeom>
            <a:solidFill>
              <a:srgbClr val="E1F5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448586" y="1988839"/>
              <a:ext cx="1171242" cy="773137"/>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 name="Group 16"/>
          <p:cNvGrpSpPr>
            <a:grpSpLocks/>
          </p:cNvGrpSpPr>
          <p:nvPr/>
        </p:nvGrpSpPr>
        <p:grpSpPr bwMode="auto">
          <a:xfrm>
            <a:off x="5033963" y="385763"/>
            <a:ext cx="4872037" cy="1603375"/>
            <a:chOff x="5034755" y="386080"/>
            <a:chExt cx="4870863" cy="1602758"/>
          </a:xfrm>
        </p:grpSpPr>
        <p:sp>
          <p:nvSpPr>
            <p:cNvPr id="46088" name="TextBox 1"/>
            <p:cNvSpPr txBox="1">
              <a:spLocks noChangeArrowheads="1"/>
            </p:cNvSpPr>
            <p:nvPr/>
          </p:nvSpPr>
          <p:spPr bwMode="auto">
            <a:xfrm>
              <a:off x="7725955" y="386080"/>
              <a:ext cx="2179663" cy="1477328"/>
            </a:xfrm>
            <a:prstGeom prst="rect">
              <a:avLst/>
            </a:prstGeom>
            <a:noFill/>
            <a:ln w="9525">
              <a:noFill/>
              <a:miter lim="800000"/>
              <a:headEnd/>
              <a:tailEnd/>
            </a:ln>
          </p:spPr>
          <p:txBody>
            <a:bodyPr>
              <a:spAutoFit/>
            </a:bodyPr>
            <a:lstStyle/>
            <a:p>
              <a:r>
                <a:rPr lang="en-US"/>
                <a:t>NOTE: Excessive extraction of 1 service (here wood removal) can ruin all the others</a:t>
              </a:r>
              <a:endParaRPr lang="en-GB"/>
            </a:p>
          </p:txBody>
        </p:sp>
        <p:cxnSp>
          <p:nvCxnSpPr>
            <p:cNvPr id="16" name="Curved Connector 15"/>
            <p:cNvCxnSpPr>
              <a:stCxn id="46088" idx="1"/>
              <a:endCxn id="7" idx="0"/>
            </p:cNvCxnSpPr>
            <p:nvPr/>
          </p:nvCxnSpPr>
          <p:spPr>
            <a:xfrm rot="10800000" flipV="1">
              <a:off x="5034755" y="1123983"/>
              <a:ext cx="2691751" cy="864855"/>
            </a:xfrm>
            <a:prstGeom prst="curvedConnector2">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 name="Oval 17"/>
          <p:cNvSpPr/>
          <p:nvPr/>
        </p:nvSpPr>
        <p:spPr>
          <a:xfrm>
            <a:off x="1281113" y="1268413"/>
            <a:ext cx="7380287" cy="4681537"/>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withGroup">
                            <p:stCondLst>
                              <p:cond delay="0"/>
                            </p:stCondLst>
                            <p:childTnLst>
                              <p:par>
                                <p:cTn id="8" presetID="10"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2144713" y="1298575"/>
            <a:ext cx="4824412" cy="4416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p>
        </p:txBody>
      </p:sp>
      <p:sp>
        <p:nvSpPr>
          <p:cNvPr id="5" name="Rectangle 4"/>
          <p:cNvSpPr>
            <a:spLocks noChangeAspect="1"/>
          </p:cNvSpPr>
          <p:nvPr/>
        </p:nvSpPr>
        <p:spPr>
          <a:xfrm>
            <a:off x="2524125" y="1341438"/>
            <a:ext cx="2165350" cy="4259262"/>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p>
        </p:txBody>
      </p:sp>
      <p:sp>
        <p:nvSpPr>
          <p:cNvPr id="6" name="Rectangle 5"/>
          <p:cNvSpPr>
            <a:spLocks noChangeAspect="1"/>
          </p:cNvSpPr>
          <p:nvPr/>
        </p:nvSpPr>
        <p:spPr>
          <a:xfrm>
            <a:off x="4732338" y="1341438"/>
            <a:ext cx="2165350" cy="4259262"/>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p>
        </p:txBody>
      </p:sp>
      <p:sp>
        <p:nvSpPr>
          <p:cNvPr id="32773" name="TextBox 9"/>
          <p:cNvSpPr txBox="1">
            <a:spLocks noChangeAspect="1"/>
          </p:cNvSpPr>
          <p:nvPr/>
        </p:nvSpPr>
        <p:spPr bwMode="auto">
          <a:xfrm rot="-5400000">
            <a:off x="162719" y="3361531"/>
            <a:ext cx="4375150" cy="261938"/>
          </a:xfrm>
          <a:prstGeom prst="rect">
            <a:avLst/>
          </a:prstGeom>
          <a:noFill/>
          <a:ln w="9525">
            <a:noFill/>
            <a:miter lim="800000"/>
            <a:headEnd/>
            <a:tailEnd/>
          </a:ln>
        </p:spPr>
        <p:txBody>
          <a:bodyPr>
            <a:spAutoFit/>
          </a:bodyPr>
          <a:lstStyle/>
          <a:p>
            <a:pPr algn="ctr"/>
            <a:r>
              <a:rPr lang="en-GB" sz="1100" b="1"/>
              <a:t>Natural &amp; modified inland socio-ecosystems. Sea, Atmosphere</a:t>
            </a:r>
          </a:p>
        </p:txBody>
      </p:sp>
      <p:sp>
        <p:nvSpPr>
          <p:cNvPr id="32774" name="TextBox 6"/>
          <p:cNvSpPr txBox="1">
            <a:spLocks noChangeArrowheads="1"/>
          </p:cNvSpPr>
          <p:nvPr/>
        </p:nvSpPr>
        <p:spPr bwMode="auto">
          <a:xfrm>
            <a:off x="2576513" y="2062163"/>
            <a:ext cx="1908175" cy="585787"/>
          </a:xfrm>
          <a:prstGeom prst="rect">
            <a:avLst/>
          </a:prstGeom>
          <a:noFill/>
          <a:ln w="9525">
            <a:noFill/>
            <a:miter lim="800000"/>
            <a:headEnd/>
            <a:tailEnd/>
          </a:ln>
        </p:spPr>
        <p:txBody>
          <a:bodyPr>
            <a:spAutoFit/>
          </a:bodyPr>
          <a:lstStyle/>
          <a:p>
            <a:pPr algn="ctr"/>
            <a:r>
              <a:rPr lang="en-GB" sz="1600" b="1" i="1"/>
              <a:t>Ecosystem Stocks &amp; Flows</a:t>
            </a:r>
          </a:p>
        </p:txBody>
      </p:sp>
      <p:sp>
        <p:nvSpPr>
          <p:cNvPr id="32775" name="TextBox 7"/>
          <p:cNvSpPr txBox="1">
            <a:spLocks noChangeArrowheads="1"/>
          </p:cNvSpPr>
          <p:nvPr/>
        </p:nvSpPr>
        <p:spPr bwMode="auto">
          <a:xfrm>
            <a:off x="4592638" y="2060575"/>
            <a:ext cx="1655762" cy="585788"/>
          </a:xfrm>
          <a:prstGeom prst="rect">
            <a:avLst/>
          </a:prstGeom>
          <a:noFill/>
          <a:ln w="9525">
            <a:noFill/>
            <a:miter lim="800000"/>
            <a:headEnd/>
            <a:tailEnd/>
          </a:ln>
        </p:spPr>
        <p:txBody>
          <a:bodyPr>
            <a:spAutoFit/>
          </a:bodyPr>
          <a:lstStyle/>
          <a:p>
            <a:pPr algn="ctr"/>
            <a:r>
              <a:rPr lang="en-GB" sz="1600" b="1" i="1"/>
              <a:t>Ecosystem Health</a:t>
            </a:r>
          </a:p>
        </p:txBody>
      </p:sp>
      <p:sp>
        <p:nvSpPr>
          <p:cNvPr id="32776" name="TextBox 8"/>
          <p:cNvSpPr txBox="1">
            <a:spLocks noChangeArrowheads="1"/>
          </p:cNvSpPr>
          <p:nvPr/>
        </p:nvSpPr>
        <p:spPr bwMode="auto">
          <a:xfrm>
            <a:off x="2576513" y="2814638"/>
            <a:ext cx="2160587" cy="768350"/>
          </a:xfrm>
          <a:prstGeom prst="rect">
            <a:avLst/>
          </a:prstGeom>
          <a:noFill/>
          <a:ln w="9525">
            <a:noFill/>
            <a:miter lim="800000"/>
            <a:headEnd/>
            <a:tailEnd/>
          </a:ln>
        </p:spPr>
        <p:txBody>
          <a:bodyPr>
            <a:spAutoFit/>
          </a:bodyPr>
          <a:lstStyle/>
          <a:p>
            <a:r>
              <a:rPr lang="en-GB" sz="1100" i="1"/>
              <a:t>Land cover, </a:t>
            </a:r>
          </a:p>
          <a:p>
            <a:r>
              <a:rPr lang="en-GB" sz="1100" i="1"/>
              <a:t>Biomass/carbon, </a:t>
            </a:r>
          </a:p>
          <a:p>
            <a:r>
              <a:rPr lang="en-GB" sz="1100" i="1"/>
              <a:t>Water, </a:t>
            </a:r>
          </a:p>
          <a:p>
            <a:r>
              <a:rPr lang="en-GB" sz="1100" i="1"/>
              <a:t>Systems &amp; species biodiversity</a:t>
            </a:r>
          </a:p>
        </p:txBody>
      </p:sp>
      <p:sp>
        <p:nvSpPr>
          <p:cNvPr id="32777" name="TextBox 11"/>
          <p:cNvSpPr txBox="1">
            <a:spLocks noChangeArrowheads="1"/>
          </p:cNvSpPr>
          <p:nvPr/>
        </p:nvSpPr>
        <p:spPr bwMode="auto">
          <a:xfrm>
            <a:off x="4808538" y="2708275"/>
            <a:ext cx="2160587" cy="939800"/>
          </a:xfrm>
          <a:prstGeom prst="rect">
            <a:avLst/>
          </a:prstGeom>
          <a:noFill/>
          <a:ln w="9525">
            <a:noFill/>
            <a:miter lim="800000"/>
            <a:headEnd/>
            <a:tailEnd/>
          </a:ln>
        </p:spPr>
        <p:txBody>
          <a:bodyPr>
            <a:spAutoFit/>
          </a:bodyPr>
          <a:lstStyle/>
          <a:p>
            <a:r>
              <a:rPr lang="en-GB" sz="1100" i="1"/>
              <a:t>Vigour</a:t>
            </a:r>
          </a:p>
          <a:p>
            <a:r>
              <a:rPr lang="en-GB" sz="1100" i="1"/>
              <a:t>Organisation</a:t>
            </a:r>
          </a:p>
          <a:p>
            <a:r>
              <a:rPr lang="en-GB" sz="1100" i="1"/>
              <a:t>Resilience</a:t>
            </a:r>
          </a:p>
          <a:p>
            <a:r>
              <a:rPr lang="en-GB" sz="1100" i="1"/>
              <a:t>Autonomy</a:t>
            </a:r>
          </a:p>
          <a:p>
            <a:r>
              <a:rPr lang="en-GB" sz="1100" i="1"/>
              <a:t>Support to healthy populations</a:t>
            </a:r>
          </a:p>
        </p:txBody>
      </p:sp>
      <p:sp>
        <p:nvSpPr>
          <p:cNvPr id="14" name="Pentagon 13"/>
          <p:cNvSpPr/>
          <p:nvPr/>
        </p:nvSpPr>
        <p:spPr>
          <a:xfrm>
            <a:off x="2576513" y="1412875"/>
            <a:ext cx="4921250" cy="647700"/>
          </a:xfrm>
          <a:prstGeom prst="homePlate">
            <a:avLst>
              <a:gd name="adj" fmla="val 72969"/>
            </a:avLst>
          </a:prstGeom>
          <a:solidFill>
            <a:srgbClr val="EBF1DE">
              <a:alpha val="40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i="1" dirty="0">
                <a:solidFill>
                  <a:schemeClr val="bg1">
                    <a:lumMod val="50000"/>
                  </a:schemeClr>
                </a:solidFill>
              </a:rPr>
              <a:t>Ecosystem   extent &amp; health  as public good</a:t>
            </a:r>
          </a:p>
        </p:txBody>
      </p:sp>
      <p:grpSp>
        <p:nvGrpSpPr>
          <p:cNvPr id="2" name="Group 11"/>
          <p:cNvGrpSpPr>
            <a:grpSpLocks/>
          </p:cNvGrpSpPr>
          <p:nvPr/>
        </p:nvGrpSpPr>
        <p:grpSpPr bwMode="auto">
          <a:xfrm>
            <a:off x="2576513" y="3716338"/>
            <a:ext cx="6764337" cy="1892300"/>
            <a:chOff x="2576513" y="3716338"/>
            <a:chExt cx="6764337" cy="1892300"/>
          </a:xfrm>
        </p:grpSpPr>
        <p:grpSp>
          <p:nvGrpSpPr>
            <p:cNvPr id="3" name="Group 17"/>
            <p:cNvGrpSpPr>
              <a:grpSpLocks/>
            </p:cNvGrpSpPr>
            <p:nvPr/>
          </p:nvGrpSpPr>
          <p:grpSpPr bwMode="auto">
            <a:xfrm>
              <a:off x="2576513" y="5300663"/>
              <a:ext cx="6754812" cy="307975"/>
              <a:chOff x="2000672" y="5373216"/>
              <a:chExt cx="7114601" cy="375900"/>
            </a:xfrm>
          </p:grpSpPr>
          <p:sp>
            <p:nvSpPr>
              <p:cNvPr id="15" name="Pentagon 14"/>
              <p:cNvSpPr/>
              <p:nvPr/>
            </p:nvSpPr>
            <p:spPr>
              <a:xfrm>
                <a:off x="2000672" y="5415844"/>
                <a:ext cx="5185047" cy="251892"/>
              </a:xfrm>
              <a:prstGeom prst="homePlate">
                <a:avLst>
                  <a:gd name="adj" fmla="val 118036"/>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b="1" dirty="0">
                    <a:solidFill>
                      <a:schemeClr val="tx1"/>
                    </a:solidFill>
                  </a:rPr>
                  <a:t>Service a: e.g. timber provision</a:t>
                </a:r>
              </a:p>
            </p:txBody>
          </p:sp>
          <p:sp>
            <p:nvSpPr>
              <p:cNvPr id="32815" name="TextBox 16"/>
              <p:cNvSpPr txBox="1">
                <a:spLocks noChangeArrowheads="1"/>
              </p:cNvSpPr>
              <p:nvPr/>
            </p:nvSpPr>
            <p:spPr bwMode="auto">
              <a:xfrm>
                <a:off x="7401271" y="5373216"/>
                <a:ext cx="1714002" cy="375900"/>
              </a:xfrm>
              <a:prstGeom prst="rect">
                <a:avLst/>
              </a:prstGeom>
              <a:noFill/>
              <a:ln w="9525">
                <a:noFill/>
                <a:miter lim="800000"/>
                <a:headEnd/>
                <a:tailEnd/>
              </a:ln>
            </p:spPr>
            <p:txBody>
              <a:bodyPr wrap="none">
                <a:spAutoFit/>
              </a:bodyPr>
              <a:lstStyle/>
              <a:p>
                <a:r>
                  <a:rPr lang="en-GB" sz="1400" b="1"/>
                  <a:t>Service a $ value</a:t>
                </a:r>
              </a:p>
            </p:txBody>
          </p:sp>
        </p:grpSp>
        <p:grpSp>
          <p:nvGrpSpPr>
            <p:cNvPr id="4" name="Group 18"/>
            <p:cNvGrpSpPr>
              <a:grpSpLocks/>
            </p:cNvGrpSpPr>
            <p:nvPr/>
          </p:nvGrpSpPr>
          <p:grpSpPr bwMode="auto">
            <a:xfrm>
              <a:off x="2576513" y="3716338"/>
              <a:ext cx="6715125" cy="307975"/>
              <a:chOff x="2000672" y="5373216"/>
              <a:chExt cx="7072394" cy="375900"/>
            </a:xfrm>
          </p:grpSpPr>
          <p:sp>
            <p:nvSpPr>
              <p:cNvPr id="20" name="Pentagon 19"/>
              <p:cNvSpPr/>
              <p:nvPr/>
            </p:nvSpPr>
            <p:spPr>
              <a:xfrm>
                <a:off x="2000672" y="5415844"/>
                <a:ext cx="5184750" cy="251892"/>
              </a:xfrm>
              <a:prstGeom prst="homePlate">
                <a:avLst>
                  <a:gd name="adj" fmla="val 118036"/>
                </a:avLst>
              </a:prstGeom>
              <a:solidFill>
                <a:schemeClr val="bg1"/>
              </a:solidFill>
              <a:ln>
                <a:solidFill>
                  <a:srgbClr val="E9EFF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b="1" dirty="0">
                    <a:solidFill>
                      <a:schemeClr val="bg1">
                        <a:lumMod val="85000"/>
                      </a:schemeClr>
                    </a:solidFill>
                  </a:rPr>
                  <a:t>Service f: e.g. non-use value</a:t>
                </a:r>
              </a:p>
            </p:txBody>
          </p:sp>
          <p:sp>
            <p:nvSpPr>
              <p:cNvPr id="21" name="TextBox 20"/>
              <p:cNvSpPr txBox="1"/>
              <p:nvPr/>
            </p:nvSpPr>
            <p:spPr>
              <a:xfrm>
                <a:off x="7401105" y="5373216"/>
                <a:ext cx="1671961" cy="375900"/>
              </a:xfrm>
              <a:prstGeom prst="rect">
                <a:avLst/>
              </a:prstGeom>
              <a:noFill/>
              <a:ln>
                <a:solidFill>
                  <a:schemeClr val="accent3">
                    <a:lumMod val="95000"/>
                  </a:schemeClr>
                </a:solidFill>
              </a:ln>
            </p:spPr>
            <p:txBody>
              <a:bodyPr wrap="none">
                <a:spAutoFit/>
              </a:bodyPr>
              <a:lstStyle/>
              <a:p>
                <a:pPr>
                  <a:defRPr/>
                </a:pPr>
                <a:r>
                  <a:rPr lang="en-GB" sz="1400" b="1" dirty="0">
                    <a:solidFill>
                      <a:schemeClr val="bg2">
                        <a:lumMod val="20000"/>
                        <a:lumOff val="80000"/>
                      </a:schemeClr>
                    </a:solidFill>
                  </a:rPr>
                  <a:t>Service f $ value</a:t>
                </a:r>
              </a:p>
            </p:txBody>
          </p:sp>
        </p:grpSp>
        <p:grpSp>
          <p:nvGrpSpPr>
            <p:cNvPr id="7" name="Group 21"/>
            <p:cNvGrpSpPr>
              <a:grpSpLocks/>
            </p:cNvGrpSpPr>
            <p:nvPr/>
          </p:nvGrpSpPr>
          <p:grpSpPr bwMode="auto">
            <a:xfrm>
              <a:off x="2576513" y="4667250"/>
              <a:ext cx="6754812" cy="307975"/>
              <a:chOff x="2000672" y="5373216"/>
              <a:chExt cx="7114602" cy="375900"/>
            </a:xfrm>
          </p:grpSpPr>
          <p:sp>
            <p:nvSpPr>
              <p:cNvPr id="23" name="Pentagon 22"/>
              <p:cNvSpPr/>
              <p:nvPr/>
            </p:nvSpPr>
            <p:spPr>
              <a:xfrm>
                <a:off x="2000672" y="5415844"/>
                <a:ext cx="5185048" cy="251892"/>
              </a:xfrm>
              <a:prstGeom prst="homePlate">
                <a:avLst>
                  <a:gd name="adj" fmla="val 118036"/>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b="1" dirty="0">
                    <a:solidFill>
                      <a:schemeClr val="bg1">
                        <a:lumMod val="50000"/>
                      </a:schemeClr>
                    </a:solidFill>
                  </a:rPr>
                  <a:t>Service c: e.g. eco-tourism</a:t>
                </a:r>
              </a:p>
            </p:txBody>
          </p:sp>
          <p:sp>
            <p:nvSpPr>
              <p:cNvPr id="24" name="TextBox 23"/>
              <p:cNvSpPr txBox="1"/>
              <p:nvPr/>
            </p:nvSpPr>
            <p:spPr>
              <a:xfrm>
                <a:off x="7401416" y="5373216"/>
                <a:ext cx="1713858" cy="375900"/>
              </a:xfrm>
              <a:prstGeom prst="rect">
                <a:avLst/>
              </a:prstGeom>
              <a:noFill/>
              <a:ln>
                <a:noFill/>
              </a:ln>
            </p:spPr>
            <p:txBody>
              <a:bodyPr wrap="none">
                <a:spAutoFit/>
              </a:bodyPr>
              <a:lstStyle/>
              <a:p>
                <a:pPr>
                  <a:defRPr/>
                </a:pPr>
                <a:r>
                  <a:rPr lang="en-GB" sz="1400" b="1" dirty="0">
                    <a:solidFill>
                      <a:schemeClr val="bg1">
                        <a:lumMod val="50000"/>
                      </a:schemeClr>
                    </a:solidFill>
                  </a:rPr>
                  <a:t>Service c $ value</a:t>
                </a:r>
              </a:p>
            </p:txBody>
          </p:sp>
        </p:grpSp>
        <p:grpSp>
          <p:nvGrpSpPr>
            <p:cNvPr id="8" name="Group 24"/>
            <p:cNvGrpSpPr>
              <a:grpSpLocks/>
            </p:cNvGrpSpPr>
            <p:nvPr/>
          </p:nvGrpSpPr>
          <p:grpSpPr bwMode="auto">
            <a:xfrm>
              <a:off x="2576513" y="4984750"/>
              <a:ext cx="6764337" cy="307975"/>
              <a:chOff x="2000672" y="5373216"/>
              <a:chExt cx="7124732" cy="375900"/>
            </a:xfrm>
          </p:grpSpPr>
          <p:sp>
            <p:nvSpPr>
              <p:cNvPr id="26" name="Pentagon 25"/>
              <p:cNvSpPr/>
              <p:nvPr/>
            </p:nvSpPr>
            <p:spPr>
              <a:xfrm>
                <a:off x="2000672" y="5415844"/>
                <a:ext cx="5185119" cy="251892"/>
              </a:xfrm>
              <a:prstGeom prst="homePlate">
                <a:avLst>
                  <a:gd name="adj" fmla="val 118036"/>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b="1" dirty="0">
                    <a:solidFill>
                      <a:schemeClr val="tx1"/>
                    </a:solidFill>
                  </a:rPr>
                  <a:t>Service b: e.g. fish provision</a:t>
                </a:r>
              </a:p>
            </p:txBody>
          </p:sp>
          <p:sp>
            <p:nvSpPr>
              <p:cNvPr id="32809" name="TextBox 26"/>
              <p:cNvSpPr txBox="1">
                <a:spLocks noChangeArrowheads="1"/>
              </p:cNvSpPr>
              <p:nvPr/>
            </p:nvSpPr>
            <p:spPr bwMode="auto">
              <a:xfrm>
                <a:off x="7401272" y="5373216"/>
                <a:ext cx="1724132" cy="375900"/>
              </a:xfrm>
              <a:prstGeom prst="rect">
                <a:avLst/>
              </a:prstGeom>
              <a:noFill/>
              <a:ln w="9525">
                <a:noFill/>
                <a:miter lim="800000"/>
                <a:headEnd/>
                <a:tailEnd/>
              </a:ln>
            </p:spPr>
            <p:txBody>
              <a:bodyPr wrap="none">
                <a:spAutoFit/>
              </a:bodyPr>
              <a:lstStyle/>
              <a:p>
                <a:r>
                  <a:rPr lang="en-GB" sz="1400" b="1"/>
                  <a:t>Service b $ value</a:t>
                </a:r>
              </a:p>
            </p:txBody>
          </p:sp>
        </p:grpSp>
        <p:grpSp>
          <p:nvGrpSpPr>
            <p:cNvPr id="9" name="Group 27"/>
            <p:cNvGrpSpPr>
              <a:grpSpLocks/>
            </p:cNvGrpSpPr>
            <p:nvPr/>
          </p:nvGrpSpPr>
          <p:grpSpPr bwMode="auto">
            <a:xfrm>
              <a:off x="2576513" y="4033838"/>
              <a:ext cx="6754812" cy="307975"/>
              <a:chOff x="2000672" y="5373216"/>
              <a:chExt cx="7114602" cy="375900"/>
            </a:xfrm>
          </p:grpSpPr>
          <p:sp>
            <p:nvSpPr>
              <p:cNvPr id="29" name="Pentagon 28"/>
              <p:cNvSpPr/>
              <p:nvPr/>
            </p:nvSpPr>
            <p:spPr>
              <a:xfrm>
                <a:off x="2000672" y="5415844"/>
                <a:ext cx="5185048" cy="251892"/>
              </a:xfrm>
              <a:prstGeom prst="homePlate">
                <a:avLst>
                  <a:gd name="adj" fmla="val 118036"/>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b="1" dirty="0">
                    <a:solidFill>
                      <a:schemeClr val="bg1">
                        <a:lumMod val="85000"/>
                      </a:schemeClr>
                    </a:solidFill>
                  </a:rPr>
                  <a:t>Service e: e.g. symbolic value</a:t>
                </a:r>
              </a:p>
            </p:txBody>
          </p:sp>
          <p:sp>
            <p:nvSpPr>
              <p:cNvPr id="30" name="TextBox 29"/>
              <p:cNvSpPr txBox="1"/>
              <p:nvPr/>
            </p:nvSpPr>
            <p:spPr>
              <a:xfrm>
                <a:off x="7401416" y="5373216"/>
                <a:ext cx="1713858" cy="375900"/>
              </a:xfrm>
              <a:prstGeom prst="rect">
                <a:avLst/>
              </a:prstGeom>
              <a:noFill/>
              <a:ln>
                <a:noFill/>
              </a:ln>
            </p:spPr>
            <p:txBody>
              <a:bodyPr wrap="none">
                <a:spAutoFit/>
              </a:bodyPr>
              <a:lstStyle/>
              <a:p>
                <a:pPr>
                  <a:defRPr/>
                </a:pPr>
                <a:r>
                  <a:rPr lang="en-GB" sz="1400" b="1" dirty="0">
                    <a:solidFill>
                      <a:schemeClr val="bg1">
                        <a:lumMod val="85000"/>
                      </a:schemeClr>
                    </a:solidFill>
                  </a:rPr>
                  <a:t>Service e $ value</a:t>
                </a:r>
              </a:p>
            </p:txBody>
          </p:sp>
        </p:grpSp>
        <p:grpSp>
          <p:nvGrpSpPr>
            <p:cNvPr id="10" name="Group 30"/>
            <p:cNvGrpSpPr>
              <a:grpSpLocks/>
            </p:cNvGrpSpPr>
            <p:nvPr/>
          </p:nvGrpSpPr>
          <p:grpSpPr bwMode="auto">
            <a:xfrm>
              <a:off x="2576513" y="4351338"/>
              <a:ext cx="6764337" cy="306387"/>
              <a:chOff x="2000672" y="5373216"/>
              <a:chExt cx="7124732" cy="375900"/>
            </a:xfrm>
          </p:grpSpPr>
          <p:sp>
            <p:nvSpPr>
              <p:cNvPr id="32" name="Pentagon 31"/>
              <p:cNvSpPr/>
              <p:nvPr/>
            </p:nvSpPr>
            <p:spPr>
              <a:xfrm>
                <a:off x="2000672" y="5416065"/>
                <a:ext cx="5185119" cy="253197"/>
              </a:xfrm>
              <a:prstGeom prst="homePlate">
                <a:avLst>
                  <a:gd name="adj" fmla="val 118036"/>
                </a:avLst>
              </a:prstGeom>
              <a:solidFill>
                <a:schemeClr val="bg1"/>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400" b="1" dirty="0">
                    <a:solidFill>
                      <a:schemeClr val="bg1">
                        <a:lumMod val="65000"/>
                      </a:schemeClr>
                    </a:solidFill>
                  </a:rPr>
                  <a:t>Service d: e.g. water regulation</a:t>
                </a:r>
              </a:p>
            </p:txBody>
          </p:sp>
          <p:sp>
            <p:nvSpPr>
              <p:cNvPr id="33" name="TextBox 32"/>
              <p:cNvSpPr txBox="1"/>
              <p:nvPr/>
            </p:nvSpPr>
            <p:spPr>
              <a:xfrm>
                <a:off x="7401490" y="5373216"/>
                <a:ext cx="1723914" cy="375900"/>
              </a:xfrm>
              <a:prstGeom prst="rect">
                <a:avLst/>
              </a:prstGeom>
              <a:noFill/>
              <a:ln>
                <a:noFill/>
              </a:ln>
            </p:spPr>
            <p:txBody>
              <a:bodyPr wrap="none">
                <a:spAutoFit/>
              </a:bodyPr>
              <a:lstStyle/>
              <a:p>
                <a:pPr>
                  <a:defRPr/>
                </a:pPr>
                <a:r>
                  <a:rPr lang="en-GB" sz="1400" b="1" dirty="0">
                    <a:solidFill>
                      <a:schemeClr val="bg1">
                        <a:lumMod val="65000"/>
                      </a:schemeClr>
                    </a:solidFill>
                  </a:rPr>
                  <a:t>Service d $ value</a:t>
                </a:r>
              </a:p>
            </p:txBody>
          </p:sp>
        </p:grpSp>
      </p:grpSp>
      <p:sp>
        <p:nvSpPr>
          <p:cNvPr id="34" name="TextBox 33"/>
          <p:cNvSpPr txBox="1">
            <a:spLocks noChangeArrowheads="1"/>
          </p:cNvSpPr>
          <p:nvPr/>
        </p:nvSpPr>
        <p:spPr bwMode="auto">
          <a:xfrm>
            <a:off x="7689850" y="1384300"/>
            <a:ext cx="1943100" cy="738188"/>
          </a:xfrm>
          <a:prstGeom prst="rect">
            <a:avLst/>
          </a:prstGeom>
          <a:noFill/>
          <a:ln w="9525">
            <a:noFill/>
            <a:miter lim="800000"/>
            <a:headEnd/>
            <a:tailEnd/>
          </a:ln>
        </p:spPr>
        <p:txBody>
          <a:bodyPr>
            <a:spAutoFit/>
          </a:bodyPr>
          <a:lstStyle/>
          <a:p>
            <a:r>
              <a:rPr lang="en-GB" sz="1400" b="1"/>
              <a:t>Ecological Taxes or/and Tradable Offset Certificates</a:t>
            </a:r>
          </a:p>
        </p:txBody>
      </p:sp>
      <p:grpSp>
        <p:nvGrpSpPr>
          <p:cNvPr id="12" name="Group 16"/>
          <p:cNvGrpSpPr>
            <a:grpSpLocks/>
          </p:cNvGrpSpPr>
          <p:nvPr/>
        </p:nvGrpSpPr>
        <p:grpSpPr bwMode="auto">
          <a:xfrm>
            <a:off x="2360613" y="115888"/>
            <a:ext cx="7705725" cy="1169987"/>
            <a:chOff x="2360613" y="115888"/>
            <a:chExt cx="7705725" cy="1169987"/>
          </a:xfrm>
        </p:grpSpPr>
        <p:sp>
          <p:nvSpPr>
            <p:cNvPr id="32793" name="TextBox 39"/>
            <p:cNvSpPr txBox="1">
              <a:spLocks noChangeArrowheads="1"/>
            </p:cNvSpPr>
            <p:nvPr/>
          </p:nvSpPr>
          <p:spPr bwMode="auto">
            <a:xfrm>
              <a:off x="2360613" y="560388"/>
              <a:ext cx="2952750" cy="339725"/>
            </a:xfrm>
            <a:prstGeom prst="rect">
              <a:avLst/>
            </a:prstGeom>
            <a:noFill/>
            <a:ln w="9525">
              <a:noFill/>
              <a:miter lim="800000"/>
              <a:headEnd/>
              <a:tailEnd/>
            </a:ln>
          </p:spPr>
          <p:txBody>
            <a:bodyPr>
              <a:spAutoFit/>
            </a:bodyPr>
            <a:lstStyle/>
            <a:p>
              <a:pPr algn="ctr"/>
              <a:r>
                <a:rPr lang="en-GB" sz="1600"/>
                <a:t>Physical accounts, </a:t>
              </a:r>
              <a:r>
                <a:rPr lang="en-GB" sz="1400" i="1"/>
                <a:t>assets</a:t>
              </a:r>
              <a:endParaRPr lang="en-GB" sz="1600" i="1"/>
            </a:p>
          </p:txBody>
        </p:sp>
        <p:grpSp>
          <p:nvGrpSpPr>
            <p:cNvPr id="13" name="Group 6"/>
            <p:cNvGrpSpPr>
              <a:grpSpLocks/>
            </p:cNvGrpSpPr>
            <p:nvPr/>
          </p:nvGrpSpPr>
          <p:grpSpPr bwMode="auto">
            <a:xfrm>
              <a:off x="5420519" y="115888"/>
              <a:ext cx="4645819" cy="1169987"/>
              <a:chOff x="5420519" y="115888"/>
              <a:chExt cx="4645819" cy="1169987"/>
            </a:xfrm>
          </p:grpSpPr>
          <p:sp>
            <p:nvSpPr>
              <p:cNvPr id="32795" name="TextBox 34"/>
              <p:cNvSpPr txBox="1">
                <a:spLocks noChangeArrowheads="1"/>
              </p:cNvSpPr>
              <p:nvPr/>
            </p:nvSpPr>
            <p:spPr bwMode="auto">
              <a:xfrm>
                <a:off x="6824663" y="115888"/>
                <a:ext cx="3241675" cy="1169987"/>
              </a:xfrm>
              <a:prstGeom prst="rect">
                <a:avLst/>
              </a:prstGeom>
              <a:noFill/>
              <a:ln w="9525">
                <a:noFill/>
                <a:miter lim="800000"/>
                <a:headEnd/>
                <a:tailEnd/>
              </a:ln>
            </p:spPr>
            <p:txBody>
              <a:bodyPr>
                <a:spAutoFit/>
              </a:bodyPr>
              <a:lstStyle/>
              <a:p>
                <a:pPr algn="ctr"/>
                <a:r>
                  <a:rPr lang="en-GB" sz="1400" i="1"/>
                  <a:t>Maintenance/restoration costs, </a:t>
                </a:r>
              </a:p>
              <a:p>
                <a:pPr algn="ctr"/>
                <a:r>
                  <a:rPr lang="en-GB" sz="1400" i="1"/>
                  <a:t>Collective Preferences, </a:t>
                </a:r>
              </a:p>
              <a:p>
                <a:pPr algn="ctr"/>
                <a:r>
                  <a:rPr lang="en-GB" sz="1400" i="1"/>
                  <a:t>Consumption of Ecosystem Capital, </a:t>
                </a:r>
              </a:p>
              <a:p>
                <a:pPr algn="ctr"/>
                <a:r>
                  <a:rPr lang="en-GB" sz="1400" i="1"/>
                  <a:t>Final Consumption at Full Price</a:t>
                </a:r>
              </a:p>
              <a:p>
                <a:pPr algn="ctr"/>
                <a:r>
                  <a:rPr lang="en-GB" sz="1400" i="1"/>
                  <a:t>Ecological Debts (2)</a:t>
                </a:r>
              </a:p>
            </p:txBody>
          </p:sp>
          <p:sp>
            <p:nvSpPr>
              <p:cNvPr id="32796" name="TextBox 40"/>
              <p:cNvSpPr txBox="1">
                <a:spLocks noChangeArrowheads="1"/>
              </p:cNvSpPr>
              <p:nvPr/>
            </p:nvSpPr>
            <p:spPr bwMode="auto">
              <a:xfrm>
                <a:off x="5781675" y="438150"/>
                <a:ext cx="1150938" cy="584200"/>
              </a:xfrm>
              <a:prstGeom prst="rect">
                <a:avLst/>
              </a:prstGeom>
              <a:noFill/>
              <a:ln w="9525">
                <a:noFill/>
                <a:miter lim="800000"/>
                <a:headEnd/>
                <a:tailEnd/>
              </a:ln>
            </p:spPr>
            <p:txBody>
              <a:bodyPr>
                <a:spAutoFit/>
              </a:bodyPr>
              <a:lstStyle/>
              <a:p>
                <a:pPr algn="r"/>
                <a:r>
                  <a:rPr lang="en-GB" sz="1600"/>
                  <a:t>Monetary accounts</a:t>
                </a:r>
              </a:p>
            </p:txBody>
          </p:sp>
          <p:sp>
            <p:nvSpPr>
              <p:cNvPr id="48" name="Chevron 47"/>
              <p:cNvSpPr>
                <a:spLocks noChangeAspect="1"/>
              </p:cNvSpPr>
              <p:nvPr/>
            </p:nvSpPr>
            <p:spPr>
              <a:xfrm>
                <a:off x="5419725" y="534988"/>
                <a:ext cx="504825" cy="390525"/>
              </a:xfrm>
              <a:prstGeom prst="chevron">
                <a:avLst>
                  <a:gd name="adj" fmla="val 632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grpSp>
      <p:grpSp>
        <p:nvGrpSpPr>
          <p:cNvPr id="16" name="Group 9"/>
          <p:cNvGrpSpPr>
            <a:grpSpLocks/>
          </p:cNvGrpSpPr>
          <p:nvPr/>
        </p:nvGrpSpPr>
        <p:grpSpPr bwMode="auto">
          <a:xfrm>
            <a:off x="2432050" y="5715000"/>
            <a:ext cx="7561263" cy="954088"/>
            <a:chOff x="2432050" y="5715000"/>
            <a:chExt cx="7561263" cy="954088"/>
          </a:xfrm>
        </p:grpSpPr>
        <p:sp>
          <p:nvSpPr>
            <p:cNvPr id="32788" name="TextBox 45"/>
            <p:cNvSpPr txBox="1">
              <a:spLocks noChangeArrowheads="1"/>
            </p:cNvSpPr>
            <p:nvPr/>
          </p:nvSpPr>
          <p:spPr bwMode="auto">
            <a:xfrm>
              <a:off x="2432050" y="6000750"/>
              <a:ext cx="3313113" cy="338138"/>
            </a:xfrm>
            <a:prstGeom prst="rect">
              <a:avLst/>
            </a:prstGeom>
            <a:noFill/>
            <a:ln w="9525">
              <a:noFill/>
              <a:miter lim="800000"/>
              <a:headEnd/>
              <a:tailEnd/>
            </a:ln>
          </p:spPr>
          <p:txBody>
            <a:bodyPr>
              <a:spAutoFit/>
            </a:bodyPr>
            <a:lstStyle/>
            <a:p>
              <a:pPr algn="ctr"/>
              <a:r>
                <a:rPr lang="en-GB" sz="1600"/>
                <a:t>Physical accounts, </a:t>
              </a:r>
              <a:r>
                <a:rPr lang="en-GB" sz="1400" i="1"/>
                <a:t>services</a:t>
              </a:r>
              <a:endParaRPr lang="en-GB" sz="1600" i="1"/>
            </a:p>
          </p:txBody>
        </p:sp>
        <p:grpSp>
          <p:nvGrpSpPr>
            <p:cNvPr id="17" name="Group 7"/>
            <p:cNvGrpSpPr>
              <a:grpSpLocks/>
            </p:cNvGrpSpPr>
            <p:nvPr/>
          </p:nvGrpSpPr>
          <p:grpSpPr bwMode="auto">
            <a:xfrm>
              <a:off x="5420519" y="5715000"/>
              <a:ext cx="4572794" cy="954088"/>
              <a:chOff x="5420519" y="5715000"/>
              <a:chExt cx="4572794" cy="954088"/>
            </a:xfrm>
          </p:grpSpPr>
          <p:sp>
            <p:nvSpPr>
              <p:cNvPr id="32790" name="TextBox 35"/>
              <p:cNvSpPr txBox="1">
                <a:spLocks noChangeArrowheads="1"/>
              </p:cNvSpPr>
              <p:nvPr/>
            </p:nvSpPr>
            <p:spPr bwMode="auto">
              <a:xfrm>
                <a:off x="7040563" y="5715000"/>
                <a:ext cx="2952750" cy="954088"/>
              </a:xfrm>
              <a:prstGeom prst="rect">
                <a:avLst/>
              </a:prstGeom>
              <a:noFill/>
              <a:ln w="9525">
                <a:noFill/>
                <a:miter lim="800000"/>
                <a:headEnd/>
                <a:tailEnd/>
              </a:ln>
            </p:spPr>
            <p:txBody>
              <a:bodyPr>
                <a:spAutoFit/>
              </a:bodyPr>
              <a:lstStyle/>
              <a:p>
                <a:pPr algn="ctr"/>
                <a:r>
                  <a:rPr lang="en-GB" sz="1400" i="1"/>
                  <a:t>Ecosystem services values, </a:t>
                </a:r>
              </a:p>
              <a:p>
                <a:pPr algn="ctr"/>
                <a:r>
                  <a:rPr lang="en-GB" sz="1400" i="1"/>
                  <a:t>Individual  Preferences, </a:t>
                </a:r>
              </a:p>
              <a:p>
                <a:pPr algn="ctr"/>
                <a:r>
                  <a:rPr lang="en-GB" sz="1400" i="1"/>
                  <a:t>Market and shadow prices,</a:t>
                </a:r>
              </a:p>
              <a:p>
                <a:pPr algn="ctr"/>
                <a:r>
                  <a:rPr lang="en-GB" sz="1400" i="1"/>
                  <a:t>Costs-Benefits analysis</a:t>
                </a:r>
              </a:p>
            </p:txBody>
          </p:sp>
          <p:sp>
            <p:nvSpPr>
              <p:cNvPr id="32791" name="TextBox 41"/>
              <p:cNvSpPr txBox="1">
                <a:spLocks noChangeArrowheads="1"/>
              </p:cNvSpPr>
              <p:nvPr/>
            </p:nvSpPr>
            <p:spPr bwMode="auto">
              <a:xfrm>
                <a:off x="5816600" y="5876925"/>
                <a:ext cx="1152525" cy="585788"/>
              </a:xfrm>
              <a:prstGeom prst="rect">
                <a:avLst/>
              </a:prstGeom>
              <a:noFill/>
              <a:ln w="9525">
                <a:noFill/>
                <a:miter lim="800000"/>
                <a:headEnd/>
                <a:tailEnd/>
              </a:ln>
            </p:spPr>
            <p:txBody>
              <a:bodyPr>
                <a:spAutoFit/>
              </a:bodyPr>
              <a:lstStyle/>
              <a:p>
                <a:pPr algn="r"/>
                <a:r>
                  <a:rPr lang="en-GB" sz="1600"/>
                  <a:t>Monetary accounts</a:t>
                </a:r>
              </a:p>
            </p:txBody>
          </p:sp>
          <p:sp>
            <p:nvSpPr>
              <p:cNvPr id="52" name="Chevron 51"/>
              <p:cNvSpPr>
                <a:spLocks noChangeAspect="1"/>
              </p:cNvSpPr>
              <p:nvPr/>
            </p:nvSpPr>
            <p:spPr>
              <a:xfrm>
                <a:off x="5421313" y="5973763"/>
                <a:ext cx="539750" cy="392112"/>
              </a:xfrm>
              <a:prstGeom prst="chevron">
                <a:avLst>
                  <a:gd name="adj" fmla="val 632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grpSp>
      <p:grpSp>
        <p:nvGrpSpPr>
          <p:cNvPr id="18" name="Group 8"/>
          <p:cNvGrpSpPr>
            <a:grpSpLocks/>
          </p:cNvGrpSpPr>
          <p:nvPr/>
        </p:nvGrpSpPr>
        <p:grpSpPr bwMode="auto">
          <a:xfrm>
            <a:off x="-15875" y="2420938"/>
            <a:ext cx="2235200" cy="2917825"/>
            <a:chOff x="-15552" y="2420888"/>
            <a:chExt cx="2234874" cy="2917418"/>
          </a:xfrm>
        </p:grpSpPr>
        <p:sp>
          <p:nvSpPr>
            <p:cNvPr id="47" name="Chevron 46"/>
            <p:cNvSpPr>
              <a:spLocks noChangeAspect="1"/>
            </p:cNvSpPr>
            <p:nvPr/>
          </p:nvSpPr>
          <p:spPr>
            <a:xfrm flipH="1">
              <a:off x="1424101" y="3016117"/>
              <a:ext cx="795221" cy="903162"/>
            </a:xfrm>
            <a:prstGeom prst="chevron">
              <a:avLst>
                <a:gd name="adj" fmla="val 45335"/>
              </a:avLst>
            </a:prstGeom>
            <a:solidFill>
              <a:srgbClr val="BFEA3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2786" name="TextBox 52"/>
            <p:cNvSpPr txBox="1">
              <a:spLocks noChangeArrowheads="1"/>
            </p:cNvSpPr>
            <p:nvPr/>
          </p:nvSpPr>
          <p:spPr bwMode="auto">
            <a:xfrm>
              <a:off x="201140" y="3522424"/>
              <a:ext cx="1439489" cy="1815882"/>
            </a:xfrm>
            <a:prstGeom prst="rect">
              <a:avLst/>
            </a:prstGeom>
            <a:noFill/>
            <a:ln w="9525">
              <a:noFill/>
              <a:miter lim="800000"/>
              <a:headEnd/>
              <a:tailEnd/>
            </a:ln>
          </p:spPr>
          <p:txBody>
            <a:bodyPr>
              <a:spAutoFit/>
            </a:bodyPr>
            <a:lstStyle/>
            <a:p>
              <a:pPr algn="ctr"/>
              <a:r>
                <a:rPr lang="en-GB" sz="1400" i="1"/>
                <a:t>Ecosystem Capability, </a:t>
              </a:r>
            </a:p>
            <a:p>
              <a:pPr algn="ctr"/>
              <a:r>
                <a:rPr lang="en-GB" sz="1400" i="1"/>
                <a:t>Resource use, Degradation / Enhancement,</a:t>
              </a:r>
            </a:p>
            <a:p>
              <a:pPr algn="ctr"/>
              <a:r>
                <a:rPr lang="en-GB" sz="1400" i="1"/>
                <a:t>Ecological Debts / Credits (1)</a:t>
              </a:r>
            </a:p>
          </p:txBody>
        </p:sp>
        <p:sp>
          <p:nvSpPr>
            <p:cNvPr id="32787" name="TextBox 53"/>
            <p:cNvSpPr txBox="1">
              <a:spLocks noChangeArrowheads="1"/>
            </p:cNvSpPr>
            <p:nvPr/>
          </p:nvSpPr>
          <p:spPr bwMode="auto">
            <a:xfrm>
              <a:off x="-15552" y="2420888"/>
              <a:ext cx="1800225" cy="1077218"/>
            </a:xfrm>
            <a:prstGeom prst="rect">
              <a:avLst/>
            </a:prstGeom>
            <a:noFill/>
            <a:ln w="9525">
              <a:noFill/>
              <a:miter lim="800000"/>
              <a:headEnd/>
              <a:tailEnd/>
            </a:ln>
          </p:spPr>
          <p:txBody>
            <a:bodyPr>
              <a:spAutoFit/>
            </a:bodyPr>
            <a:lstStyle/>
            <a:p>
              <a:pPr algn="ctr"/>
              <a:r>
                <a:rPr lang="en-GB" sz="1600"/>
                <a:t>Ecological Balance Sheet,</a:t>
              </a:r>
            </a:p>
            <a:p>
              <a:pPr algn="ctr"/>
              <a:r>
                <a:rPr lang="en-US" sz="1600"/>
                <a:t>in physical units</a:t>
              </a:r>
              <a:endParaRPr lang="en-GB" sz="1600"/>
            </a:p>
            <a:p>
              <a:pPr algn="ctr"/>
              <a:endParaRPr lang="en-GB" sz="1600"/>
            </a:p>
          </p:txBody>
        </p:sp>
      </p:grpSp>
      <p:sp>
        <p:nvSpPr>
          <p:cNvPr id="32784" name="TextBox 2"/>
          <p:cNvSpPr txBox="1">
            <a:spLocks noChangeArrowheads="1"/>
          </p:cNvSpPr>
          <p:nvPr/>
        </p:nvSpPr>
        <p:spPr bwMode="auto">
          <a:xfrm>
            <a:off x="128588" y="44450"/>
            <a:ext cx="6696620" cy="461963"/>
          </a:xfrm>
          <a:prstGeom prst="rect">
            <a:avLst/>
          </a:prstGeom>
          <a:noFill/>
          <a:ln w="9525">
            <a:noFill/>
            <a:miter lim="800000"/>
            <a:headEnd/>
            <a:tailEnd/>
          </a:ln>
        </p:spPr>
        <p:txBody>
          <a:bodyPr anchor="ctr"/>
          <a:lstStyle/>
          <a:p>
            <a:pPr eaLnBrk="0" hangingPunct="0"/>
            <a:r>
              <a:rPr lang="en-US" sz="2400" i="1" dirty="0" smtClean="0">
                <a:solidFill>
                  <a:srgbClr val="C00000"/>
                </a:solidFill>
                <a:ea typeface="Calibri" pitchFamily="34" charset="0"/>
                <a:cs typeface="Calibri" pitchFamily="34" charset="0"/>
              </a:rPr>
              <a:t>The narrative behind Ecosystem Capital Accounts: </a:t>
            </a:r>
            <a:r>
              <a:rPr lang="en-US" sz="2400" dirty="0" smtClean="0">
                <a:ea typeface="Calibri" pitchFamily="34" charset="0"/>
                <a:cs typeface="Calibri" pitchFamily="34" charset="0"/>
              </a:rPr>
              <a:t/>
            </a:r>
            <a:br>
              <a:rPr lang="en-US" sz="2400" dirty="0" smtClean="0">
                <a:ea typeface="Calibri" pitchFamily="34" charset="0"/>
                <a:cs typeface="Calibri" pitchFamily="34" charset="0"/>
              </a:rPr>
            </a:br>
            <a:r>
              <a:rPr lang="en-US" sz="2400" dirty="0" smtClean="0">
                <a:solidFill>
                  <a:schemeClr val="accent2"/>
                </a:solidFill>
                <a:latin typeface="Calibri" pitchFamily="34" charset="0"/>
              </a:rPr>
              <a:t>Physical </a:t>
            </a:r>
            <a:r>
              <a:rPr lang="en-US" sz="2400" dirty="0">
                <a:solidFill>
                  <a:schemeClr val="accent2"/>
                </a:solidFill>
                <a:latin typeface="Calibri" pitchFamily="34" charset="0"/>
              </a:rPr>
              <a:t>vs. Monetary accounts</a:t>
            </a:r>
            <a:endParaRPr lang="en-GB" sz="2400" dirty="0">
              <a:solidFill>
                <a:schemeClr val="accent2"/>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3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95300" y="260350"/>
            <a:ext cx="8915400" cy="1871663"/>
          </a:xfrm>
        </p:spPr>
        <p:txBody>
          <a:bodyPr>
            <a:normAutofit fontScale="90000"/>
          </a:bodyPr>
          <a:lstStyle/>
          <a:p>
            <a:pPr>
              <a:defRPr/>
            </a:pPr>
            <a:r>
              <a:rPr lang="en-US" sz="2700" dirty="0" smtClean="0">
                <a:ea typeface="Calibri" pitchFamily="34" charset="0"/>
                <a:cs typeface="Calibri" pitchFamily="34" charset="0"/>
              </a:rPr>
              <a:t>Ecosystem Capital Accounts (ENCA) – A simplified  integrated model: </a:t>
            </a:r>
            <a:r>
              <a:rPr lang="en-US" sz="2200" dirty="0" smtClean="0">
                <a:ea typeface="Calibri" pitchFamily="34" charset="0"/>
                <a:cs typeface="Calibri" pitchFamily="34" charset="0"/>
              </a:rPr>
              <a:t/>
            </a:r>
            <a:br>
              <a:rPr lang="en-US" sz="2200" dirty="0" smtClean="0">
                <a:ea typeface="Calibri" pitchFamily="34" charset="0"/>
                <a:cs typeface="Calibri" pitchFamily="34" charset="0"/>
              </a:rPr>
            </a:br>
            <a:r>
              <a:rPr lang="en-US" sz="2200" dirty="0" smtClean="0">
                <a:solidFill>
                  <a:schemeClr val="bg1">
                    <a:lumMod val="65000"/>
                  </a:schemeClr>
                </a:solidFill>
                <a:ea typeface="Calibri" pitchFamily="34" charset="0"/>
                <a:cs typeface="Calibri" pitchFamily="34" charset="0"/>
              </a:rPr>
              <a:t>the ecosystem capital supplies altogether 3 broad types of services between which there is little possible compensation or tradeoff: </a:t>
            </a:r>
            <a:r>
              <a:rPr lang="en-US" sz="2200" b="1" dirty="0" smtClean="0">
                <a:solidFill>
                  <a:srgbClr val="FF0000"/>
                </a:solidFill>
                <a:ea typeface="Calibri" pitchFamily="34" charset="0"/>
                <a:cs typeface="Calibri" pitchFamily="34" charset="0"/>
              </a:rPr>
              <a:t>biomass/carbon</a:t>
            </a:r>
            <a:r>
              <a:rPr lang="en-US" sz="2200" dirty="0" smtClean="0">
                <a:ea typeface="Calibri" pitchFamily="34" charset="0"/>
                <a:cs typeface="Calibri" pitchFamily="34" charset="0"/>
              </a:rPr>
              <a:t> </a:t>
            </a:r>
            <a:r>
              <a:rPr lang="en-US" sz="2200" dirty="0" smtClean="0">
                <a:solidFill>
                  <a:schemeClr val="bg1">
                    <a:lumMod val="65000"/>
                  </a:schemeClr>
                </a:solidFill>
                <a:ea typeface="Calibri" pitchFamily="34" charset="0"/>
                <a:cs typeface="Calibri" pitchFamily="34" charset="0"/>
              </a:rPr>
              <a:t>AND</a:t>
            </a:r>
            <a:r>
              <a:rPr lang="en-US" sz="2200" dirty="0" smtClean="0">
                <a:ea typeface="Calibri" pitchFamily="34" charset="0"/>
                <a:cs typeface="Calibri" pitchFamily="34" charset="0"/>
              </a:rPr>
              <a:t> </a:t>
            </a:r>
            <a:r>
              <a:rPr lang="en-US" sz="2200" b="1" dirty="0" smtClean="0">
                <a:solidFill>
                  <a:srgbClr val="0070C0"/>
                </a:solidFill>
                <a:ea typeface="Calibri" pitchFamily="34" charset="0"/>
                <a:cs typeface="Calibri" pitchFamily="34" charset="0"/>
              </a:rPr>
              <a:t>freshwater</a:t>
            </a:r>
            <a:r>
              <a:rPr lang="en-US" sz="2200" dirty="0" smtClean="0">
                <a:ea typeface="Calibri" pitchFamily="34" charset="0"/>
                <a:cs typeface="Calibri" pitchFamily="34" charset="0"/>
              </a:rPr>
              <a:t> </a:t>
            </a:r>
            <a:r>
              <a:rPr lang="en-US" sz="2200" dirty="0" smtClean="0">
                <a:solidFill>
                  <a:schemeClr val="bg1">
                    <a:lumMod val="65000"/>
                  </a:schemeClr>
                </a:solidFill>
                <a:ea typeface="Calibri" pitchFamily="34" charset="0"/>
                <a:cs typeface="Calibri" pitchFamily="34" charset="0"/>
              </a:rPr>
              <a:t>AND </a:t>
            </a:r>
            <a:r>
              <a:rPr lang="en-US" sz="2200" b="1" dirty="0" smtClean="0">
                <a:solidFill>
                  <a:srgbClr val="00B050"/>
                </a:solidFill>
                <a:ea typeface="Calibri" pitchFamily="34" charset="0"/>
                <a:cs typeface="Calibri" pitchFamily="34" charset="0"/>
              </a:rPr>
              <a:t>systemic services</a:t>
            </a:r>
            <a:r>
              <a:rPr lang="en-US" sz="2200" dirty="0" smtClean="0">
                <a:ea typeface="Calibri" pitchFamily="34" charset="0"/>
                <a:cs typeface="Calibri" pitchFamily="34" charset="0"/>
              </a:rPr>
              <a:t>. </a:t>
            </a:r>
            <a:r>
              <a:rPr lang="en-US" sz="2200" dirty="0" smtClean="0">
                <a:solidFill>
                  <a:schemeClr val="bg1">
                    <a:lumMod val="65000"/>
                  </a:schemeClr>
                </a:solidFill>
                <a:ea typeface="Calibri" pitchFamily="34" charset="0"/>
                <a:cs typeface="Calibri" pitchFamily="34" charset="0"/>
              </a:rPr>
              <a:t>Ecosystem capital potential (&amp; degradation) can be measured by combining measurements of these 3 broad services (accessible resources).</a:t>
            </a:r>
            <a:endParaRPr lang="en-US" sz="2200" dirty="0" smtClean="0">
              <a:solidFill>
                <a:schemeClr val="bg1">
                  <a:lumMod val="65000"/>
                </a:schemeClr>
              </a:solidFill>
            </a:endParaRPr>
          </a:p>
        </p:txBody>
      </p:sp>
      <p:sp>
        <p:nvSpPr>
          <p:cNvPr id="4" name="Oval 3"/>
          <p:cNvSpPr/>
          <p:nvPr/>
        </p:nvSpPr>
        <p:spPr>
          <a:xfrm>
            <a:off x="2492375" y="2651125"/>
            <a:ext cx="2339975" cy="2339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b="1" dirty="0"/>
              <a:t> 1 - Accessible carbon surplus</a:t>
            </a:r>
          </a:p>
        </p:txBody>
      </p:sp>
      <p:sp>
        <p:nvSpPr>
          <p:cNvPr id="5" name="Oval 4"/>
          <p:cNvSpPr/>
          <p:nvPr/>
        </p:nvSpPr>
        <p:spPr>
          <a:xfrm>
            <a:off x="2519363" y="4062413"/>
            <a:ext cx="2339975" cy="233997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en-US" b="1" dirty="0"/>
              <a:t>2 - Accessible water surplus</a:t>
            </a:r>
          </a:p>
        </p:txBody>
      </p:sp>
      <p:sp>
        <p:nvSpPr>
          <p:cNvPr id="6" name="Oval 5"/>
          <p:cNvSpPr/>
          <p:nvPr/>
        </p:nvSpPr>
        <p:spPr>
          <a:xfrm>
            <a:off x="3892550" y="3360738"/>
            <a:ext cx="2339975" cy="2339975"/>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3 - Accessible</a:t>
            </a:r>
          </a:p>
          <a:p>
            <a:pPr algn="ctr">
              <a:defRPr/>
            </a:pPr>
            <a:r>
              <a:rPr lang="en-US" b="1" dirty="0"/>
              <a:t>ecosystem systemic services</a:t>
            </a:r>
          </a:p>
        </p:txBody>
      </p:sp>
      <p:pic>
        <p:nvPicPr>
          <p:cNvPr id="7" name="Picture 2"/>
          <p:cNvPicPr>
            <a:picLocks noChangeAspect="1" noChangeArrowheads="1"/>
          </p:cNvPicPr>
          <p:nvPr/>
        </p:nvPicPr>
        <p:blipFill>
          <a:blip r:embed="rId3" cstate="print"/>
          <a:srcRect/>
          <a:stretch>
            <a:fillRect/>
          </a:stretch>
        </p:blipFill>
        <p:spPr bwMode="auto">
          <a:xfrm>
            <a:off x="2066925" y="2205038"/>
            <a:ext cx="4630738" cy="4630737"/>
          </a:xfrm>
          <a:prstGeom prst="rect">
            <a:avLst/>
          </a:prstGeom>
          <a:noFill/>
          <a:ln w="9525">
            <a:noFill/>
            <a:miter lim="800000"/>
            <a:headEnd/>
            <a:tailEnd/>
          </a:ln>
        </p:spPr>
      </p:pic>
      <p:sp>
        <p:nvSpPr>
          <p:cNvPr id="12" name="Freeform 11"/>
          <p:cNvSpPr>
            <a:spLocks noChangeAspect="1"/>
          </p:cNvSpPr>
          <p:nvPr/>
        </p:nvSpPr>
        <p:spPr>
          <a:xfrm>
            <a:off x="3800475" y="4076700"/>
            <a:ext cx="877888" cy="871538"/>
          </a:xfrm>
          <a:custGeom>
            <a:avLst/>
            <a:gdLst>
              <a:gd name="connsiteX0" fmla="*/ 0 w 662152"/>
              <a:gd name="connsiteY0" fmla="*/ 0 h 930165"/>
              <a:gd name="connsiteX1" fmla="*/ 0 w 662152"/>
              <a:gd name="connsiteY1" fmla="*/ 930165 h 930165"/>
              <a:gd name="connsiteX2" fmla="*/ 662152 w 662152"/>
              <a:gd name="connsiteY2" fmla="*/ 441434 h 930165"/>
              <a:gd name="connsiteX3" fmla="*/ 0 w 662152"/>
              <a:gd name="connsiteY3" fmla="*/ 0 h 930165"/>
              <a:gd name="connsiteX0" fmla="*/ 144016 w 806168"/>
              <a:gd name="connsiteY0" fmla="*/ 0 h 930165"/>
              <a:gd name="connsiteX1" fmla="*/ 144016 w 806168"/>
              <a:gd name="connsiteY1" fmla="*/ 930165 h 930165"/>
              <a:gd name="connsiteX2" fmla="*/ 0 w 806168"/>
              <a:gd name="connsiteY2" fmla="*/ 72008 h 930165"/>
              <a:gd name="connsiteX3" fmla="*/ 806168 w 806168"/>
              <a:gd name="connsiteY3" fmla="*/ 441434 h 930165"/>
              <a:gd name="connsiteX4" fmla="*/ 144016 w 806168"/>
              <a:gd name="connsiteY4" fmla="*/ 0 h 930165"/>
              <a:gd name="connsiteX0" fmla="*/ 144016 w 806168"/>
              <a:gd name="connsiteY0" fmla="*/ 0 h 930165"/>
              <a:gd name="connsiteX1" fmla="*/ 144016 w 806168"/>
              <a:gd name="connsiteY1" fmla="*/ 930165 h 930165"/>
              <a:gd name="connsiteX2" fmla="*/ 0 w 806168"/>
              <a:gd name="connsiteY2" fmla="*/ 72008 h 930165"/>
              <a:gd name="connsiteX3" fmla="*/ 806168 w 806168"/>
              <a:gd name="connsiteY3" fmla="*/ 441434 h 930165"/>
              <a:gd name="connsiteX4" fmla="*/ 144016 w 806168"/>
              <a:gd name="connsiteY4" fmla="*/ 0 h 930165"/>
              <a:gd name="connsiteX0" fmla="*/ 340979 w 1003131"/>
              <a:gd name="connsiteY0" fmla="*/ 0 h 930165"/>
              <a:gd name="connsiteX1" fmla="*/ 340979 w 1003131"/>
              <a:gd name="connsiteY1" fmla="*/ 930165 h 930165"/>
              <a:gd name="connsiteX2" fmla="*/ 196963 w 1003131"/>
              <a:gd name="connsiteY2" fmla="*/ 72008 h 930165"/>
              <a:gd name="connsiteX3" fmla="*/ 1003131 w 1003131"/>
              <a:gd name="connsiteY3" fmla="*/ 441434 h 930165"/>
              <a:gd name="connsiteX4" fmla="*/ 340979 w 1003131"/>
              <a:gd name="connsiteY4" fmla="*/ 0 h 930165"/>
              <a:gd name="connsiteX0" fmla="*/ 340979 w 1003131"/>
              <a:gd name="connsiteY0" fmla="*/ 0 h 930165"/>
              <a:gd name="connsiteX1" fmla="*/ 340979 w 1003131"/>
              <a:gd name="connsiteY1" fmla="*/ 930165 h 930165"/>
              <a:gd name="connsiteX2" fmla="*/ 196963 w 1003131"/>
              <a:gd name="connsiteY2" fmla="*/ 72008 h 930165"/>
              <a:gd name="connsiteX3" fmla="*/ 1003131 w 1003131"/>
              <a:gd name="connsiteY3" fmla="*/ 441434 h 930165"/>
              <a:gd name="connsiteX4" fmla="*/ 340979 w 1003131"/>
              <a:gd name="connsiteY4" fmla="*/ 0 h 930165"/>
              <a:gd name="connsiteX0" fmla="*/ 720080 w 1003131"/>
              <a:gd name="connsiteY0" fmla="*/ 720080 h 858157"/>
              <a:gd name="connsiteX1" fmla="*/ 340979 w 1003131"/>
              <a:gd name="connsiteY1" fmla="*/ 858157 h 858157"/>
              <a:gd name="connsiteX2" fmla="*/ 196963 w 1003131"/>
              <a:gd name="connsiteY2" fmla="*/ 0 h 858157"/>
              <a:gd name="connsiteX3" fmla="*/ 1003131 w 1003131"/>
              <a:gd name="connsiteY3" fmla="*/ 369426 h 858157"/>
              <a:gd name="connsiteX4" fmla="*/ 720080 w 1003131"/>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653579 w 869603"/>
              <a:gd name="connsiteY0" fmla="*/ 720080 h 858157"/>
              <a:gd name="connsiteX1" fmla="*/ 274478 w 869603"/>
              <a:gd name="connsiteY1" fmla="*/ 858157 h 858157"/>
              <a:gd name="connsiteX2" fmla="*/ 130462 w 869603"/>
              <a:gd name="connsiteY2" fmla="*/ 0 h 858157"/>
              <a:gd name="connsiteX3" fmla="*/ 869603 w 869603"/>
              <a:gd name="connsiteY3" fmla="*/ 360040 h 858157"/>
              <a:gd name="connsiteX4" fmla="*/ 653579 w 869603"/>
              <a:gd name="connsiteY4" fmla="*/ 720080 h 858157"/>
              <a:gd name="connsiteX0" fmla="*/ 653579 w 869603"/>
              <a:gd name="connsiteY0" fmla="*/ 720080 h 858157"/>
              <a:gd name="connsiteX1" fmla="*/ 274478 w 869603"/>
              <a:gd name="connsiteY1" fmla="*/ 858157 h 858157"/>
              <a:gd name="connsiteX2" fmla="*/ 130462 w 869603"/>
              <a:gd name="connsiteY2" fmla="*/ 0 h 858157"/>
              <a:gd name="connsiteX3" fmla="*/ 869603 w 869603"/>
              <a:gd name="connsiteY3" fmla="*/ 360040 h 858157"/>
              <a:gd name="connsiteX4" fmla="*/ 653579 w 869603"/>
              <a:gd name="connsiteY4" fmla="*/ 720080 h 858157"/>
              <a:gd name="connsiteX0" fmla="*/ 634518 w 850542"/>
              <a:gd name="connsiteY0" fmla="*/ 691166 h 829243"/>
              <a:gd name="connsiteX1" fmla="*/ 255417 w 850542"/>
              <a:gd name="connsiteY1" fmla="*/ 829243 h 829243"/>
              <a:gd name="connsiteX2" fmla="*/ 130462 w 850542"/>
              <a:gd name="connsiteY2" fmla="*/ 43094 h 829243"/>
              <a:gd name="connsiteX3" fmla="*/ 850542 w 850542"/>
              <a:gd name="connsiteY3" fmla="*/ 331126 h 829243"/>
              <a:gd name="connsiteX4" fmla="*/ 634518 w 850542"/>
              <a:gd name="connsiteY4" fmla="*/ 691166 h 829243"/>
              <a:gd name="connsiteX0" fmla="*/ 634518 w 850542"/>
              <a:gd name="connsiteY0" fmla="*/ 691166 h 829243"/>
              <a:gd name="connsiteX1" fmla="*/ 255417 w 850542"/>
              <a:gd name="connsiteY1" fmla="*/ 829243 h 829243"/>
              <a:gd name="connsiteX2" fmla="*/ 130462 w 850542"/>
              <a:gd name="connsiteY2" fmla="*/ 43094 h 829243"/>
              <a:gd name="connsiteX3" fmla="*/ 850542 w 850542"/>
              <a:gd name="connsiteY3" fmla="*/ 331126 h 829243"/>
              <a:gd name="connsiteX4" fmla="*/ 634518 w 850542"/>
              <a:gd name="connsiteY4" fmla="*/ 691166 h 829243"/>
              <a:gd name="connsiteX0" fmla="*/ 657838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8 w 873862"/>
              <a:gd name="connsiteY4" fmla="*/ 691166 h 829243"/>
              <a:gd name="connsiteX0" fmla="*/ 657838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8 w 873862"/>
              <a:gd name="connsiteY4" fmla="*/ 691166 h 829243"/>
              <a:gd name="connsiteX0" fmla="*/ 657837 w 873862"/>
              <a:gd name="connsiteY0" fmla="*/ 619158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19158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936104"/>
              <a:gd name="connsiteY0" fmla="*/ 662252 h 800329"/>
              <a:gd name="connsiteX1" fmla="*/ 278737 w 936104"/>
              <a:gd name="connsiteY1" fmla="*/ 800329 h 800329"/>
              <a:gd name="connsiteX2" fmla="*/ 153782 w 936104"/>
              <a:gd name="connsiteY2" fmla="*/ 14180 h 800329"/>
              <a:gd name="connsiteX3" fmla="*/ 936104 w 936104"/>
              <a:gd name="connsiteY3" fmla="*/ 331126 h 800329"/>
              <a:gd name="connsiteX4" fmla="*/ 657837 w 936104"/>
              <a:gd name="connsiteY4" fmla="*/ 662252 h 800329"/>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33353 w 811620"/>
              <a:gd name="connsiteY0" fmla="*/ 691166 h 829243"/>
              <a:gd name="connsiteX1" fmla="*/ 154253 w 811620"/>
              <a:gd name="connsiteY1" fmla="*/ 829243 h 829243"/>
              <a:gd name="connsiteX2" fmla="*/ 153782 w 811620"/>
              <a:gd name="connsiteY2" fmla="*/ 0 h 829243"/>
              <a:gd name="connsiteX3" fmla="*/ 811620 w 811620"/>
              <a:gd name="connsiteY3" fmla="*/ 360040 h 829243"/>
              <a:gd name="connsiteX4" fmla="*/ 533353 w 811620"/>
              <a:gd name="connsiteY4" fmla="*/ 691166 h 829243"/>
              <a:gd name="connsiteX0" fmla="*/ 543119 w 821386"/>
              <a:gd name="connsiteY0" fmla="*/ 691166 h 829243"/>
              <a:gd name="connsiteX1" fmla="*/ 164019 w 821386"/>
              <a:gd name="connsiteY1" fmla="*/ 829243 h 829243"/>
              <a:gd name="connsiteX2" fmla="*/ 153782 w 821386"/>
              <a:gd name="connsiteY2" fmla="*/ 0 h 829243"/>
              <a:gd name="connsiteX3" fmla="*/ 821386 w 821386"/>
              <a:gd name="connsiteY3" fmla="*/ 360040 h 829243"/>
              <a:gd name="connsiteX4" fmla="*/ 543119 w 821386"/>
              <a:gd name="connsiteY4" fmla="*/ 691166 h 829243"/>
              <a:gd name="connsiteX0" fmla="*/ 543119 w 821386"/>
              <a:gd name="connsiteY0" fmla="*/ 691166 h 829243"/>
              <a:gd name="connsiteX1" fmla="*/ 164019 w 821386"/>
              <a:gd name="connsiteY1" fmla="*/ 829243 h 829243"/>
              <a:gd name="connsiteX2" fmla="*/ 153782 w 821386"/>
              <a:gd name="connsiteY2" fmla="*/ 0 h 829243"/>
              <a:gd name="connsiteX3" fmla="*/ 821386 w 821386"/>
              <a:gd name="connsiteY3" fmla="*/ 360040 h 829243"/>
              <a:gd name="connsiteX4" fmla="*/ 543119 w 821386"/>
              <a:gd name="connsiteY4" fmla="*/ 691166 h 829243"/>
              <a:gd name="connsiteX0" fmla="*/ 543119 w 821386"/>
              <a:gd name="connsiteY0" fmla="*/ 691166 h 829243"/>
              <a:gd name="connsiteX1" fmla="*/ 164019 w 821386"/>
              <a:gd name="connsiteY1" fmla="*/ 829243 h 829243"/>
              <a:gd name="connsiteX2" fmla="*/ 153782 w 821386"/>
              <a:gd name="connsiteY2" fmla="*/ 0 h 829243"/>
              <a:gd name="connsiteX3" fmla="*/ 821386 w 821386"/>
              <a:gd name="connsiteY3" fmla="*/ 360040 h 829243"/>
              <a:gd name="connsiteX4" fmla="*/ 543119 w 821386"/>
              <a:gd name="connsiteY4" fmla="*/ 691166 h 829243"/>
              <a:gd name="connsiteX0" fmla="*/ 557400 w 835667"/>
              <a:gd name="connsiteY0" fmla="*/ 691166 h 829243"/>
              <a:gd name="connsiteX1" fmla="*/ 178300 w 835667"/>
              <a:gd name="connsiteY1" fmla="*/ 829243 h 829243"/>
              <a:gd name="connsiteX2" fmla="*/ 168063 w 835667"/>
              <a:gd name="connsiteY2" fmla="*/ 0 h 829243"/>
              <a:gd name="connsiteX3" fmla="*/ 835667 w 835667"/>
              <a:gd name="connsiteY3" fmla="*/ 360040 h 829243"/>
              <a:gd name="connsiteX4" fmla="*/ 557400 w 835667"/>
              <a:gd name="connsiteY4" fmla="*/ 691166 h 829243"/>
              <a:gd name="connsiteX0" fmla="*/ 557400 w 835667"/>
              <a:gd name="connsiteY0" fmla="*/ 691166 h 829243"/>
              <a:gd name="connsiteX1" fmla="*/ 178300 w 835667"/>
              <a:gd name="connsiteY1" fmla="*/ 829243 h 829243"/>
              <a:gd name="connsiteX2" fmla="*/ 168063 w 835667"/>
              <a:gd name="connsiteY2" fmla="*/ 0 h 829243"/>
              <a:gd name="connsiteX3" fmla="*/ 835667 w 835667"/>
              <a:gd name="connsiteY3" fmla="*/ 360040 h 829243"/>
              <a:gd name="connsiteX4" fmla="*/ 557400 w 835667"/>
              <a:gd name="connsiteY4" fmla="*/ 691166 h 82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667" h="829243">
                <a:moveTo>
                  <a:pt x="557400" y="691166"/>
                </a:moveTo>
                <a:cubicBezTo>
                  <a:pt x="549830" y="702425"/>
                  <a:pt x="385576" y="794125"/>
                  <a:pt x="178300" y="829243"/>
                </a:cubicBezTo>
                <a:cubicBezTo>
                  <a:pt x="102427" y="719366"/>
                  <a:pt x="0" y="333400"/>
                  <a:pt x="168063" y="0"/>
                </a:cubicBezTo>
                <a:cubicBezTo>
                  <a:pt x="424336" y="41297"/>
                  <a:pt x="631211" y="88072"/>
                  <a:pt x="835667" y="360040"/>
                </a:cubicBezTo>
                <a:cubicBezTo>
                  <a:pt x="759763" y="586488"/>
                  <a:pt x="566667" y="690139"/>
                  <a:pt x="557400" y="691166"/>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Freeform 7"/>
          <p:cNvSpPr>
            <a:spLocks noChangeAspect="1"/>
          </p:cNvSpPr>
          <p:nvPr/>
        </p:nvSpPr>
        <p:spPr>
          <a:xfrm>
            <a:off x="2571750" y="2924175"/>
            <a:ext cx="3460750" cy="3313113"/>
          </a:xfrm>
          <a:custGeom>
            <a:avLst/>
            <a:gdLst>
              <a:gd name="connsiteX0" fmla="*/ 0 w 662152"/>
              <a:gd name="connsiteY0" fmla="*/ 0 h 930165"/>
              <a:gd name="connsiteX1" fmla="*/ 0 w 662152"/>
              <a:gd name="connsiteY1" fmla="*/ 930165 h 930165"/>
              <a:gd name="connsiteX2" fmla="*/ 662152 w 662152"/>
              <a:gd name="connsiteY2" fmla="*/ 441434 h 930165"/>
              <a:gd name="connsiteX3" fmla="*/ 0 w 662152"/>
              <a:gd name="connsiteY3" fmla="*/ 0 h 930165"/>
              <a:gd name="connsiteX0" fmla="*/ 144016 w 806168"/>
              <a:gd name="connsiteY0" fmla="*/ 0 h 930165"/>
              <a:gd name="connsiteX1" fmla="*/ 144016 w 806168"/>
              <a:gd name="connsiteY1" fmla="*/ 930165 h 930165"/>
              <a:gd name="connsiteX2" fmla="*/ 0 w 806168"/>
              <a:gd name="connsiteY2" fmla="*/ 72008 h 930165"/>
              <a:gd name="connsiteX3" fmla="*/ 806168 w 806168"/>
              <a:gd name="connsiteY3" fmla="*/ 441434 h 930165"/>
              <a:gd name="connsiteX4" fmla="*/ 144016 w 806168"/>
              <a:gd name="connsiteY4" fmla="*/ 0 h 930165"/>
              <a:gd name="connsiteX0" fmla="*/ 144016 w 806168"/>
              <a:gd name="connsiteY0" fmla="*/ 0 h 930165"/>
              <a:gd name="connsiteX1" fmla="*/ 144016 w 806168"/>
              <a:gd name="connsiteY1" fmla="*/ 930165 h 930165"/>
              <a:gd name="connsiteX2" fmla="*/ 0 w 806168"/>
              <a:gd name="connsiteY2" fmla="*/ 72008 h 930165"/>
              <a:gd name="connsiteX3" fmla="*/ 806168 w 806168"/>
              <a:gd name="connsiteY3" fmla="*/ 441434 h 930165"/>
              <a:gd name="connsiteX4" fmla="*/ 144016 w 806168"/>
              <a:gd name="connsiteY4" fmla="*/ 0 h 930165"/>
              <a:gd name="connsiteX0" fmla="*/ 340979 w 1003131"/>
              <a:gd name="connsiteY0" fmla="*/ 0 h 930165"/>
              <a:gd name="connsiteX1" fmla="*/ 340979 w 1003131"/>
              <a:gd name="connsiteY1" fmla="*/ 930165 h 930165"/>
              <a:gd name="connsiteX2" fmla="*/ 196963 w 1003131"/>
              <a:gd name="connsiteY2" fmla="*/ 72008 h 930165"/>
              <a:gd name="connsiteX3" fmla="*/ 1003131 w 1003131"/>
              <a:gd name="connsiteY3" fmla="*/ 441434 h 930165"/>
              <a:gd name="connsiteX4" fmla="*/ 340979 w 1003131"/>
              <a:gd name="connsiteY4" fmla="*/ 0 h 930165"/>
              <a:gd name="connsiteX0" fmla="*/ 340979 w 1003131"/>
              <a:gd name="connsiteY0" fmla="*/ 0 h 930165"/>
              <a:gd name="connsiteX1" fmla="*/ 340979 w 1003131"/>
              <a:gd name="connsiteY1" fmla="*/ 930165 h 930165"/>
              <a:gd name="connsiteX2" fmla="*/ 196963 w 1003131"/>
              <a:gd name="connsiteY2" fmla="*/ 72008 h 930165"/>
              <a:gd name="connsiteX3" fmla="*/ 1003131 w 1003131"/>
              <a:gd name="connsiteY3" fmla="*/ 441434 h 930165"/>
              <a:gd name="connsiteX4" fmla="*/ 340979 w 1003131"/>
              <a:gd name="connsiteY4" fmla="*/ 0 h 930165"/>
              <a:gd name="connsiteX0" fmla="*/ 720080 w 1003131"/>
              <a:gd name="connsiteY0" fmla="*/ 720080 h 858157"/>
              <a:gd name="connsiteX1" fmla="*/ 340979 w 1003131"/>
              <a:gd name="connsiteY1" fmla="*/ 858157 h 858157"/>
              <a:gd name="connsiteX2" fmla="*/ 196963 w 1003131"/>
              <a:gd name="connsiteY2" fmla="*/ 0 h 858157"/>
              <a:gd name="connsiteX3" fmla="*/ 1003131 w 1003131"/>
              <a:gd name="connsiteY3" fmla="*/ 369426 h 858157"/>
              <a:gd name="connsiteX4" fmla="*/ 720080 w 1003131"/>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720080 w 936104"/>
              <a:gd name="connsiteY0" fmla="*/ 720080 h 858157"/>
              <a:gd name="connsiteX1" fmla="*/ 340979 w 936104"/>
              <a:gd name="connsiteY1" fmla="*/ 858157 h 858157"/>
              <a:gd name="connsiteX2" fmla="*/ 196963 w 936104"/>
              <a:gd name="connsiteY2" fmla="*/ 0 h 858157"/>
              <a:gd name="connsiteX3" fmla="*/ 936104 w 936104"/>
              <a:gd name="connsiteY3" fmla="*/ 360040 h 858157"/>
              <a:gd name="connsiteX4" fmla="*/ 720080 w 936104"/>
              <a:gd name="connsiteY4" fmla="*/ 720080 h 858157"/>
              <a:gd name="connsiteX0" fmla="*/ 653579 w 869603"/>
              <a:gd name="connsiteY0" fmla="*/ 720080 h 858157"/>
              <a:gd name="connsiteX1" fmla="*/ 274478 w 869603"/>
              <a:gd name="connsiteY1" fmla="*/ 858157 h 858157"/>
              <a:gd name="connsiteX2" fmla="*/ 130462 w 869603"/>
              <a:gd name="connsiteY2" fmla="*/ 0 h 858157"/>
              <a:gd name="connsiteX3" fmla="*/ 869603 w 869603"/>
              <a:gd name="connsiteY3" fmla="*/ 360040 h 858157"/>
              <a:gd name="connsiteX4" fmla="*/ 653579 w 869603"/>
              <a:gd name="connsiteY4" fmla="*/ 720080 h 858157"/>
              <a:gd name="connsiteX0" fmla="*/ 653579 w 869603"/>
              <a:gd name="connsiteY0" fmla="*/ 720080 h 858157"/>
              <a:gd name="connsiteX1" fmla="*/ 274478 w 869603"/>
              <a:gd name="connsiteY1" fmla="*/ 858157 h 858157"/>
              <a:gd name="connsiteX2" fmla="*/ 130462 w 869603"/>
              <a:gd name="connsiteY2" fmla="*/ 0 h 858157"/>
              <a:gd name="connsiteX3" fmla="*/ 869603 w 869603"/>
              <a:gd name="connsiteY3" fmla="*/ 360040 h 858157"/>
              <a:gd name="connsiteX4" fmla="*/ 653579 w 869603"/>
              <a:gd name="connsiteY4" fmla="*/ 720080 h 858157"/>
              <a:gd name="connsiteX0" fmla="*/ 634518 w 850542"/>
              <a:gd name="connsiteY0" fmla="*/ 691166 h 829243"/>
              <a:gd name="connsiteX1" fmla="*/ 255417 w 850542"/>
              <a:gd name="connsiteY1" fmla="*/ 829243 h 829243"/>
              <a:gd name="connsiteX2" fmla="*/ 130462 w 850542"/>
              <a:gd name="connsiteY2" fmla="*/ 43094 h 829243"/>
              <a:gd name="connsiteX3" fmla="*/ 850542 w 850542"/>
              <a:gd name="connsiteY3" fmla="*/ 331126 h 829243"/>
              <a:gd name="connsiteX4" fmla="*/ 634518 w 850542"/>
              <a:gd name="connsiteY4" fmla="*/ 691166 h 829243"/>
              <a:gd name="connsiteX0" fmla="*/ 634518 w 850542"/>
              <a:gd name="connsiteY0" fmla="*/ 691166 h 829243"/>
              <a:gd name="connsiteX1" fmla="*/ 255417 w 850542"/>
              <a:gd name="connsiteY1" fmla="*/ 829243 h 829243"/>
              <a:gd name="connsiteX2" fmla="*/ 130462 w 850542"/>
              <a:gd name="connsiteY2" fmla="*/ 43094 h 829243"/>
              <a:gd name="connsiteX3" fmla="*/ 850542 w 850542"/>
              <a:gd name="connsiteY3" fmla="*/ 331126 h 829243"/>
              <a:gd name="connsiteX4" fmla="*/ 634518 w 850542"/>
              <a:gd name="connsiteY4" fmla="*/ 691166 h 829243"/>
              <a:gd name="connsiteX0" fmla="*/ 657838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8 w 873862"/>
              <a:gd name="connsiteY4" fmla="*/ 691166 h 829243"/>
              <a:gd name="connsiteX0" fmla="*/ 657838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8 w 873862"/>
              <a:gd name="connsiteY4" fmla="*/ 691166 h 829243"/>
              <a:gd name="connsiteX0" fmla="*/ 657837 w 873862"/>
              <a:gd name="connsiteY0" fmla="*/ 619158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19158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873862"/>
              <a:gd name="connsiteY0" fmla="*/ 691166 h 829243"/>
              <a:gd name="connsiteX1" fmla="*/ 278737 w 873862"/>
              <a:gd name="connsiteY1" fmla="*/ 829243 h 829243"/>
              <a:gd name="connsiteX2" fmla="*/ 153782 w 873862"/>
              <a:gd name="connsiteY2" fmla="*/ 43094 h 829243"/>
              <a:gd name="connsiteX3" fmla="*/ 873862 w 873862"/>
              <a:gd name="connsiteY3" fmla="*/ 331126 h 829243"/>
              <a:gd name="connsiteX4" fmla="*/ 657837 w 873862"/>
              <a:gd name="connsiteY4" fmla="*/ 691166 h 829243"/>
              <a:gd name="connsiteX0" fmla="*/ 657837 w 936104"/>
              <a:gd name="connsiteY0" fmla="*/ 662252 h 800329"/>
              <a:gd name="connsiteX1" fmla="*/ 278737 w 936104"/>
              <a:gd name="connsiteY1" fmla="*/ 800329 h 800329"/>
              <a:gd name="connsiteX2" fmla="*/ 153782 w 936104"/>
              <a:gd name="connsiteY2" fmla="*/ 14180 h 800329"/>
              <a:gd name="connsiteX3" fmla="*/ 936104 w 936104"/>
              <a:gd name="connsiteY3" fmla="*/ 331126 h 800329"/>
              <a:gd name="connsiteX4" fmla="*/ 657837 w 936104"/>
              <a:gd name="connsiteY4" fmla="*/ 662252 h 800329"/>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23587 w 801854"/>
              <a:gd name="connsiteY0" fmla="*/ 691166 h 829243"/>
              <a:gd name="connsiteX1" fmla="*/ 144487 w 801854"/>
              <a:gd name="connsiteY1" fmla="*/ 829243 h 829243"/>
              <a:gd name="connsiteX2" fmla="*/ 153782 w 801854"/>
              <a:gd name="connsiteY2" fmla="*/ 0 h 829243"/>
              <a:gd name="connsiteX3" fmla="*/ 801854 w 801854"/>
              <a:gd name="connsiteY3" fmla="*/ 360040 h 829243"/>
              <a:gd name="connsiteX4" fmla="*/ 523587 w 801854"/>
              <a:gd name="connsiteY4" fmla="*/ 691166 h 829243"/>
              <a:gd name="connsiteX0" fmla="*/ 533353 w 811620"/>
              <a:gd name="connsiteY0" fmla="*/ 691166 h 829243"/>
              <a:gd name="connsiteX1" fmla="*/ 154253 w 811620"/>
              <a:gd name="connsiteY1" fmla="*/ 829243 h 829243"/>
              <a:gd name="connsiteX2" fmla="*/ 153782 w 811620"/>
              <a:gd name="connsiteY2" fmla="*/ 0 h 829243"/>
              <a:gd name="connsiteX3" fmla="*/ 811620 w 811620"/>
              <a:gd name="connsiteY3" fmla="*/ 360040 h 829243"/>
              <a:gd name="connsiteX4" fmla="*/ 533353 w 811620"/>
              <a:gd name="connsiteY4" fmla="*/ 691166 h 829243"/>
              <a:gd name="connsiteX0" fmla="*/ 543119 w 821386"/>
              <a:gd name="connsiteY0" fmla="*/ 691166 h 829243"/>
              <a:gd name="connsiteX1" fmla="*/ 164019 w 821386"/>
              <a:gd name="connsiteY1" fmla="*/ 829243 h 829243"/>
              <a:gd name="connsiteX2" fmla="*/ 153782 w 821386"/>
              <a:gd name="connsiteY2" fmla="*/ 0 h 829243"/>
              <a:gd name="connsiteX3" fmla="*/ 821386 w 821386"/>
              <a:gd name="connsiteY3" fmla="*/ 360040 h 829243"/>
              <a:gd name="connsiteX4" fmla="*/ 543119 w 821386"/>
              <a:gd name="connsiteY4" fmla="*/ 691166 h 829243"/>
              <a:gd name="connsiteX0" fmla="*/ 543119 w 821386"/>
              <a:gd name="connsiteY0" fmla="*/ 691166 h 829243"/>
              <a:gd name="connsiteX1" fmla="*/ 164019 w 821386"/>
              <a:gd name="connsiteY1" fmla="*/ 829243 h 829243"/>
              <a:gd name="connsiteX2" fmla="*/ 153782 w 821386"/>
              <a:gd name="connsiteY2" fmla="*/ 0 h 829243"/>
              <a:gd name="connsiteX3" fmla="*/ 821386 w 821386"/>
              <a:gd name="connsiteY3" fmla="*/ 360040 h 829243"/>
              <a:gd name="connsiteX4" fmla="*/ 543119 w 821386"/>
              <a:gd name="connsiteY4" fmla="*/ 691166 h 829243"/>
              <a:gd name="connsiteX0" fmla="*/ 543119 w 821386"/>
              <a:gd name="connsiteY0" fmla="*/ 691166 h 829243"/>
              <a:gd name="connsiteX1" fmla="*/ 164019 w 821386"/>
              <a:gd name="connsiteY1" fmla="*/ 829243 h 829243"/>
              <a:gd name="connsiteX2" fmla="*/ 153782 w 821386"/>
              <a:gd name="connsiteY2" fmla="*/ 0 h 829243"/>
              <a:gd name="connsiteX3" fmla="*/ 821386 w 821386"/>
              <a:gd name="connsiteY3" fmla="*/ 360040 h 829243"/>
              <a:gd name="connsiteX4" fmla="*/ 543119 w 821386"/>
              <a:gd name="connsiteY4" fmla="*/ 691166 h 829243"/>
              <a:gd name="connsiteX0" fmla="*/ 557400 w 835667"/>
              <a:gd name="connsiteY0" fmla="*/ 691166 h 829243"/>
              <a:gd name="connsiteX1" fmla="*/ 178300 w 835667"/>
              <a:gd name="connsiteY1" fmla="*/ 829243 h 829243"/>
              <a:gd name="connsiteX2" fmla="*/ 168063 w 835667"/>
              <a:gd name="connsiteY2" fmla="*/ 0 h 829243"/>
              <a:gd name="connsiteX3" fmla="*/ 835667 w 835667"/>
              <a:gd name="connsiteY3" fmla="*/ 360040 h 829243"/>
              <a:gd name="connsiteX4" fmla="*/ 557400 w 835667"/>
              <a:gd name="connsiteY4" fmla="*/ 691166 h 829243"/>
              <a:gd name="connsiteX0" fmla="*/ 557400 w 835667"/>
              <a:gd name="connsiteY0" fmla="*/ 691166 h 829243"/>
              <a:gd name="connsiteX1" fmla="*/ 178300 w 835667"/>
              <a:gd name="connsiteY1" fmla="*/ 829243 h 829243"/>
              <a:gd name="connsiteX2" fmla="*/ 168063 w 835667"/>
              <a:gd name="connsiteY2" fmla="*/ 0 h 829243"/>
              <a:gd name="connsiteX3" fmla="*/ 835667 w 835667"/>
              <a:gd name="connsiteY3" fmla="*/ 360040 h 829243"/>
              <a:gd name="connsiteX4" fmla="*/ 557400 w 835667"/>
              <a:gd name="connsiteY4" fmla="*/ 691166 h 82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667" h="829243">
                <a:moveTo>
                  <a:pt x="557400" y="691166"/>
                </a:moveTo>
                <a:cubicBezTo>
                  <a:pt x="549830" y="702425"/>
                  <a:pt x="385576" y="794125"/>
                  <a:pt x="178300" y="829243"/>
                </a:cubicBezTo>
                <a:cubicBezTo>
                  <a:pt x="102427" y="719366"/>
                  <a:pt x="0" y="333400"/>
                  <a:pt x="168063" y="0"/>
                </a:cubicBezTo>
                <a:cubicBezTo>
                  <a:pt x="424336" y="41297"/>
                  <a:pt x="631211" y="88072"/>
                  <a:pt x="835667" y="360040"/>
                </a:cubicBezTo>
                <a:cubicBezTo>
                  <a:pt x="759763" y="586488"/>
                  <a:pt x="566667" y="690139"/>
                  <a:pt x="557400" y="691166"/>
                </a:cubicBezTo>
                <a:close/>
              </a:path>
            </a:pathLst>
          </a:cu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lIns="36000" tIns="144000" anchor="ctr"/>
          <a:lstStyle/>
          <a:p>
            <a:pPr algn="ctr">
              <a:defRPr/>
            </a:pPr>
            <a:endParaRPr lang="en-GB" sz="1600" dirty="0">
              <a:solidFill>
                <a:srgbClr val="FF0000"/>
              </a:solidFill>
            </a:endParaRPr>
          </a:p>
        </p:txBody>
      </p:sp>
      <p:sp>
        <p:nvSpPr>
          <p:cNvPr id="9" name="Rectangle 8"/>
          <p:cNvSpPr>
            <a:spLocks noChangeArrowheads="1"/>
          </p:cNvSpPr>
          <p:nvPr/>
        </p:nvSpPr>
        <p:spPr bwMode="auto">
          <a:xfrm>
            <a:off x="2360613" y="3484563"/>
            <a:ext cx="3455987" cy="2308225"/>
          </a:xfrm>
          <a:prstGeom prst="rect">
            <a:avLst/>
          </a:prstGeom>
          <a:noFill/>
          <a:ln w="9525">
            <a:noFill/>
            <a:miter lim="800000"/>
            <a:headEnd/>
            <a:tailEnd/>
          </a:ln>
        </p:spPr>
        <p:txBody>
          <a:bodyPr>
            <a:spAutoFit/>
          </a:bodyPr>
          <a:lstStyle/>
          <a:p>
            <a:pPr algn="ctr"/>
            <a:r>
              <a:rPr lang="en-US" b="1">
                <a:solidFill>
                  <a:srgbClr val="000000"/>
                </a:solidFill>
              </a:rPr>
              <a:t>Total </a:t>
            </a:r>
          </a:p>
          <a:p>
            <a:pPr algn="ctr"/>
            <a:r>
              <a:rPr lang="en-US" b="1">
                <a:solidFill>
                  <a:srgbClr val="000000"/>
                </a:solidFill>
              </a:rPr>
              <a:t>Ecosystem Capital </a:t>
            </a:r>
          </a:p>
          <a:p>
            <a:pPr algn="ctr"/>
            <a:r>
              <a:rPr lang="en-US" b="1">
                <a:solidFill>
                  <a:srgbClr val="000000"/>
                </a:solidFill>
              </a:rPr>
              <a:t>Capability</a:t>
            </a:r>
          </a:p>
          <a:p>
            <a:pPr algn="ctr"/>
            <a:endParaRPr lang="en-US" b="1">
              <a:solidFill>
                <a:srgbClr val="000000"/>
              </a:solidFill>
            </a:endParaRPr>
          </a:p>
          <a:p>
            <a:pPr algn="ctr"/>
            <a:r>
              <a:rPr lang="en-US" b="1">
                <a:solidFill>
                  <a:srgbClr val="000000"/>
                </a:solidFill>
              </a:rPr>
              <a:t>&amp;</a:t>
            </a:r>
          </a:p>
          <a:p>
            <a:pPr algn="ctr"/>
            <a:endParaRPr lang="en-US" b="1">
              <a:solidFill>
                <a:srgbClr val="000000"/>
              </a:solidFill>
            </a:endParaRPr>
          </a:p>
          <a:p>
            <a:pPr algn="ctr"/>
            <a:r>
              <a:rPr lang="en-US" b="1">
                <a:solidFill>
                  <a:srgbClr val="000000"/>
                </a:solidFill>
              </a:rPr>
              <a:t>Ecosystem Capital </a:t>
            </a:r>
          </a:p>
          <a:p>
            <a:pPr algn="ctr"/>
            <a:r>
              <a:rPr lang="en-US" b="1">
                <a:solidFill>
                  <a:srgbClr val="000000"/>
                </a:solidFill>
              </a:rPr>
              <a:t>Degradation</a:t>
            </a:r>
          </a:p>
        </p:txBody>
      </p:sp>
      <p:sp>
        <p:nvSpPr>
          <p:cNvPr id="10" name="TextBox 9"/>
          <p:cNvSpPr txBox="1">
            <a:spLocks noChangeArrowheads="1"/>
          </p:cNvSpPr>
          <p:nvPr/>
        </p:nvSpPr>
        <p:spPr bwMode="auto">
          <a:xfrm>
            <a:off x="6697663" y="2997200"/>
            <a:ext cx="2973387" cy="1200150"/>
          </a:xfrm>
          <a:prstGeom prst="rect">
            <a:avLst/>
          </a:prstGeom>
          <a:noFill/>
          <a:ln w="9525">
            <a:noFill/>
            <a:miter lim="800000"/>
            <a:headEnd/>
            <a:tailEnd/>
          </a:ln>
        </p:spPr>
        <p:txBody>
          <a:bodyPr>
            <a:spAutoFit/>
          </a:bodyPr>
          <a:lstStyle/>
          <a:p>
            <a:r>
              <a:rPr lang="en-US"/>
              <a:t>Measurement with a new physical currency: </a:t>
            </a:r>
            <a:r>
              <a:rPr lang="en-US" b="1"/>
              <a:t>ECU </a:t>
            </a:r>
          </a:p>
          <a:p>
            <a:r>
              <a:rPr lang="en-US"/>
              <a:t>for </a:t>
            </a:r>
          </a:p>
          <a:p>
            <a:r>
              <a:rPr lang="en-US"/>
              <a:t>Ecosystem Capability Unit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nodeType="afterGroup">
                            <p:stCondLst>
                              <p:cond delay="500"/>
                            </p:stCondLst>
                            <p:childTnLst>
                              <p:par>
                                <p:cTn id="23" presetID="6"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1000"/>
                                        <p:tgtEl>
                                          <p:spTgt spid="12"/>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Effect transition="in" filter="fade">
                                      <p:cBhvr>
                                        <p:cTn id="31" dur="1000"/>
                                        <p:tgtEl>
                                          <p:spTgt spid="8"/>
                                        </p:tgtEl>
                                      </p:cBhvr>
                                    </p:animEffect>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Moving from Quantities to Values: Economic value vs. Ecological value</a:t>
            </a:r>
            <a:endParaRPr lang="en-GB" dirty="0" smtClean="0"/>
          </a:p>
        </p:txBody>
      </p:sp>
      <p:sp>
        <p:nvSpPr>
          <p:cNvPr id="3" name="Content Placeholder 2"/>
          <p:cNvSpPr>
            <a:spLocks noGrp="1"/>
          </p:cNvSpPr>
          <p:nvPr>
            <p:ph idx="1"/>
          </p:nvPr>
        </p:nvSpPr>
        <p:spPr>
          <a:xfrm>
            <a:off x="495300" y="1052737"/>
            <a:ext cx="9066212" cy="5073428"/>
          </a:xfrm>
        </p:spPr>
        <p:txBody>
          <a:bodyPr>
            <a:normAutofit/>
          </a:bodyPr>
          <a:lstStyle/>
          <a:p>
            <a:pPr>
              <a:defRPr/>
            </a:pPr>
            <a:r>
              <a:rPr lang="en-US" b="1" dirty="0" smtClean="0">
                <a:solidFill>
                  <a:srgbClr val="FF0000"/>
                </a:solidFill>
              </a:rPr>
              <a:t>Economic value = quantity x price </a:t>
            </a:r>
          </a:p>
          <a:p>
            <a:pPr marL="0" indent="0">
              <a:buFontTx/>
              <a:buNone/>
              <a:defRPr/>
            </a:pPr>
            <a:r>
              <a:rPr lang="en-US" sz="2000" i="1" dirty="0" smtClean="0"/>
              <a:t>Financial &amp; national accounts: values are established by the market; prices are decided by the </a:t>
            </a:r>
            <a:r>
              <a:rPr lang="en-US" sz="2000" i="1" dirty="0" err="1" smtClean="0"/>
              <a:t>transactors</a:t>
            </a:r>
            <a:r>
              <a:rPr lang="en-US" sz="2000" i="1" dirty="0" smtClean="0"/>
              <a:t>, they relate to production costs, to the capacity for the seller to make profit, to the quality for the buyer, to its capacity to negotiate discounts…</a:t>
            </a:r>
          </a:p>
          <a:p>
            <a:pPr marL="0" indent="0">
              <a:buFontTx/>
              <a:buNone/>
              <a:defRPr/>
            </a:pPr>
            <a:endParaRPr lang="en-US" sz="2000" i="1" dirty="0" smtClean="0"/>
          </a:p>
          <a:p>
            <a:pPr>
              <a:defRPr/>
            </a:pPr>
            <a:r>
              <a:rPr lang="en-US" b="1" dirty="0" smtClean="0">
                <a:solidFill>
                  <a:srgbClr val="00B050"/>
                </a:solidFill>
              </a:rPr>
              <a:t>Ecological value = quantity x “price-equivalent”</a:t>
            </a:r>
          </a:p>
          <a:p>
            <a:pPr marL="0" indent="0">
              <a:buFontTx/>
              <a:buNone/>
              <a:defRPr/>
            </a:pPr>
            <a:r>
              <a:rPr lang="en-US" sz="2000" i="1" dirty="0" smtClean="0"/>
              <a:t>Ecosystem capital accounts: values need to be calculated, knowing quantity and defining an overall “quality” index equivalent to market price</a:t>
            </a:r>
          </a:p>
          <a:p>
            <a:pPr marL="0" indent="0">
              <a:buFontTx/>
              <a:buNone/>
              <a:defRPr/>
            </a:pPr>
            <a:endParaRPr lang="en-US" sz="2000" i="1" dirty="0"/>
          </a:p>
          <a:p>
            <a:pPr>
              <a:buFont typeface="Wingdings" pitchFamily="2" charset="2"/>
              <a:buChar char="è"/>
              <a:defRPr/>
            </a:pPr>
            <a:r>
              <a:rPr lang="en-US" sz="2000" b="1" i="1" dirty="0" smtClean="0">
                <a:sym typeface="Wingdings" pitchFamily="2" charset="2"/>
              </a:rPr>
              <a:t>General equivalency, measurement of stores of various ecosystem capabilities and their change (degradation, improvement), useable for offset transactions…</a:t>
            </a:r>
          </a:p>
          <a:p>
            <a:pPr>
              <a:buFont typeface="Wingdings" pitchFamily="2" charset="2"/>
              <a:buChar char="è"/>
              <a:defRPr/>
            </a:pPr>
            <a:r>
              <a:rPr lang="en-US" sz="2000" b="1" i="1" dirty="0" smtClean="0">
                <a:sym typeface="Wingdings" pitchFamily="2" charset="2"/>
              </a:rPr>
              <a:t>Conventional but transparent and verifiable measurement to be used to record  ecological credits (ecosystem enhancement) and debts (degradation)</a:t>
            </a:r>
            <a:endParaRPr lang="en-GB" sz="2000" b="1" i="1" dirty="0"/>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560512" y="274638"/>
            <a:ext cx="8483476" cy="706437"/>
          </a:xfrm>
        </p:spPr>
        <p:txBody>
          <a:bodyPr>
            <a:noAutofit/>
          </a:bodyPr>
          <a:lstStyle/>
          <a:p>
            <a:r>
              <a:rPr lang="en-US" dirty="0" smtClean="0"/>
              <a:t>ECU: a composite currency to measure ecosystem capability, degradation and improvement, ecological debts and credits…</a:t>
            </a:r>
          </a:p>
        </p:txBody>
      </p:sp>
      <p:sp>
        <p:nvSpPr>
          <p:cNvPr id="51203" name="Content Placeholder 2"/>
          <p:cNvSpPr>
            <a:spLocks noGrp="1"/>
          </p:cNvSpPr>
          <p:nvPr>
            <p:ph idx="1"/>
          </p:nvPr>
        </p:nvSpPr>
        <p:spPr>
          <a:xfrm>
            <a:off x="495300" y="1196752"/>
            <a:ext cx="8915400" cy="2663825"/>
          </a:xfrm>
        </p:spPr>
        <p:txBody>
          <a:bodyPr>
            <a:normAutofit lnSpcReduction="10000"/>
          </a:bodyPr>
          <a:lstStyle/>
          <a:p>
            <a:pPr marL="0" indent="0">
              <a:buFontTx/>
              <a:buNone/>
            </a:pPr>
            <a:r>
              <a:rPr lang="en-GB" sz="1800" dirty="0" smtClean="0"/>
              <a:t>In physical accounts, measurements are made in basic units (tons, joules, m</a:t>
            </a:r>
            <a:r>
              <a:rPr lang="en-GB" sz="1800" baseline="30000" dirty="0" smtClean="0"/>
              <a:t>3</a:t>
            </a:r>
            <a:r>
              <a:rPr lang="en-GB" sz="1800" dirty="0" smtClean="0"/>
              <a:t> or ha) which cannot be aggregated. These measurements are  converted to a special composite currency named </a:t>
            </a:r>
            <a:r>
              <a:rPr lang="en-GB" sz="1800" b="1" dirty="0" smtClean="0"/>
              <a:t>ECU for ‘Ecosystem Capability Unit’. </a:t>
            </a:r>
          </a:p>
          <a:p>
            <a:pPr marL="0" indent="0">
              <a:buFontTx/>
              <a:buNone/>
            </a:pPr>
            <a:endParaRPr lang="en-GB" sz="1800" dirty="0" smtClean="0"/>
          </a:p>
          <a:p>
            <a:pPr marL="0" indent="0">
              <a:buFontTx/>
              <a:buNone/>
            </a:pPr>
            <a:r>
              <a:rPr lang="en-GB" sz="1800" dirty="0" smtClean="0"/>
              <a:t>The price of one physical unit (e.g. 1 ton of biomass) in ECU expresses at the same time the intensity of use of the resource in terms of maximum sustainable yield and the direct and indirect impacts on ecosystem condition (e.g. water contamination or biodiversity loss). The loss of ecosystem capability resulting from human activity is a measurement of </a:t>
            </a:r>
            <a:r>
              <a:rPr lang="en-GB" sz="1800" b="1" u="sng" dirty="0" smtClean="0"/>
              <a:t>ecological debt</a:t>
            </a:r>
            <a:r>
              <a:rPr lang="en-GB" sz="1800" dirty="0" smtClean="0"/>
              <a:t> (in ECU). </a:t>
            </a:r>
            <a:endParaRPr lang="en-US" sz="1800" dirty="0" smtClean="0"/>
          </a:p>
        </p:txBody>
      </p:sp>
      <p:pic>
        <p:nvPicPr>
          <p:cNvPr id="51204" name="Picture 2" descr="http://www.mcsearch.info/images/2/16526.jpg"/>
          <p:cNvPicPr>
            <a:picLocks noChangeAspect="1" noChangeArrowheads="1"/>
          </p:cNvPicPr>
          <p:nvPr/>
        </p:nvPicPr>
        <p:blipFill>
          <a:blip r:embed="rId3" cstate="print"/>
          <a:srcRect r="50000"/>
          <a:stretch>
            <a:fillRect/>
          </a:stretch>
        </p:blipFill>
        <p:spPr bwMode="auto">
          <a:xfrm>
            <a:off x="5601072" y="3356992"/>
            <a:ext cx="3025775" cy="3014663"/>
          </a:xfrm>
          <a:prstGeom prst="rect">
            <a:avLst/>
          </a:prstGeom>
          <a:noFill/>
          <a:ln w="9525">
            <a:noFill/>
            <a:miter lim="800000"/>
            <a:headEnd/>
            <a:tailEnd/>
          </a:ln>
        </p:spPr>
      </p:pic>
      <p:sp>
        <p:nvSpPr>
          <p:cNvPr id="5" name="Rectangle 5"/>
          <p:cNvSpPr>
            <a:spLocks noChangeArrowheads="1"/>
          </p:cNvSpPr>
          <p:nvPr/>
        </p:nvSpPr>
        <p:spPr bwMode="auto">
          <a:xfrm>
            <a:off x="3800872" y="6453336"/>
            <a:ext cx="5903913" cy="230187"/>
          </a:xfrm>
          <a:prstGeom prst="rect">
            <a:avLst/>
          </a:prstGeom>
          <a:solidFill>
            <a:schemeClr val="bg1">
              <a:lumMod val="95000"/>
            </a:schemeClr>
          </a:solidFill>
          <a:ln>
            <a:noFill/>
          </a:ln>
          <a:extLst/>
        </p:spPr>
        <p:txBody>
          <a:bodyPr>
            <a:spAutoFit/>
          </a:bodyPr>
          <a:lstStyle/>
          <a:p>
            <a:pPr>
              <a:defRPr/>
            </a:pPr>
            <a:r>
              <a:rPr lang="fr-FR" sz="900" dirty="0">
                <a:cs typeface="+mn-cs"/>
              </a:rPr>
              <a:t>François 1st (1515-1547), Ecu d'or au soleil du Dauphiné, Source : </a:t>
            </a:r>
            <a:r>
              <a:rPr lang="fr-FR" sz="900" dirty="0" err="1">
                <a:cs typeface="+mn-cs"/>
              </a:rPr>
              <a:t>Münzen</a:t>
            </a:r>
            <a:r>
              <a:rPr lang="fr-FR" sz="900" dirty="0">
                <a:cs typeface="+mn-cs"/>
              </a:rPr>
              <a:t> &amp; </a:t>
            </a:r>
            <a:r>
              <a:rPr lang="fr-FR" sz="900" dirty="0" err="1">
                <a:cs typeface="+mn-cs"/>
              </a:rPr>
              <a:t>Medaillen</a:t>
            </a:r>
            <a:r>
              <a:rPr lang="fr-FR" sz="900" dirty="0">
                <a:cs typeface="+mn-cs"/>
              </a:rPr>
              <a:t> </a:t>
            </a:r>
            <a:r>
              <a:rPr lang="fr-FR" sz="900" dirty="0" err="1">
                <a:cs typeface="+mn-cs"/>
              </a:rPr>
              <a:t>GmbH</a:t>
            </a:r>
            <a:r>
              <a:rPr lang="fr-FR" sz="900" dirty="0">
                <a:cs typeface="+mn-cs"/>
              </a:rPr>
              <a:t> (DE)  </a:t>
            </a:r>
            <a:endParaRPr lang="en-GB" sz="900" dirty="0">
              <a:cs typeface="+mn-cs"/>
            </a:endParaRPr>
          </a:p>
        </p:txBody>
      </p:sp>
      <p:sp>
        <p:nvSpPr>
          <p:cNvPr id="51207" name="TextBox 8"/>
          <p:cNvSpPr txBox="1">
            <a:spLocks noChangeArrowheads="1"/>
          </p:cNvSpPr>
          <p:nvPr/>
        </p:nvSpPr>
        <p:spPr bwMode="auto">
          <a:xfrm>
            <a:off x="417190" y="4571280"/>
            <a:ext cx="4895850" cy="646331"/>
          </a:xfrm>
          <a:prstGeom prst="rect">
            <a:avLst/>
          </a:prstGeom>
          <a:noFill/>
          <a:ln w="9525">
            <a:noFill/>
            <a:miter lim="800000"/>
            <a:headEnd/>
            <a:tailEnd/>
          </a:ln>
        </p:spPr>
        <p:txBody>
          <a:bodyPr>
            <a:spAutoFit/>
          </a:bodyPr>
          <a:lstStyle/>
          <a:p>
            <a:r>
              <a:rPr lang="en-GB" i="1" dirty="0">
                <a:latin typeface="Calibri" pitchFamily="34" charset="0"/>
              </a:rPr>
              <a:t>1 ECU = </a:t>
            </a:r>
            <a:r>
              <a:rPr lang="en-GB" i="1" dirty="0" smtClean="0">
                <a:latin typeface="Calibri" pitchFamily="34" charset="0"/>
              </a:rPr>
              <a:t>the ecological value of 1 </a:t>
            </a:r>
            <a:r>
              <a:rPr lang="en-GB" i="1" dirty="0">
                <a:latin typeface="Calibri" pitchFamily="34" charset="0"/>
              </a:rPr>
              <a:t>unit of accessible ecosystem resource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60512" y="-14288"/>
            <a:ext cx="9216901" cy="706438"/>
          </a:xfrm>
        </p:spPr>
        <p:txBody>
          <a:bodyPr/>
          <a:lstStyle/>
          <a:p>
            <a:r>
              <a:rPr lang="en-US" dirty="0" smtClean="0"/>
              <a:t>Examples of equivalent-units and composite indicators</a:t>
            </a:r>
            <a:endParaRPr lang="en-GB" dirty="0" smtClean="0"/>
          </a:p>
        </p:txBody>
      </p:sp>
      <p:sp>
        <p:nvSpPr>
          <p:cNvPr id="52227" name="Content Placeholder 2"/>
          <p:cNvSpPr>
            <a:spLocks noGrp="1"/>
          </p:cNvSpPr>
          <p:nvPr>
            <p:ph idx="1"/>
          </p:nvPr>
        </p:nvSpPr>
        <p:spPr>
          <a:xfrm>
            <a:off x="495300" y="620688"/>
            <a:ext cx="9137650" cy="5903912"/>
          </a:xfrm>
        </p:spPr>
        <p:txBody>
          <a:bodyPr>
            <a:normAutofit fontScale="92500" lnSpcReduction="10000"/>
          </a:bodyPr>
          <a:lstStyle/>
          <a:p>
            <a:r>
              <a:rPr lang="en-US" sz="2000" b="1" dirty="0" err="1" smtClean="0"/>
              <a:t>Tonne</a:t>
            </a:r>
            <a:r>
              <a:rPr lang="en-US" sz="2000" dirty="0" smtClean="0"/>
              <a:t> (Ayres): Material Flows Accounts (MFA); all </a:t>
            </a:r>
            <a:r>
              <a:rPr lang="en-US" sz="2000" dirty="0" err="1" smtClean="0"/>
              <a:t>tonnes</a:t>
            </a:r>
            <a:r>
              <a:rPr lang="en-US" sz="2000" dirty="0" smtClean="0"/>
              <a:t> are equivalent…</a:t>
            </a:r>
          </a:p>
          <a:p>
            <a:r>
              <a:rPr lang="en-US" sz="2000" b="1" dirty="0" err="1" smtClean="0"/>
              <a:t>Tonne</a:t>
            </a:r>
            <a:r>
              <a:rPr lang="en-US" sz="2000" b="1" dirty="0" smtClean="0"/>
              <a:t> of Oil Equivalent (TOE) </a:t>
            </a:r>
            <a:r>
              <a:rPr lang="en-US" sz="2000" dirty="0" smtClean="0"/>
              <a:t>(International Energy Agency, OECD…): </a:t>
            </a:r>
            <a:r>
              <a:rPr lang="en-GB" sz="2000" dirty="0" smtClean="0"/>
              <a:t>energy released by burning one tonne of crude oil</a:t>
            </a:r>
            <a:endParaRPr lang="en-US" sz="2000" dirty="0" smtClean="0"/>
          </a:p>
          <a:p>
            <a:r>
              <a:rPr lang="en-US" sz="2000" b="1" dirty="0" smtClean="0"/>
              <a:t>Livestock Unit (LU) </a:t>
            </a:r>
            <a:r>
              <a:rPr lang="en-US" sz="2000" dirty="0" smtClean="0"/>
              <a:t>(FAO, …): all grazing livestock animals measured in “adult cow”…</a:t>
            </a:r>
          </a:p>
          <a:p>
            <a:r>
              <a:rPr lang="en-US" sz="2000" b="1" dirty="0" smtClean="0"/>
              <a:t>Environmentally weighted </a:t>
            </a:r>
            <a:r>
              <a:rPr lang="en-US" sz="2000" b="1" dirty="0" err="1" smtClean="0"/>
              <a:t>tonne</a:t>
            </a:r>
            <a:r>
              <a:rPr lang="en-US" sz="2000" dirty="0" smtClean="0"/>
              <a:t>: EWMF, </a:t>
            </a:r>
            <a:r>
              <a:rPr lang="en-US" sz="2000" dirty="0" err="1" smtClean="0"/>
              <a:t>tonnes</a:t>
            </a:r>
            <a:r>
              <a:rPr lang="en-US" sz="2000" dirty="0" smtClean="0"/>
              <a:t> adjusted for potential environmental impacts (toxicity, life cycle…)</a:t>
            </a:r>
          </a:p>
          <a:p>
            <a:r>
              <a:rPr lang="en-US" b="1" dirty="0" smtClean="0"/>
              <a:t>CO</a:t>
            </a:r>
            <a:r>
              <a:rPr lang="en-US" b="1" baseline="-25000" dirty="0" smtClean="0"/>
              <a:t>2</a:t>
            </a:r>
            <a:r>
              <a:rPr lang="en-US" b="1" dirty="0" smtClean="0"/>
              <a:t>-Equivalent </a:t>
            </a:r>
            <a:r>
              <a:rPr lang="en-US" dirty="0" smtClean="0"/>
              <a:t>(IPCC): CO</a:t>
            </a:r>
            <a:r>
              <a:rPr lang="en-US" baseline="-25000" dirty="0" smtClean="0"/>
              <a:t>2</a:t>
            </a:r>
            <a:r>
              <a:rPr lang="en-US" dirty="0" smtClean="0"/>
              <a:t>-Equivalents converts all GHG gazes into regarding their Global warming capacity</a:t>
            </a:r>
            <a:endParaRPr lang="en-US" sz="2000" dirty="0" smtClean="0"/>
          </a:p>
          <a:p>
            <a:r>
              <a:rPr lang="en-US" sz="2000" b="1" dirty="0" smtClean="0"/>
              <a:t>Global Hectare</a:t>
            </a:r>
            <a:r>
              <a:rPr lang="en-US" sz="2000" dirty="0" smtClean="0"/>
              <a:t> (</a:t>
            </a:r>
            <a:r>
              <a:rPr lang="en-US" sz="2000" dirty="0" err="1" smtClean="0"/>
              <a:t>Wackernagel</a:t>
            </a:r>
            <a:r>
              <a:rPr lang="en-US" sz="2000" dirty="0" smtClean="0"/>
              <a:t>): Ecological Footprint Accounts, “biocapacity” of 1 hectare</a:t>
            </a:r>
            <a:endParaRPr lang="en-US" sz="800" dirty="0" smtClean="0"/>
          </a:p>
          <a:p>
            <a:r>
              <a:rPr lang="en-US" sz="2000" b="1" dirty="0" smtClean="0"/>
              <a:t>EMERGY</a:t>
            </a:r>
            <a:r>
              <a:rPr lang="en-US" sz="2000" dirty="0" smtClean="0"/>
              <a:t> (</a:t>
            </a:r>
            <a:r>
              <a:rPr lang="en-US" sz="2000" dirty="0" err="1" smtClean="0"/>
              <a:t>Odum</a:t>
            </a:r>
            <a:r>
              <a:rPr lang="en-US" sz="2000" dirty="0" smtClean="0"/>
              <a:t>): embedded renewable energy is universal equivalent</a:t>
            </a:r>
            <a:endParaRPr lang="en-US" sz="800" dirty="0" smtClean="0"/>
          </a:p>
          <a:p>
            <a:r>
              <a:rPr lang="en-US" sz="2000" b="1" dirty="0" err="1" smtClean="0"/>
              <a:t>Ecointegrador</a:t>
            </a:r>
            <a:r>
              <a:rPr lang="en-US" sz="2000" b="1" dirty="0" smtClean="0"/>
              <a:t> </a:t>
            </a:r>
            <a:r>
              <a:rPr lang="en-US" sz="2000" dirty="0" smtClean="0"/>
              <a:t>(Naredo/Valero): total exergy (energy available for uses) of water systems integrating quantity and quality, with reference to environmental targets</a:t>
            </a:r>
            <a:endParaRPr lang="en-US" sz="800" dirty="0" smtClean="0"/>
          </a:p>
          <a:p>
            <a:r>
              <a:rPr lang="en-US" sz="2000" b="1" dirty="0" err="1" smtClean="0"/>
              <a:t>Econd</a:t>
            </a:r>
            <a:r>
              <a:rPr lang="en-US" sz="2000" b="1" dirty="0" smtClean="0"/>
              <a:t> </a:t>
            </a:r>
            <a:r>
              <a:rPr lang="en-US" sz="2000" dirty="0" smtClean="0"/>
              <a:t>(</a:t>
            </a:r>
            <a:r>
              <a:rPr lang="en-US" sz="2000" dirty="0" err="1" smtClean="0"/>
              <a:t>Cosier</a:t>
            </a:r>
            <a:r>
              <a:rPr lang="en-US" sz="2000" dirty="0" smtClean="0"/>
              <a:t>, WGCS/Australia): ecosystem condition unit (a currency) to measure ecosystem biodiversity comparing historical and present condition (extent and health)</a:t>
            </a:r>
            <a:endParaRPr lang="en-US" sz="800" dirty="0" smtClean="0"/>
          </a:p>
          <a:p>
            <a:r>
              <a:rPr lang="en-US" sz="2000" b="1" dirty="0" smtClean="0"/>
              <a:t>ECU</a:t>
            </a:r>
            <a:r>
              <a:rPr lang="en-US" sz="2000" dirty="0" smtClean="0"/>
              <a:t> (Weber, EEA): ecosystem capability (or potential) equivalent-unit (a currency) integrating quantity (productivity) and quality (ecosystem health)</a:t>
            </a:r>
          </a:p>
          <a:p>
            <a:r>
              <a:rPr lang="en-US" b="1" dirty="0" smtClean="0"/>
              <a:t>GDP at constant price </a:t>
            </a:r>
            <a:r>
              <a:rPr lang="en-US" dirty="0" smtClean="0"/>
              <a:t>(SNA) where the aggregate is adjusted with prices of a previous year; this composite is the most used version of GDP because it allows better comparison of values.</a:t>
            </a:r>
            <a:endParaRPr lang="en-GB" sz="20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129536" y="476672"/>
            <a:ext cx="9648000" cy="62646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238092" y="1357298"/>
            <a:ext cx="9504000" cy="5328592"/>
          </a:xfrm>
          <a:prstGeom prst="roundRect">
            <a:avLst/>
          </a:prstGeom>
          <a:solidFill>
            <a:srgbClr val="FFFFC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a:spLocks noChangeAspect="1"/>
          </p:cNvSpPr>
          <p:nvPr/>
        </p:nvSpPr>
        <p:spPr>
          <a:xfrm>
            <a:off x="1455708" y="5664130"/>
            <a:ext cx="7010400" cy="428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i="1" dirty="0">
                <a:solidFill>
                  <a:schemeClr val="accent2">
                    <a:lumMod val="75000"/>
                  </a:schemeClr>
                </a:solidFill>
              </a:rPr>
              <a:t>Land cover change accounts</a:t>
            </a:r>
            <a:endParaRPr lang="en-GB" sz="2000" b="1" i="1" dirty="0">
              <a:solidFill>
                <a:schemeClr val="accent2">
                  <a:lumMod val="75000"/>
                </a:schemeClr>
              </a:solidFill>
            </a:endParaRPr>
          </a:p>
        </p:txBody>
      </p:sp>
      <p:sp>
        <p:nvSpPr>
          <p:cNvPr id="12" name="Rectangle 11"/>
          <p:cNvSpPr>
            <a:spLocks noChangeAspect="1"/>
          </p:cNvSpPr>
          <p:nvPr/>
        </p:nvSpPr>
        <p:spPr>
          <a:xfrm>
            <a:off x="1074708" y="6170314"/>
            <a:ext cx="7772400" cy="4348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Geographical &amp; statistical </a:t>
            </a:r>
            <a:r>
              <a:rPr lang="en-US" sz="2000" b="1" dirty="0" smtClean="0">
                <a:solidFill>
                  <a:schemeClr val="tx1"/>
                </a:solidFill>
              </a:rPr>
              <a:t>data infrastructure</a:t>
            </a:r>
            <a:endParaRPr lang="en-GB" sz="2000" b="1" dirty="0">
              <a:solidFill>
                <a:schemeClr val="tx1"/>
              </a:solidFill>
            </a:endParaRPr>
          </a:p>
        </p:txBody>
      </p:sp>
      <p:sp>
        <p:nvSpPr>
          <p:cNvPr id="21" name="Rectangle 20"/>
          <p:cNvSpPr>
            <a:spLocks noChangeAspect="1"/>
          </p:cNvSpPr>
          <p:nvPr/>
        </p:nvSpPr>
        <p:spPr>
          <a:xfrm>
            <a:off x="2218307" y="2334132"/>
            <a:ext cx="5230813" cy="360040"/>
          </a:xfrm>
          <a:prstGeom prst="rect">
            <a:avLst/>
          </a:prstGeom>
          <a:solidFill>
            <a:srgbClr val="FEF368"/>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2000" b="1" dirty="0">
                <a:solidFill>
                  <a:schemeClr val="tx1"/>
                </a:solidFill>
              </a:rPr>
              <a:t>Ecological Balance Sheet </a:t>
            </a:r>
            <a:r>
              <a:rPr lang="en-US" sz="2000" b="1" dirty="0" smtClean="0">
                <a:solidFill>
                  <a:schemeClr val="tx1"/>
                </a:solidFill>
              </a:rPr>
              <a:t>(credits &amp; debts) in ECU</a:t>
            </a:r>
            <a:endParaRPr lang="en-GB" sz="2000" b="1" dirty="0">
              <a:solidFill>
                <a:schemeClr val="tx1"/>
              </a:solidFill>
            </a:endParaRPr>
          </a:p>
        </p:txBody>
      </p:sp>
      <p:grpSp>
        <p:nvGrpSpPr>
          <p:cNvPr id="2" name="Group 1"/>
          <p:cNvGrpSpPr>
            <a:grpSpLocks/>
          </p:cNvGrpSpPr>
          <p:nvPr/>
        </p:nvGrpSpPr>
        <p:grpSpPr bwMode="auto">
          <a:xfrm>
            <a:off x="7545288" y="2667000"/>
            <a:ext cx="1992180" cy="2843218"/>
            <a:chOff x="7491413" y="3051175"/>
            <a:chExt cx="1992180" cy="2465388"/>
          </a:xfrm>
          <a:solidFill>
            <a:schemeClr val="accent5">
              <a:lumMod val="20000"/>
              <a:lumOff val="80000"/>
            </a:schemeClr>
          </a:solidFill>
        </p:grpSpPr>
        <p:sp>
          <p:nvSpPr>
            <p:cNvPr id="23" name="Isosceles Triangle 22"/>
            <p:cNvSpPr>
              <a:spLocks noChangeAspect="1"/>
            </p:cNvSpPr>
            <p:nvPr/>
          </p:nvSpPr>
          <p:spPr>
            <a:xfrm rot="5400000">
              <a:off x="6447632" y="4094956"/>
              <a:ext cx="2465388" cy="377825"/>
            </a:xfrm>
            <a:prstGeom prst="triangle">
              <a:avLst>
                <a:gd name="adj" fmla="val 5148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68" name="TextBox 24"/>
            <p:cNvSpPr txBox="1">
              <a:spLocks noChangeArrowheads="1"/>
            </p:cNvSpPr>
            <p:nvPr/>
          </p:nvSpPr>
          <p:spPr bwMode="auto">
            <a:xfrm>
              <a:off x="7827831" y="3513692"/>
              <a:ext cx="1655762" cy="1502163"/>
            </a:xfrm>
            <a:prstGeom prst="rect">
              <a:avLst/>
            </a:prstGeom>
            <a:noFill/>
            <a:ln w="9525">
              <a:noFill/>
              <a:miter lim="800000"/>
              <a:headEnd/>
              <a:tailEnd/>
            </a:ln>
          </p:spPr>
          <p:txBody>
            <a:bodyPr wrap="square">
              <a:spAutoFit/>
            </a:bodyPr>
            <a:lstStyle/>
            <a:p>
              <a:pPr algn="ctr"/>
              <a:r>
                <a:rPr lang="en-US" sz="1600" b="1" dirty="0"/>
                <a:t>Valuation </a:t>
              </a:r>
            </a:p>
            <a:p>
              <a:pPr algn="ctr"/>
              <a:r>
                <a:rPr lang="en-US" sz="1600" b="1" dirty="0"/>
                <a:t>of Ecosystem Services </a:t>
              </a:r>
              <a:r>
                <a:rPr lang="en-US" sz="1600" dirty="0" smtClean="0"/>
                <a:t>(€)</a:t>
              </a:r>
            </a:p>
            <a:p>
              <a:pPr algn="ctr"/>
              <a:r>
                <a:rPr lang="en-US" sz="1600" b="1" dirty="0" smtClean="0"/>
                <a:t>===========</a:t>
              </a:r>
            </a:p>
            <a:p>
              <a:pPr algn="ctr"/>
              <a:r>
                <a:rPr lang="en-US" sz="1600" b="1" dirty="0" smtClean="0"/>
                <a:t>Ecosystem Services &amp; Well Being</a:t>
              </a:r>
            </a:p>
            <a:p>
              <a:pPr algn="ctr"/>
              <a:r>
                <a:rPr lang="en-GB" sz="1600" dirty="0" smtClean="0"/>
                <a:t>(physical units)</a:t>
              </a:r>
            </a:p>
          </p:txBody>
        </p:sp>
      </p:grpSp>
      <p:sp>
        <p:nvSpPr>
          <p:cNvPr id="53266" name="TextBox 25"/>
          <p:cNvSpPr txBox="1">
            <a:spLocks noChangeArrowheads="1"/>
          </p:cNvSpPr>
          <p:nvPr/>
        </p:nvSpPr>
        <p:spPr bwMode="auto">
          <a:xfrm>
            <a:off x="200472" y="2971800"/>
            <a:ext cx="1656000" cy="2308324"/>
          </a:xfrm>
          <a:prstGeom prst="rect">
            <a:avLst/>
          </a:prstGeom>
          <a:noFill/>
          <a:ln w="9525">
            <a:noFill/>
            <a:miter lim="800000"/>
            <a:headEnd/>
            <a:tailEnd/>
          </a:ln>
        </p:spPr>
        <p:txBody>
          <a:bodyPr wrap="square">
            <a:spAutoFit/>
          </a:bodyPr>
          <a:lstStyle/>
          <a:p>
            <a:pPr algn="ctr"/>
            <a:endParaRPr lang="en-US" sz="1600" b="1" dirty="0" smtClean="0"/>
          </a:p>
          <a:p>
            <a:pPr algn="ctr"/>
            <a:r>
              <a:rPr lang="en-US" sz="1600" b="1" dirty="0" smtClean="0"/>
              <a:t>Estimation</a:t>
            </a:r>
            <a:endParaRPr lang="en-US" sz="1600" b="1" dirty="0"/>
          </a:p>
          <a:p>
            <a:pPr algn="ctr"/>
            <a:r>
              <a:rPr lang="en-US" sz="1600" b="1" dirty="0"/>
              <a:t>of Restoration Costs </a:t>
            </a:r>
            <a:r>
              <a:rPr lang="en-US" sz="1600" dirty="0" smtClean="0"/>
              <a:t>(€)</a:t>
            </a:r>
          </a:p>
          <a:p>
            <a:pPr algn="ctr"/>
            <a:r>
              <a:rPr lang="en-GB" sz="1600" b="1" dirty="0" smtClean="0"/>
              <a:t>============</a:t>
            </a:r>
          </a:p>
          <a:p>
            <a:pPr algn="ctr"/>
            <a:r>
              <a:rPr lang="en-GB" sz="1600" b="1" dirty="0" smtClean="0"/>
              <a:t>Use of natural resource</a:t>
            </a:r>
            <a:endParaRPr lang="en-GB" sz="1600" dirty="0" smtClean="0"/>
          </a:p>
          <a:p>
            <a:pPr algn="ctr"/>
            <a:r>
              <a:rPr lang="en-GB" sz="1600" dirty="0" smtClean="0"/>
              <a:t>(physical units)</a:t>
            </a:r>
          </a:p>
          <a:p>
            <a:pPr algn="ctr"/>
            <a:endParaRPr lang="en-US" sz="1600" dirty="0" smtClean="0"/>
          </a:p>
        </p:txBody>
      </p:sp>
      <p:sp>
        <p:nvSpPr>
          <p:cNvPr id="24" name="Isosceles Triangle 23"/>
          <p:cNvSpPr>
            <a:spLocks/>
          </p:cNvSpPr>
          <p:nvPr/>
        </p:nvSpPr>
        <p:spPr bwMode="auto">
          <a:xfrm rot="16200000" flipH="1">
            <a:off x="515304" y="3899980"/>
            <a:ext cx="2843784" cy="377825"/>
          </a:xfrm>
          <a:prstGeom prst="triangle">
            <a:avLst>
              <a:gd name="adj" fmla="val 5148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 name="Group 6"/>
          <p:cNvGrpSpPr>
            <a:grpSpLocks/>
          </p:cNvGrpSpPr>
          <p:nvPr/>
        </p:nvGrpSpPr>
        <p:grpSpPr bwMode="auto">
          <a:xfrm>
            <a:off x="452406" y="1497558"/>
            <a:ext cx="3935412" cy="1643410"/>
            <a:chOff x="369517" y="1299011"/>
            <a:chExt cx="3935412" cy="1643410"/>
          </a:xfrm>
        </p:grpSpPr>
        <p:sp>
          <p:nvSpPr>
            <p:cNvPr id="27" name="Striped Right Arrow 26"/>
            <p:cNvSpPr/>
            <p:nvPr/>
          </p:nvSpPr>
          <p:spPr>
            <a:xfrm rot="16200000">
              <a:off x="475239" y="1920641"/>
              <a:ext cx="1035496" cy="1008063"/>
            </a:xfrm>
            <a:prstGeom prst="stripedRightArrow">
              <a:avLst>
                <a:gd name="adj1" fmla="val 50000"/>
                <a:gd name="adj2" fmla="val 3586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64" name="TextBox 27"/>
            <p:cNvSpPr txBox="1">
              <a:spLocks noChangeArrowheads="1"/>
            </p:cNvSpPr>
            <p:nvPr/>
          </p:nvSpPr>
          <p:spPr bwMode="auto">
            <a:xfrm>
              <a:off x="369517" y="1299011"/>
              <a:ext cx="3935412" cy="923330"/>
            </a:xfrm>
            <a:prstGeom prst="rect">
              <a:avLst/>
            </a:prstGeom>
            <a:noFill/>
            <a:ln w="9525">
              <a:noFill/>
              <a:miter lim="800000"/>
              <a:headEnd/>
              <a:tailEnd/>
            </a:ln>
          </p:spPr>
          <p:txBody>
            <a:bodyPr wrap="square">
              <a:spAutoFit/>
            </a:bodyPr>
            <a:lstStyle/>
            <a:p>
              <a:r>
                <a:rPr lang="en-US" b="1" dirty="0" smtClean="0"/>
                <a:t>Adjustment </a:t>
              </a:r>
              <a:r>
                <a:rPr lang="en-US" b="1" dirty="0"/>
                <a:t>of Final Demand (Full Cost)</a:t>
              </a:r>
            </a:p>
            <a:p>
              <a:r>
                <a:rPr lang="en-US" b="1" dirty="0" smtClean="0"/>
                <a:t>Consumption of Ecosystem Capital </a:t>
              </a:r>
            </a:p>
            <a:p>
              <a:endParaRPr lang="en-GB" b="1" dirty="0"/>
            </a:p>
          </p:txBody>
        </p:sp>
      </p:grpSp>
      <p:grpSp>
        <p:nvGrpSpPr>
          <p:cNvPr id="5" name="Group 2"/>
          <p:cNvGrpSpPr>
            <a:grpSpLocks/>
          </p:cNvGrpSpPr>
          <p:nvPr/>
        </p:nvGrpSpPr>
        <p:grpSpPr bwMode="auto">
          <a:xfrm>
            <a:off x="6393160" y="1556792"/>
            <a:ext cx="3098800" cy="1643608"/>
            <a:chOff x="6321153" y="1322660"/>
            <a:chExt cx="3098800" cy="2191477"/>
          </a:xfrm>
        </p:grpSpPr>
        <p:sp>
          <p:nvSpPr>
            <p:cNvPr id="53261" name="TextBox 28"/>
            <p:cNvSpPr txBox="1">
              <a:spLocks noChangeArrowheads="1"/>
            </p:cNvSpPr>
            <p:nvPr/>
          </p:nvSpPr>
          <p:spPr bwMode="auto">
            <a:xfrm>
              <a:off x="6321153" y="1322660"/>
              <a:ext cx="3098800" cy="1200329"/>
            </a:xfrm>
            <a:prstGeom prst="rect">
              <a:avLst/>
            </a:prstGeom>
            <a:noFill/>
            <a:ln w="9525">
              <a:noFill/>
              <a:miter lim="800000"/>
              <a:headEnd/>
              <a:tailEnd/>
            </a:ln>
          </p:spPr>
          <p:txBody>
            <a:bodyPr>
              <a:spAutoFit/>
            </a:bodyPr>
            <a:lstStyle/>
            <a:p>
              <a:pPr algn="r"/>
              <a:r>
                <a:rPr lang="en-US" b="1" dirty="0" smtClean="0"/>
                <a:t>Ecosystem economic </a:t>
              </a:r>
              <a:r>
                <a:rPr lang="en-US" b="1" dirty="0"/>
                <a:t>benefits of projects, policies and </a:t>
              </a:r>
              <a:r>
                <a:rPr lang="en-US" b="1" dirty="0" smtClean="0"/>
                <a:t>plans</a:t>
              </a:r>
            </a:p>
            <a:p>
              <a:pPr algn="r"/>
              <a:endParaRPr lang="en-US" b="1" dirty="0" smtClean="0"/>
            </a:p>
            <a:p>
              <a:pPr algn="r"/>
              <a:endParaRPr lang="en-GB" b="1" dirty="0"/>
            </a:p>
          </p:txBody>
        </p:sp>
        <p:sp>
          <p:nvSpPr>
            <p:cNvPr id="30" name="Striped Right Arrow 29"/>
            <p:cNvSpPr/>
            <p:nvPr/>
          </p:nvSpPr>
          <p:spPr>
            <a:xfrm rot="16200000">
              <a:off x="7984005" y="2296720"/>
              <a:ext cx="1426773" cy="1008062"/>
            </a:xfrm>
            <a:prstGeom prst="stripedRightArrow">
              <a:avLst>
                <a:gd name="adj1" fmla="val 50000"/>
                <a:gd name="adj2" fmla="val 3586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1" name="Rectangle 30"/>
          <p:cNvSpPr>
            <a:spLocks/>
          </p:cNvSpPr>
          <p:nvPr/>
        </p:nvSpPr>
        <p:spPr>
          <a:xfrm>
            <a:off x="2216695" y="3116380"/>
            <a:ext cx="5230813" cy="324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2000" i="1" dirty="0" smtClean="0">
                <a:solidFill>
                  <a:schemeClr val="tx1"/>
                </a:solidFill>
              </a:rPr>
              <a:t>Social demand for ecosystem services</a:t>
            </a:r>
            <a:endParaRPr lang="en-GB" sz="2000" i="1" dirty="0">
              <a:solidFill>
                <a:schemeClr val="tx1"/>
              </a:solidFill>
            </a:endParaRPr>
          </a:p>
        </p:txBody>
      </p:sp>
      <p:sp>
        <p:nvSpPr>
          <p:cNvPr id="32" name="Rectangle 31"/>
          <p:cNvSpPr>
            <a:spLocks/>
          </p:cNvSpPr>
          <p:nvPr/>
        </p:nvSpPr>
        <p:spPr>
          <a:xfrm>
            <a:off x="2216695" y="2746528"/>
            <a:ext cx="5230813" cy="324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i="1" dirty="0" smtClean="0">
                <a:solidFill>
                  <a:schemeClr val="tx1"/>
                </a:solidFill>
              </a:rPr>
              <a:t>Sectors’ liability to ecosystem degradation</a:t>
            </a:r>
            <a:endParaRPr lang="en-GB" sz="2000" i="1" dirty="0">
              <a:solidFill>
                <a:schemeClr val="tx1"/>
              </a:solidFill>
            </a:endParaRPr>
          </a:p>
        </p:txBody>
      </p:sp>
      <p:sp>
        <p:nvSpPr>
          <p:cNvPr id="34" name="Up-Down Arrow 33"/>
          <p:cNvSpPr/>
          <p:nvPr/>
        </p:nvSpPr>
        <p:spPr>
          <a:xfrm>
            <a:off x="4448944" y="733406"/>
            <a:ext cx="936104" cy="122413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632520" y="447055"/>
            <a:ext cx="3312368" cy="461665"/>
          </a:xfrm>
          <a:prstGeom prst="rect">
            <a:avLst/>
          </a:prstGeom>
          <a:noFill/>
        </p:spPr>
        <p:txBody>
          <a:bodyPr wrap="square" rtlCol="0">
            <a:spAutoFit/>
          </a:bodyPr>
          <a:lstStyle/>
          <a:p>
            <a:pPr algn="ctr"/>
            <a:r>
              <a:rPr lang="en-GB" sz="2400" dirty="0" smtClean="0">
                <a:effectLst>
                  <a:outerShdw blurRad="38100" dist="38100" dir="2700000" algn="tl">
                    <a:srgbClr val="000000">
                      <a:alpha val="43137"/>
                    </a:srgbClr>
                  </a:outerShdw>
                </a:effectLst>
              </a:rPr>
              <a:t>REST OF THE WORLD</a:t>
            </a:r>
            <a:endParaRPr lang="en-GB" sz="2400" dirty="0">
              <a:effectLst>
                <a:outerShdw blurRad="38100" dist="38100" dir="2700000" algn="tl">
                  <a:srgbClr val="000000">
                    <a:alpha val="43137"/>
                  </a:srgbClr>
                </a:outerShdw>
              </a:effectLst>
            </a:endParaRPr>
          </a:p>
        </p:txBody>
      </p:sp>
      <p:sp>
        <p:nvSpPr>
          <p:cNvPr id="37" name="TextBox 36"/>
          <p:cNvSpPr txBox="1"/>
          <p:nvPr/>
        </p:nvSpPr>
        <p:spPr>
          <a:xfrm>
            <a:off x="1568624" y="755412"/>
            <a:ext cx="2808312" cy="369332"/>
          </a:xfrm>
          <a:prstGeom prst="rect">
            <a:avLst/>
          </a:prstGeom>
          <a:noFill/>
        </p:spPr>
        <p:txBody>
          <a:bodyPr wrap="square" rtlCol="0">
            <a:spAutoFit/>
          </a:bodyPr>
          <a:lstStyle/>
          <a:p>
            <a:r>
              <a:rPr lang="en-GB" dirty="0" smtClean="0"/>
              <a:t>Flows embedded into trade</a:t>
            </a:r>
            <a:endParaRPr lang="en-GB" dirty="0"/>
          </a:p>
        </p:txBody>
      </p:sp>
      <p:sp>
        <p:nvSpPr>
          <p:cNvPr id="38" name="TextBox 37"/>
          <p:cNvSpPr txBox="1"/>
          <p:nvPr/>
        </p:nvSpPr>
        <p:spPr>
          <a:xfrm>
            <a:off x="5313040" y="755412"/>
            <a:ext cx="3744416" cy="369332"/>
          </a:xfrm>
          <a:prstGeom prst="rect">
            <a:avLst/>
          </a:prstGeom>
          <a:noFill/>
        </p:spPr>
        <p:txBody>
          <a:bodyPr wrap="square" rtlCol="0">
            <a:spAutoFit/>
          </a:bodyPr>
          <a:lstStyle/>
          <a:p>
            <a:r>
              <a:rPr lang="en-GB" dirty="0" smtClean="0"/>
              <a:t>Domestic economy’s </a:t>
            </a:r>
            <a:r>
              <a:rPr lang="en-GB" dirty="0"/>
              <a:t>g</a:t>
            </a:r>
            <a:r>
              <a:rPr lang="en-GB" dirty="0" smtClean="0"/>
              <a:t>lobal impacts</a:t>
            </a:r>
            <a:endParaRPr lang="en-GB" dirty="0"/>
          </a:p>
        </p:txBody>
      </p:sp>
      <p:sp>
        <p:nvSpPr>
          <p:cNvPr id="39" name="Rectangle 38"/>
          <p:cNvSpPr>
            <a:spLocks/>
          </p:cNvSpPr>
          <p:nvPr/>
        </p:nvSpPr>
        <p:spPr>
          <a:xfrm>
            <a:off x="2216696" y="3519064"/>
            <a:ext cx="5238000" cy="486000"/>
          </a:xfrm>
          <a:prstGeom prst="rect">
            <a:avLst/>
          </a:prstGeom>
          <a:solidFill>
            <a:srgbClr val="FEF368"/>
          </a:solidFill>
        </p:spPr>
        <p:style>
          <a:lnRef idx="2">
            <a:schemeClr val="accent1">
              <a:shade val="50000"/>
            </a:schemeClr>
          </a:lnRef>
          <a:fillRef idx="1">
            <a:schemeClr val="accent1"/>
          </a:fillRef>
          <a:effectRef idx="0">
            <a:schemeClr val="accent1"/>
          </a:effectRef>
          <a:fontRef idx="minor">
            <a:schemeClr val="lt1"/>
          </a:fontRef>
        </p:style>
        <p:txBody>
          <a:bodyPr lIns="36000" tIns="0" rIns="36000" bIns="180000" anchor="ctr"/>
          <a:lstStyle/>
          <a:p>
            <a:pPr algn="ctr">
              <a:defRPr/>
            </a:pPr>
            <a:r>
              <a:rPr lang="en-US" sz="2000" b="1" dirty="0" smtClean="0">
                <a:solidFill>
                  <a:schemeClr val="tx1"/>
                </a:solidFill>
              </a:rPr>
              <a:t>Total Ecosystem Capital Capability in ECU</a:t>
            </a:r>
            <a:endParaRPr lang="en-GB" sz="2000" b="1" dirty="0">
              <a:solidFill>
                <a:schemeClr val="tx1"/>
              </a:solidFill>
            </a:endParaRPr>
          </a:p>
        </p:txBody>
      </p:sp>
      <p:sp>
        <p:nvSpPr>
          <p:cNvPr id="42" name="Rectangle 41"/>
          <p:cNvSpPr/>
          <p:nvPr/>
        </p:nvSpPr>
        <p:spPr>
          <a:xfrm>
            <a:off x="0" y="6639163"/>
            <a:ext cx="1431802" cy="246221"/>
          </a:xfrm>
          <a:prstGeom prst="rect">
            <a:avLst/>
          </a:prstGeom>
        </p:spPr>
        <p:txBody>
          <a:bodyPr wrap="none">
            <a:spAutoFit/>
          </a:bodyPr>
          <a:lstStyle/>
          <a:p>
            <a:r>
              <a:rPr lang="en-US" sz="1000" dirty="0" smtClean="0"/>
              <a:t>Jean-Louis Weber, 2013</a:t>
            </a:r>
            <a:endParaRPr lang="en-US" sz="1000" dirty="0"/>
          </a:p>
        </p:txBody>
      </p:sp>
      <p:pic>
        <p:nvPicPr>
          <p:cNvPr id="3074" name="Picture 2"/>
          <p:cNvPicPr>
            <a:picLocks noChangeAspect="1" noChangeArrowheads="1"/>
          </p:cNvPicPr>
          <p:nvPr/>
        </p:nvPicPr>
        <p:blipFill>
          <a:blip r:embed="rId3" cstate="print"/>
          <a:srcRect/>
          <a:stretch>
            <a:fillRect/>
          </a:stretch>
        </p:blipFill>
        <p:spPr bwMode="auto">
          <a:xfrm>
            <a:off x="2259788" y="4064000"/>
            <a:ext cx="5549900" cy="1651000"/>
          </a:xfrm>
          <a:prstGeom prst="rect">
            <a:avLst/>
          </a:prstGeom>
          <a:noFill/>
          <a:ln w="9525">
            <a:noFill/>
            <a:miter lim="800000"/>
            <a:headEnd/>
            <a:tailEnd/>
          </a:ln>
          <a:effectLst/>
        </p:spPr>
      </p:pic>
      <p:grpSp>
        <p:nvGrpSpPr>
          <p:cNvPr id="6" name="Group 39"/>
          <p:cNvGrpSpPr/>
          <p:nvPr/>
        </p:nvGrpSpPr>
        <p:grpSpPr>
          <a:xfrm>
            <a:off x="2229759" y="3789040"/>
            <a:ext cx="5231238" cy="1080120"/>
            <a:chOff x="2216696" y="3789040"/>
            <a:chExt cx="5231238" cy="1080120"/>
          </a:xfrm>
        </p:grpSpPr>
        <p:sp>
          <p:nvSpPr>
            <p:cNvPr id="45" name="Pentagon 44"/>
            <p:cNvSpPr/>
            <p:nvPr/>
          </p:nvSpPr>
          <p:spPr>
            <a:xfrm rot="16200000">
              <a:off x="2540732" y="3465004"/>
              <a:ext cx="1080120" cy="1728192"/>
            </a:xfrm>
            <a:prstGeom prst="homePlate">
              <a:avLst>
                <a:gd name="adj" fmla="val 14866"/>
              </a:avLst>
            </a:prstGeom>
            <a:noFill/>
            <a:ln w="4572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Pentagon 45"/>
            <p:cNvSpPr/>
            <p:nvPr/>
          </p:nvSpPr>
          <p:spPr>
            <a:xfrm rot="16200000">
              <a:off x="4268924" y="3465004"/>
              <a:ext cx="1080120" cy="1728192"/>
            </a:xfrm>
            <a:prstGeom prst="homePlate">
              <a:avLst>
                <a:gd name="adj" fmla="val 14866"/>
              </a:avLst>
            </a:prstGeom>
            <a:noFill/>
            <a:ln w="4572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Pentagon 46"/>
            <p:cNvSpPr/>
            <p:nvPr/>
          </p:nvSpPr>
          <p:spPr>
            <a:xfrm rot="16200000">
              <a:off x="6020447" y="3441672"/>
              <a:ext cx="1080120" cy="1774855"/>
            </a:xfrm>
            <a:prstGeom prst="homePlate">
              <a:avLst>
                <a:gd name="adj" fmla="val 14866"/>
              </a:avLst>
            </a:prstGeom>
            <a:noFill/>
            <a:ln w="4572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128464" y="-88"/>
            <a:ext cx="9777536" cy="461665"/>
          </a:xfrm>
          <a:prstGeom prst="rect">
            <a:avLst/>
          </a:prstGeom>
          <a:noFill/>
        </p:spPr>
        <p:txBody>
          <a:bodyPr wrap="square" rtlCol="0">
            <a:spAutoFit/>
          </a:bodyPr>
          <a:lstStyle/>
          <a:p>
            <a:r>
              <a:rPr lang="en-GB" sz="2400" dirty="0" smtClean="0">
                <a:solidFill>
                  <a:schemeClr val="accent2">
                    <a:lumMod val="75000"/>
                  </a:schemeClr>
                </a:solidFill>
              </a:rPr>
              <a:t>The Integrated Framework of Ecosystem Natural Capital Accounts</a:t>
            </a:r>
            <a:endParaRPr lang="en-GB" sz="2400" dirty="0">
              <a:solidFill>
                <a:schemeClr val="accent2">
                  <a:lumMod val="75000"/>
                </a:schemeClr>
              </a:solidFill>
            </a:endParaRPr>
          </a:p>
        </p:txBody>
      </p:sp>
      <p:sp>
        <p:nvSpPr>
          <p:cNvPr id="49" name="Oval 48"/>
          <p:cNvSpPr/>
          <p:nvPr/>
        </p:nvSpPr>
        <p:spPr>
          <a:xfrm>
            <a:off x="7560840" y="1198607"/>
            <a:ext cx="2360712" cy="3382521"/>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0" y="1190656"/>
            <a:ext cx="2360712" cy="3382521"/>
          </a:xfrm>
          <a:prstGeom prst="ellipse">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144035" y="3268454"/>
            <a:ext cx="5473261" cy="966973"/>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28643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500"/>
                                        <p:tgtEl>
                                          <p:spTgt spid="24"/>
                                        </p:tgtEl>
                                      </p:cBhvr>
                                    </p:animEffect>
                                  </p:childTnLst>
                                </p:cTn>
                              </p:par>
                            </p:childTnLst>
                          </p:cTn>
                        </p:par>
                        <p:par>
                          <p:cTn id="40" fill="hold">
                            <p:stCondLst>
                              <p:cond delay="500"/>
                            </p:stCondLst>
                            <p:childTnLst>
                              <p:par>
                                <p:cTn id="41" presetID="16" presetClass="entr" presetSubtype="42" fill="hold" grpId="0" nodeType="afterEffect">
                                  <p:stCondLst>
                                    <p:cond delay="0"/>
                                  </p:stCondLst>
                                  <p:childTnLst>
                                    <p:set>
                                      <p:cBhvr>
                                        <p:cTn id="42" dur="1" fill="hold">
                                          <p:stCondLst>
                                            <p:cond delay="0"/>
                                          </p:stCondLst>
                                        </p:cTn>
                                        <p:tgtEl>
                                          <p:spTgt spid="53266"/>
                                        </p:tgtEl>
                                        <p:attrNameLst>
                                          <p:attrName>style.visibility</p:attrName>
                                        </p:attrNameLst>
                                      </p:cBhvr>
                                      <p:to>
                                        <p:strVal val="visible"/>
                                      </p:to>
                                    </p:set>
                                    <p:animEffect transition="in" filter="barn(outHorizontal)">
                                      <p:cBhvr>
                                        <p:cTn id="43" dur="2000"/>
                                        <p:tgtEl>
                                          <p:spTgt spid="53266"/>
                                        </p:tgtEl>
                                      </p:cBhvr>
                                    </p:animEffect>
                                  </p:childTnLst>
                                </p:cTn>
                              </p:par>
                            </p:childTnLst>
                          </p:cTn>
                        </p:par>
                        <p:par>
                          <p:cTn id="44" fill="hold">
                            <p:stCondLst>
                              <p:cond delay="2500"/>
                            </p:stCondLst>
                            <p:childTnLst>
                              <p:par>
                                <p:cTn id="45" presetID="22" presetClass="entr" presetSubtype="4"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1000"/>
                                        <p:tgtEl>
                                          <p:spTgt spid="34"/>
                                        </p:tgtEl>
                                      </p:cBhvr>
                                    </p:animEffect>
                                  </p:childTnLst>
                                </p:cTn>
                              </p:par>
                            </p:childTnLst>
                          </p:cTn>
                        </p:par>
                        <p:par>
                          <p:cTn id="53" fill="hold">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ssolve">
                                      <p:cBhvr>
                                        <p:cTn id="56" dur="500"/>
                                        <p:tgtEl>
                                          <p:spTgt spid="37"/>
                                        </p:tgtEl>
                                      </p:cBhvr>
                                    </p:animEffect>
                                  </p:childTnLst>
                                </p:cTn>
                              </p:par>
                            </p:childTnLst>
                          </p:cTn>
                        </p:par>
                        <p:par>
                          <p:cTn id="57" fill="hold">
                            <p:stCondLst>
                              <p:cond delay="1500"/>
                            </p:stCondLst>
                            <p:childTnLst>
                              <p:par>
                                <p:cTn id="58" presetID="9" presetClass="entr" presetSubtype="0"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dissolve">
                                      <p:cBhvr>
                                        <p:cTn id="60" dur="5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1000" fill="hold"/>
                                        <p:tgtEl>
                                          <p:spTgt spid="51"/>
                                        </p:tgtEl>
                                        <p:attrNameLst>
                                          <p:attrName>ppt_x</p:attrName>
                                        </p:attrNameLst>
                                      </p:cBhvr>
                                      <p:tavLst>
                                        <p:tav tm="0">
                                          <p:val>
                                            <p:strVal val="#ppt_x"/>
                                          </p:val>
                                        </p:tav>
                                        <p:tav tm="100000">
                                          <p:val>
                                            <p:strVal val="#ppt_x"/>
                                          </p:val>
                                        </p:tav>
                                      </p:tavLst>
                                    </p:anim>
                                    <p:anim calcmode="lin" valueType="num">
                                      <p:cBhvr additive="base">
                                        <p:cTn id="74"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3266" grpId="0"/>
      <p:bldP spid="24" grpId="0" animBg="1"/>
      <p:bldP spid="31" grpId="0" animBg="1"/>
      <p:bldP spid="32" grpId="0" animBg="1"/>
      <p:bldP spid="34" grpId="0" animBg="1"/>
      <p:bldP spid="37" grpId="0"/>
      <p:bldP spid="38" grpId="0"/>
      <p:bldP spid="39"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4419600" cy="369332"/>
          </a:xfrm>
          <a:prstGeom prst="rect">
            <a:avLst/>
          </a:prstGeom>
        </p:spPr>
        <p:txBody>
          <a:bodyPr wrap="square">
            <a:spAutoFit/>
          </a:bodyPr>
          <a:lstStyle/>
          <a:p>
            <a:r>
              <a:rPr lang="en-US" dirty="0" smtClean="0">
                <a:solidFill>
                  <a:schemeClr val="tx2">
                    <a:lumMod val="60000"/>
                    <a:lumOff val="40000"/>
                  </a:schemeClr>
                </a:solidFill>
              </a:rPr>
              <a:t>Figure 1: SNA and SEEA Part 1 and Part 2</a:t>
            </a:r>
            <a:endParaRPr lang="en-US" dirty="0">
              <a:solidFill>
                <a:schemeClr val="tx2">
                  <a:lumMod val="60000"/>
                  <a:lumOff val="4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106363" y="536575"/>
            <a:ext cx="9690100" cy="5784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Implementation of (Integrated) Ecosystem Capital Accounts</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03200" y="0"/>
            <a:ext cx="9399588" cy="850900"/>
          </a:xfrm>
        </p:spPr>
        <p:txBody>
          <a:bodyPr/>
          <a:lstStyle/>
          <a:p>
            <a:pPr eaLnBrk="1" hangingPunct="1"/>
            <a:r>
              <a:rPr lang="fr-FR" smtClean="0"/>
              <a:t>Spatial Integration of  Environmental &amp; Socio-Economic Data</a:t>
            </a:r>
            <a:endParaRPr lang="en-IE" smtClean="0"/>
          </a:p>
        </p:txBody>
      </p:sp>
      <p:grpSp>
        <p:nvGrpSpPr>
          <p:cNvPr id="2" name="Group 3"/>
          <p:cNvGrpSpPr>
            <a:grpSpLocks/>
          </p:cNvGrpSpPr>
          <p:nvPr/>
        </p:nvGrpSpPr>
        <p:grpSpPr bwMode="auto">
          <a:xfrm>
            <a:off x="2554288" y="765175"/>
            <a:ext cx="6526212" cy="5638800"/>
            <a:chOff x="1609" y="528"/>
            <a:chExt cx="4111" cy="3552"/>
          </a:xfrm>
        </p:grpSpPr>
        <p:grpSp>
          <p:nvGrpSpPr>
            <p:cNvPr id="3" name="Group 4"/>
            <p:cNvGrpSpPr>
              <a:grpSpLocks/>
            </p:cNvGrpSpPr>
            <p:nvPr/>
          </p:nvGrpSpPr>
          <p:grpSpPr bwMode="auto">
            <a:xfrm>
              <a:off x="1609" y="1620"/>
              <a:ext cx="4111" cy="2460"/>
              <a:chOff x="685" y="1016"/>
              <a:chExt cx="3795" cy="2460"/>
            </a:xfrm>
          </p:grpSpPr>
          <p:pic>
            <p:nvPicPr>
              <p:cNvPr id="56373" name="Picture 5"/>
              <p:cNvPicPr>
                <a:picLocks noChangeAspect="1" noChangeArrowheads="1"/>
              </p:cNvPicPr>
              <p:nvPr/>
            </p:nvPicPr>
            <p:blipFill>
              <a:blip r:embed="rId3" cstate="print"/>
              <a:srcRect/>
              <a:stretch>
                <a:fillRect/>
              </a:stretch>
            </p:blipFill>
            <p:spPr bwMode="auto">
              <a:xfrm>
                <a:off x="688" y="1020"/>
                <a:ext cx="3788" cy="2453"/>
              </a:xfrm>
              <a:prstGeom prst="rect">
                <a:avLst/>
              </a:prstGeom>
              <a:noFill/>
              <a:ln w="9525">
                <a:noFill/>
                <a:miter lim="800000"/>
                <a:headEnd/>
                <a:tailEnd/>
              </a:ln>
            </p:spPr>
          </p:pic>
          <p:sp>
            <p:nvSpPr>
              <p:cNvPr id="56374" name="Rectangle 6"/>
              <p:cNvSpPr>
                <a:spLocks noChangeArrowheads="1"/>
              </p:cNvSpPr>
              <p:nvPr/>
            </p:nvSpPr>
            <p:spPr bwMode="auto">
              <a:xfrm>
                <a:off x="685" y="1016"/>
                <a:ext cx="3795" cy="2460"/>
              </a:xfrm>
              <a:prstGeom prst="rect">
                <a:avLst/>
              </a:prstGeom>
              <a:noFill/>
              <a:ln w="7938">
                <a:solidFill>
                  <a:srgbClr val="000000"/>
                </a:solidFill>
                <a:miter lim="800000"/>
                <a:headEnd/>
                <a:tailEnd/>
              </a:ln>
            </p:spPr>
            <p:txBody>
              <a:bodyPr/>
              <a:lstStyle/>
              <a:p>
                <a:endParaRPr lang="fr-FR">
                  <a:latin typeface="Calibri" pitchFamily="34" charset="0"/>
                </a:endParaRPr>
              </a:p>
            </p:txBody>
          </p:sp>
        </p:grpSp>
        <p:grpSp>
          <p:nvGrpSpPr>
            <p:cNvPr id="4" name="Group 7"/>
            <p:cNvGrpSpPr>
              <a:grpSpLocks/>
            </p:cNvGrpSpPr>
            <p:nvPr/>
          </p:nvGrpSpPr>
          <p:grpSpPr bwMode="auto">
            <a:xfrm>
              <a:off x="4108" y="528"/>
              <a:ext cx="1040" cy="528"/>
              <a:chOff x="3792" y="528"/>
              <a:chExt cx="960" cy="528"/>
            </a:xfrm>
          </p:grpSpPr>
          <p:sp>
            <p:nvSpPr>
              <p:cNvPr id="56371" name="AutoShape 8"/>
              <p:cNvSpPr>
                <a:spLocks/>
              </p:cNvSpPr>
              <p:nvPr/>
            </p:nvSpPr>
            <p:spPr bwMode="auto">
              <a:xfrm>
                <a:off x="3792" y="528"/>
                <a:ext cx="960" cy="528"/>
              </a:xfrm>
              <a:prstGeom prst="borderCallout2">
                <a:avLst>
                  <a:gd name="adj1" fmla="val 13634"/>
                  <a:gd name="adj2" fmla="val 105000"/>
                  <a:gd name="adj3" fmla="val 13634"/>
                  <a:gd name="adj4" fmla="val 119690"/>
                  <a:gd name="adj5" fmla="val 209657"/>
                  <a:gd name="adj6" fmla="val 139065"/>
                </a:avLst>
              </a:prstGeom>
              <a:solidFill>
                <a:srgbClr val="CCECFF"/>
              </a:solidFill>
              <a:ln w="57150">
                <a:solidFill>
                  <a:srgbClr val="000080"/>
                </a:solidFill>
                <a:miter lim="800000"/>
                <a:headEnd/>
                <a:tailEnd type="triangle" w="med" len="med"/>
              </a:ln>
            </p:spPr>
            <p:txBody>
              <a:bodyPr/>
              <a:lstStyle/>
              <a:p>
                <a:endParaRPr lang="fr-FR" sz="2400">
                  <a:latin typeface="Times New Roman" pitchFamily="18" charset="0"/>
                </a:endParaRPr>
              </a:p>
            </p:txBody>
          </p:sp>
          <p:pic>
            <p:nvPicPr>
              <p:cNvPr id="56372" name="Picture 9"/>
              <p:cNvPicPr>
                <a:picLocks noChangeAspect="1" noChangeArrowheads="1"/>
              </p:cNvPicPr>
              <p:nvPr/>
            </p:nvPicPr>
            <p:blipFill>
              <a:blip r:embed="rId4" cstate="print"/>
              <a:srcRect/>
              <a:stretch>
                <a:fillRect/>
              </a:stretch>
            </p:blipFill>
            <p:spPr bwMode="auto">
              <a:xfrm>
                <a:off x="3934" y="584"/>
                <a:ext cx="674" cy="406"/>
              </a:xfrm>
              <a:prstGeom prst="rect">
                <a:avLst/>
              </a:prstGeom>
              <a:noFill/>
              <a:ln w="9525">
                <a:noFill/>
                <a:miter lim="800000"/>
                <a:headEnd/>
                <a:tailEnd/>
              </a:ln>
            </p:spPr>
          </p:pic>
        </p:grpSp>
      </p:grpSp>
      <p:grpSp>
        <p:nvGrpSpPr>
          <p:cNvPr id="5" name="Group 10"/>
          <p:cNvGrpSpPr>
            <a:grpSpLocks/>
          </p:cNvGrpSpPr>
          <p:nvPr/>
        </p:nvGrpSpPr>
        <p:grpSpPr bwMode="auto">
          <a:xfrm>
            <a:off x="134938" y="841375"/>
            <a:ext cx="7986712" cy="5089525"/>
            <a:chOff x="288" y="624"/>
            <a:chExt cx="4644" cy="3206"/>
          </a:xfrm>
        </p:grpSpPr>
        <p:pic>
          <p:nvPicPr>
            <p:cNvPr id="56367" name="Picture 11"/>
            <p:cNvPicPr>
              <a:picLocks noChangeAspect="1" noChangeArrowheads="1"/>
            </p:cNvPicPr>
            <p:nvPr/>
          </p:nvPicPr>
          <p:blipFill>
            <a:blip r:embed="rId5" cstate="print"/>
            <a:srcRect l="27539"/>
            <a:stretch>
              <a:fillRect/>
            </a:stretch>
          </p:blipFill>
          <p:spPr bwMode="auto">
            <a:xfrm>
              <a:off x="996" y="1238"/>
              <a:ext cx="3936" cy="2592"/>
            </a:xfrm>
            <a:prstGeom prst="rect">
              <a:avLst/>
            </a:prstGeom>
            <a:noFill/>
            <a:ln w="9525">
              <a:solidFill>
                <a:schemeClr val="tx1"/>
              </a:solidFill>
              <a:miter lim="800000"/>
              <a:headEnd/>
              <a:tailEnd/>
            </a:ln>
          </p:spPr>
        </p:pic>
        <p:sp>
          <p:nvSpPr>
            <p:cNvPr id="56368" name="AutoShape 12"/>
            <p:cNvSpPr>
              <a:spLocks/>
            </p:cNvSpPr>
            <p:nvPr/>
          </p:nvSpPr>
          <p:spPr bwMode="auto">
            <a:xfrm>
              <a:off x="288" y="624"/>
              <a:ext cx="1200" cy="336"/>
            </a:xfrm>
            <a:prstGeom prst="borderCallout2">
              <a:avLst>
                <a:gd name="adj1" fmla="val 21431"/>
                <a:gd name="adj2" fmla="val 104000"/>
                <a:gd name="adj3" fmla="val 21431"/>
                <a:gd name="adj4" fmla="val 119000"/>
                <a:gd name="adj5" fmla="val 222319"/>
                <a:gd name="adj6" fmla="val 139083"/>
              </a:avLst>
            </a:prstGeom>
            <a:solidFill>
              <a:srgbClr val="CCFFCC"/>
            </a:solidFill>
            <a:ln w="57150">
              <a:solidFill>
                <a:srgbClr val="008000"/>
              </a:solidFill>
              <a:miter lim="800000"/>
              <a:headEnd/>
              <a:tailEnd type="triangle" w="med" len="med"/>
            </a:ln>
          </p:spPr>
          <p:txBody>
            <a:bodyPr anchor="ctr"/>
            <a:lstStyle/>
            <a:p>
              <a:pPr algn="ctr"/>
              <a:r>
                <a:rPr lang="en-GB" sz="2000">
                  <a:latin typeface="Calibri" pitchFamily="34" charset="0"/>
                </a:rPr>
                <a:t>Mapping</a:t>
              </a:r>
            </a:p>
          </p:txBody>
        </p:sp>
      </p:grpSp>
      <p:grpSp>
        <p:nvGrpSpPr>
          <p:cNvPr id="6" name="Group 5"/>
          <p:cNvGrpSpPr>
            <a:grpSpLocks/>
          </p:cNvGrpSpPr>
          <p:nvPr/>
        </p:nvGrpSpPr>
        <p:grpSpPr bwMode="auto">
          <a:xfrm>
            <a:off x="2541588" y="1957388"/>
            <a:ext cx="5084762" cy="3884612"/>
            <a:chOff x="2541515" y="1957812"/>
            <a:chExt cx="5084646" cy="3883736"/>
          </a:xfrm>
        </p:grpSpPr>
        <p:sp>
          <p:nvSpPr>
            <p:cNvPr id="66" name="Isosceles Triangle 65"/>
            <p:cNvSpPr/>
            <p:nvPr/>
          </p:nvSpPr>
          <p:spPr>
            <a:xfrm>
              <a:off x="4925886" y="5401910"/>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 name="Isosceles Triangle 66"/>
            <p:cNvSpPr/>
            <p:nvPr/>
          </p:nvSpPr>
          <p:spPr>
            <a:xfrm>
              <a:off x="4038493" y="3368781"/>
              <a:ext cx="247644" cy="246008"/>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Isosceles Triangle 68"/>
            <p:cNvSpPr/>
            <p:nvPr/>
          </p:nvSpPr>
          <p:spPr>
            <a:xfrm>
              <a:off x="3390808" y="1957812"/>
              <a:ext cx="247644" cy="246007"/>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Isosceles Triangle 69"/>
            <p:cNvSpPr/>
            <p:nvPr/>
          </p:nvSpPr>
          <p:spPr>
            <a:xfrm>
              <a:off x="3971819" y="2181599"/>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Isosceles Triangle 70"/>
            <p:cNvSpPr/>
            <p:nvPr/>
          </p:nvSpPr>
          <p:spPr>
            <a:xfrm>
              <a:off x="2541515" y="2702181"/>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Isosceles Triangle 71"/>
            <p:cNvSpPr/>
            <p:nvPr/>
          </p:nvSpPr>
          <p:spPr>
            <a:xfrm>
              <a:off x="2976480" y="3541780"/>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Isosceles Triangle 72"/>
            <p:cNvSpPr/>
            <p:nvPr/>
          </p:nvSpPr>
          <p:spPr>
            <a:xfrm>
              <a:off x="4849687" y="4406772"/>
              <a:ext cx="247644" cy="246008"/>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Isosceles Triangle 73"/>
            <p:cNvSpPr/>
            <p:nvPr/>
          </p:nvSpPr>
          <p:spPr>
            <a:xfrm>
              <a:off x="7378517" y="2535532"/>
              <a:ext cx="247644" cy="246007"/>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Isosceles Triangle 74"/>
            <p:cNvSpPr/>
            <p:nvPr/>
          </p:nvSpPr>
          <p:spPr>
            <a:xfrm>
              <a:off x="5365613" y="2692658"/>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Isosceles Triangle 75"/>
            <p:cNvSpPr/>
            <p:nvPr/>
          </p:nvSpPr>
          <p:spPr>
            <a:xfrm>
              <a:off x="5668819" y="3754457"/>
              <a:ext cx="247644" cy="246007"/>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Isosceles Triangle 76"/>
            <p:cNvSpPr/>
            <p:nvPr/>
          </p:nvSpPr>
          <p:spPr>
            <a:xfrm>
              <a:off x="6808618" y="3432266"/>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Isosceles Triangle 77"/>
            <p:cNvSpPr/>
            <p:nvPr/>
          </p:nvSpPr>
          <p:spPr>
            <a:xfrm>
              <a:off x="6689557" y="3908409"/>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Isosceles Triangle 78"/>
            <p:cNvSpPr/>
            <p:nvPr/>
          </p:nvSpPr>
          <p:spPr>
            <a:xfrm>
              <a:off x="7364230" y="3841749"/>
              <a:ext cx="247644" cy="247594"/>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Isosceles Triangle 79"/>
            <p:cNvSpPr/>
            <p:nvPr/>
          </p:nvSpPr>
          <p:spPr>
            <a:xfrm>
              <a:off x="2998705" y="4259168"/>
              <a:ext cx="247644" cy="246007"/>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 name="Isosceles Triangle 81"/>
            <p:cNvSpPr/>
            <p:nvPr/>
          </p:nvSpPr>
          <p:spPr>
            <a:xfrm>
              <a:off x="6024411" y="5595541"/>
              <a:ext cx="247644" cy="246007"/>
            </a:xfrm>
            <a:prstGeom prst="triangl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7" name="Group 41"/>
          <p:cNvGrpSpPr>
            <a:grpSpLocks/>
          </p:cNvGrpSpPr>
          <p:nvPr/>
        </p:nvGrpSpPr>
        <p:grpSpPr bwMode="auto">
          <a:xfrm>
            <a:off x="273050" y="1844675"/>
            <a:ext cx="7739063" cy="4127500"/>
            <a:chOff x="322" y="1184"/>
            <a:chExt cx="4499" cy="2600"/>
          </a:xfrm>
        </p:grpSpPr>
        <p:grpSp>
          <p:nvGrpSpPr>
            <p:cNvPr id="8" name="Group 42"/>
            <p:cNvGrpSpPr>
              <a:grpSpLocks/>
            </p:cNvGrpSpPr>
            <p:nvPr/>
          </p:nvGrpSpPr>
          <p:grpSpPr bwMode="auto">
            <a:xfrm>
              <a:off x="1456" y="1184"/>
              <a:ext cx="3365" cy="2600"/>
              <a:chOff x="1464" y="1192"/>
              <a:chExt cx="3365" cy="2600"/>
            </a:xfrm>
          </p:grpSpPr>
          <p:grpSp>
            <p:nvGrpSpPr>
              <p:cNvPr id="9" name="Group 43"/>
              <p:cNvGrpSpPr>
                <a:grpSpLocks/>
              </p:cNvGrpSpPr>
              <p:nvPr/>
            </p:nvGrpSpPr>
            <p:grpSpPr bwMode="auto">
              <a:xfrm>
                <a:off x="1464" y="1192"/>
                <a:ext cx="3365" cy="2600"/>
                <a:chOff x="1464" y="1200"/>
                <a:chExt cx="3365" cy="2600"/>
              </a:xfrm>
            </p:grpSpPr>
            <p:grpSp>
              <p:nvGrpSpPr>
                <p:cNvPr id="10" name="Group 44"/>
                <p:cNvGrpSpPr>
                  <a:grpSpLocks/>
                </p:cNvGrpSpPr>
                <p:nvPr/>
              </p:nvGrpSpPr>
              <p:grpSpPr bwMode="auto">
                <a:xfrm>
                  <a:off x="1464" y="1200"/>
                  <a:ext cx="3365" cy="2600"/>
                  <a:chOff x="1464" y="1200"/>
                  <a:chExt cx="3365" cy="2600"/>
                </a:xfrm>
              </p:grpSpPr>
              <p:sp>
                <p:nvSpPr>
                  <p:cNvPr id="77869" name="Freeform 45"/>
                  <p:cNvSpPr>
                    <a:spLocks/>
                  </p:cNvSpPr>
                  <p:nvPr/>
                </p:nvSpPr>
                <p:spPr bwMode="auto">
                  <a:xfrm>
                    <a:off x="3282" y="1200"/>
                    <a:ext cx="1547" cy="1000"/>
                  </a:xfrm>
                  <a:custGeom>
                    <a:avLst/>
                    <a:gdLst>
                      <a:gd name="T0" fmla="*/ 62 w 1547"/>
                      <a:gd name="T1" fmla="*/ 0 h 1000"/>
                      <a:gd name="T2" fmla="*/ 206 w 1547"/>
                      <a:gd name="T3" fmla="*/ 416 h 1000"/>
                      <a:gd name="T4" fmla="*/ 222 w 1547"/>
                      <a:gd name="T5" fmla="*/ 696 h 1000"/>
                      <a:gd name="T6" fmla="*/ 246 w 1547"/>
                      <a:gd name="T7" fmla="*/ 720 h 1000"/>
                      <a:gd name="T8" fmla="*/ 286 w 1547"/>
                      <a:gd name="T9" fmla="*/ 776 h 1000"/>
                      <a:gd name="T10" fmla="*/ 422 w 1547"/>
                      <a:gd name="T11" fmla="*/ 816 h 1000"/>
                      <a:gd name="T12" fmla="*/ 542 w 1547"/>
                      <a:gd name="T13" fmla="*/ 856 h 1000"/>
                      <a:gd name="T14" fmla="*/ 926 w 1547"/>
                      <a:gd name="T15" fmla="*/ 936 h 1000"/>
                      <a:gd name="T16" fmla="*/ 1022 w 1547"/>
                      <a:gd name="T17" fmla="*/ 1000 h 1000"/>
                      <a:gd name="T18" fmla="*/ 1326 w 1547"/>
                      <a:gd name="T19" fmla="*/ 920 h 1000"/>
                      <a:gd name="T20" fmla="*/ 1366 w 1547"/>
                      <a:gd name="T21" fmla="*/ 856 h 1000"/>
                      <a:gd name="T22" fmla="*/ 1406 w 1547"/>
                      <a:gd name="T23" fmla="*/ 800 h 1000"/>
                      <a:gd name="T24" fmla="*/ 1486 w 1547"/>
                      <a:gd name="T25" fmla="*/ 720 h 1000"/>
                      <a:gd name="T26" fmla="*/ 1502 w 1547"/>
                      <a:gd name="T27" fmla="*/ 640 h 1000"/>
                      <a:gd name="T28" fmla="*/ 1526 w 1547"/>
                      <a:gd name="T29" fmla="*/ 616 h 1000"/>
                      <a:gd name="T30" fmla="*/ 1542 w 1547"/>
                      <a:gd name="T31" fmla="*/ 536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7" h="1000">
                        <a:moveTo>
                          <a:pt x="62" y="0"/>
                        </a:moveTo>
                        <a:cubicBezTo>
                          <a:pt x="84" y="336"/>
                          <a:pt x="0" y="334"/>
                          <a:pt x="206" y="416"/>
                        </a:cubicBezTo>
                        <a:cubicBezTo>
                          <a:pt x="211" y="509"/>
                          <a:pt x="210" y="603"/>
                          <a:pt x="222" y="696"/>
                        </a:cubicBezTo>
                        <a:cubicBezTo>
                          <a:pt x="223" y="707"/>
                          <a:pt x="240" y="710"/>
                          <a:pt x="246" y="720"/>
                        </a:cubicBezTo>
                        <a:cubicBezTo>
                          <a:pt x="266" y="752"/>
                          <a:pt x="250" y="763"/>
                          <a:pt x="286" y="776"/>
                        </a:cubicBezTo>
                        <a:cubicBezTo>
                          <a:pt x="331" y="792"/>
                          <a:pt x="377" y="803"/>
                          <a:pt x="422" y="816"/>
                        </a:cubicBezTo>
                        <a:cubicBezTo>
                          <a:pt x="512" y="843"/>
                          <a:pt x="478" y="830"/>
                          <a:pt x="542" y="856"/>
                        </a:cubicBezTo>
                        <a:cubicBezTo>
                          <a:pt x="651" y="965"/>
                          <a:pt x="739" y="926"/>
                          <a:pt x="926" y="936"/>
                        </a:cubicBezTo>
                        <a:cubicBezTo>
                          <a:pt x="962" y="957"/>
                          <a:pt x="999" y="965"/>
                          <a:pt x="1022" y="1000"/>
                        </a:cubicBezTo>
                        <a:cubicBezTo>
                          <a:pt x="1171" y="982"/>
                          <a:pt x="1220" y="991"/>
                          <a:pt x="1326" y="920"/>
                        </a:cubicBezTo>
                        <a:cubicBezTo>
                          <a:pt x="1375" y="797"/>
                          <a:pt x="1309" y="947"/>
                          <a:pt x="1366" y="856"/>
                        </a:cubicBezTo>
                        <a:cubicBezTo>
                          <a:pt x="1404" y="794"/>
                          <a:pt x="1357" y="832"/>
                          <a:pt x="1406" y="800"/>
                        </a:cubicBezTo>
                        <a:cubicBezTo>
                          <a:pt x="1423" y="774"/>
                          <a:pt x="1460" y="737"/>
                          <a:pt x="1486" y="720"/>
                        </a:cubicBezTo>
                        <a:cubicBezTo>
                          <a:pt x="1491" y="693"/>
                          <a:pt x="1492" y="665"/>
                          <a:pt x="1502" y="640"/>
                        </a:cubicBezTo>
                        <a:cubicBezTo>
                          <a:pt x="1506" y="629"/>
                          <a:pt x="1520" y="626"/>
                          <a:pt x="1526" y="616"/>
                        </a:cubicBezTo>
                        <a:cubicBezTo>
                          <a:pt x="1547" y="582"/>
                          <a:pt x="1542" y="573"/>
                          <a:pt x="1542" y="536"/>
                        </a:cubicBezTo>
                      </a:path>
                    </a:pathLst>
                  </a:custGeom>
                  <a:noFill/>
                  <a:ln w="38100" cap="flat" cmpd="sng">
                    <a:solidFill>
                      <a:srgbClr val="CCFFFF"/>
                    </a:solidFill>
                    <a:prstDash val="dash"/>
                    <a:round/>
                    <a:headEnd/>
                    <a:tailEnd/>
                  </a:ln>
                  <a:effectLst>
                    <a:outerShdw dist="35921" dir="2700000" algn="ctr" rotWithShape="0">
                      <a:schemeClr val="bg2"/>
                    </a:outerShdw>
                  </a:effectLst>
                  <a:extLst/>
                </p:spPr>
                <p:txBody>
                  <a:bodyPr lIns="92075" tIns="46038" rIns="92075" bIns="46038" anchor="ctr"/>
                  <a:lstStyle/>
                  <a:p>
                    <a:pPr fontAlgn="auto">
                      <a:spcBef>
                        <a:spcPts val="0"/>
                      </a:spcBef>
                      <a:spcAft>
                        <a:spcPts val="0"/>
                      </a:spcAft>
                      <a:defRPr/>
                    </a:pPr>
                    <a:endParaRPr lang="fr-FR">
                      <a:latin typeface="+mn-lt"/>
                      <a:cs typeface="Arial" pitchFamily="34" charset="0"/>
                    </a:endParaRPr>
                  </a:p>
                </p:txBody>
              </p:sp>
              <p:sp>
                <p:nvSpPr>
                  <p:cNvPr id="77870" name="Freeform 46"/>
                  <p:cNvSpPr>
                    <a:spLocks/>
                  </p:cNvSpPr>
                  <p:nvPr/>
                </p:nvSpPr>
                <p:spPr bwMode="auto">
                  <a:xfrm>
                    <a:off x="1539" y="1216"/>
                    <a:ext cx="1989" cy="1304"/>
                  </a:xfrm>
                  <a:custGeom>
                    <a:avLst/>
                    <a:gdLst>
                      <a:gd name="T0" fmla="*/ 1989 w 1989"/>
                      <a:gd name="T1" fmla="*/ 704 h 1304"/>
                      <a:gd name="T2" fmla="*/ 1925 w 1989"/>
                      <a:gd name="T3" fmla="*/ 800 h 1304"/>
                      <a:gd name="T4" fmla="*/ 1805 w 1989"/>
                      <a:gd name="T5" fmla="*/ 840 h 1304"/>
                      <a:gd name="T6" fmla="*/ 1725 w 1989"/>
                      <a:gd name="T7" fmla="*/ 880 h 1304"/>
                      <a:gd name="T8" fmla="*/ 1645 w 1989"/>
                      <a:gd name="T9" fmla="*/ 1000 h 1304"/>
                      <a:gd name="T10" fmla="*/ 1405 w 1989"/>
                      <a:gd name="T11" fmla="*/ 1080 h 1304"/>
                      <a:gd name="T12" fmla="*/ 1125 w 1989"/>
                      <a:gd name="T13" fmla="*/ 1160 h 1304"/>
                      <a:gd name="T14" fmla="*/ 1005 w 1989"/>
                      <a:gd name="T15" fmla="*/ 1200 h 1304"/>
                      <a:gd name="T16" fmla="*/ 789 w 1989"/>
                      <a:gd name="T17" fmla="*/ 1304 h 1304"/>
                      <a:gd name="T18" fmla="*/ 669 w 1989"/>
                      <a:gd name="T19" fmla="*/ 1280 h 1304"/>
                      <a:gd name="T20" fmla="*/ 565 w 1989"/>
                      <a:gd name="T21" fmla="*/ 1224 h 1304"/>
                      <a:gd name="T22" fmla="*/ 525 w 1989"/>
                      <a:gd name="T23" fmla="*/ 1080 h 1304"/>
                      <a:gd name="T24" fmla="*/ 509 w 1989"/>
                      <a:gd name="T25" fmla="*/ 904 h 1304"/>
                      <a:gd name="T26" fmla="*/ 469 w 1989"/>
                      <a:gd name="T27" fmla="*/ 880 h 1304"/>
                      <a:gd name="T28" fmla="*/ 429 w 1989"/>
                      <a:gd name="T29" fmla="*/ 840 h 1304"/>
                      <a:gd name="T30" fmla="*/ 365 w 1989"/>
                      <a:gd name="T31" fmla="*/ 800 h 1304"/>
                      <a:gd name="T32" fmla="*/ 269 w 1989"/>
                      <a:gd name="T33" fmla="*/ 600 h 1304"/>
                      <a:gd name="T34" fmla="*/ 205 w 1989"/>
                      <a:gd name="T35" fmla="*/ 504 h 1304"/>
                      <a:gd name="T36" fmla="*/ 165 w 1989"/>
                      <a:gd name="T37" fmla="*/ 440 h 1304"/>
                      <a:gd name="T38" fmla="*/ 85 w 1989"/>
                      <a:gd name="T39" fmla="*/ 384 h 1304"/>
                      <a:gd name="T40" fmla="*/ 69 w 1989"/>
                      <a:gd name="T41" fmla="*/ 320 h 1304"/>
                      <a:gd name="T42" fmla="*/ 45 w 1989"/>
                      <a:gd name="T43" fmla="*/ 304 h 1304"/>
                      <a:gd name="T44" fmla="*/ 29 w 1989"/>
                      <a:gd name="T45" fmla="*/ 64 h 1304"/>
                      <a:gd name="T46" fmla="*/ 5 w 1989"/>
                      <a:gd name="T47" fmla="*/ 40 h 1304"/>
                      <a:gd name="T48" fmla="*/ 5 w 1989"/>
                      <a:gd name="T4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89" h="1304">
                        <a:moveTo>
                          <a:pt x="1989" y="704"/>
                        </a:moveTo>
                        <a:cubicBezTo>
                          <a:pt x="1968" y="740"/>
                          <a:pt x="1960" y="777"/>
                          <a:pt x="1925" y="800"/>
                        </a:cubicBezTo>
                        <a:cubicBezTo>
                          <a:pt x="1887" y="857"/>
                          <a:pt x="1927" y="809"/>
                          <a:pt x="1805" y="840"/>
                        </a:cubicBezTo>
                        <a:cubicBezTo>
                          <a:pt x="1768" y="849"/>
                          <a:pt x="1753" y="862"/>
                          <a:pt x="1725" y="880"/>
                        </a:cubicBezTo>
                        <a:cubicBezTo>
                          <a:pt x="1709" y="962"/>
                          <a:pt x="1716" y="972"/>
                          <a:pt x="1645" y="1000"/>
                        </a:cubicBezTo>
                        <a:cubicBezTo>
                          <a:pt x="1598" y="1070"/>
                          <a:pt x="1477" y="1063"/>
                          <a:pt x="1405" y="1080"/>
                        </a:cubicBezTo>
                        <a:cubicBezTo>
                          <a:pt x="1308" y="1103"/>
                          <a:pt x="1222" y="1141"/>
                          <a:pt x="1125" y="1160"/>
                        </a:cubicBezTo>
                        <a:cubicBezTo>
                          <a:pt x="1039" y="1212"/>
                          <a:pt x="1140" y="1157"/>
                          <a:pt x="1005" y="1200"/>
                        </a:cubicBezTo>
                        <a:cubicBezTo>
                          <a:pt x="932" y="1223"/>
                          <a:pt x="854" y="1265"/>
                          <a:pt x="789" y="1304"/>
                        </a:cubicBezTo>
                        <a:cubicBezTo>
                          <a:pt x="749" y="1296"/>
                          <a:pt x="708" y="1293"/>
                          <a:pt x="669" y="1280"/>
                        </a:cubicBezTo>
                        <a:cubicBezTo>
                          <a:pt x="632" y="1267"/>
                          <a:pt x="602" y="1239"/>
                          <a:pt x="565" y="1224"/>
                        </a:cubicBezTo>
                        <a:cubicBezTo>
                          <a:pt x="553" y="1176"/>
                          <a:pt x="533" y="1129"/>
                          <a:pt x="525" y="1080"/>
                        </a:cubicBezTo>
                        <a:cubicBezTo>
                          <a:pt x="516" y="1022"/>
                          <a:pt x="525" y="961"/>
                          <a:pt x="509" y="904"/>
                        </a:cubicBezTo>
                        <a:cubicBezTo>
                          <a:pt x="505" y="889"/>
                          <a:pt x="481" y="890"/>
                          <a:pt x="469" y="880"/>
                        </a:cubicBezTo>
                        <a:cubicBezTo>
                          <a:pt x="454" y="868"/>
                          <a:pt x="444" y="851"/>
                          <a:pt x="429" y="840"/>
                        </a:cubicBezTo>
                        <a:cubicBezTo>
                          <a:pt x="409" y="825"/>
                          <a:pt x="365" y="800"/>
                          <a:pt x="365" y="800"/>
                        </a:cubicBezTo>
                        <a:cubicBezTo>
                          <a:pt x="337" y="731"/>
                          <a:pt x="307" y="664"/>
                          <a:pt x="269" y="600"/>
                        </a:cubicBezTo>
                        <a:cubicBezTo>
                          <a:pt x="248" y="564"/>
                          <a:pt x="240" y="527"/>
                          <a:pt x="205" y="504"/>
                        </a:cubicBezTo>
                        <a:cubicBezTo>
                          <a:pt x="191" y="483"/>
                          <a:pt x="183" y="457"/>
                          <a:pt x="165" y="440"/>
                        </a:cubicBezTo>
                        <a:cubicBezTo>
                          <a:pt x="141" y="418"/>
                          <a:pt x="85" y="384"/>
                          <a:pt x="85" y="384"/>
                        </a:cubicBezTo>
                        <a:cubicBezTo>
                          <a:pt x="80" y="363"/>
                          <a:pt x="79" y="340"/>
                          <a:pt x="69" y="320"/>
                        </a:cubicBezTo>
                        <a:cubicBezTo>
                          <a:pt x="65" y="311"/>
                          <a:pt x="46" y="313"/>
                          <a:pt x="45" y="304"/>
                        </a:cubicBezTo>
                        <a:cubicBezTo>
                          <a:pt x="33" y="225"/>
                          <a:pt x="41" y="143"/>
                          <a:pt x="29" y="64"/>
                        </a:cubicBezTo>
                        <a:cubicBezTo>
                          <a:pt x="27" y="53"/>
                          <a:pt x="9" y="51"/>
                          <a:pt x="5" y="40"/>
                        </a:cubicBezTo>
                        <a:cubicBezTo>
                          <a:pt x="0" y="28"/>
                          <a:pt x="5" y="13"/>
                          <a:pt x="5" y="0"/>
                        </a:cubicBezTo>
                      </a:path>
                    </a:pathLst>
                  </a:custGeom>
                  <a:noFill/>
                  <a:ln w="38100" cap="flat" cmpd="sng">
                    <a:solidFill>
                      <a:srgbClr val="CCFFFF"/>
                    </a:solidFill>
                    <a:prstDash val="dash"/>
                    <a:round/>
                    <a:headEnd/>
                    <a:tailEnd/>
                  </a:ln>
                  <a:effectLst>
                    <a:outerShdw dist="35921" dir="2700000" algn="ctr" rotWithShape="0">
                      <a:schemeClr val="bg2"/>
                    </a:outerShdw>
                  </a:effectLst>
                  <a:extLst/>
                </p:spPr>
                <p:txBody>
                  <a:bodyPr lIns="92075" tIns="46038" rIns="92075" bIns="46038" anchor="ctr"/>
                  <a:lstStyle/>
                  <a:p>
                    <a:pPr fontAlgn="auto">
                      <a:spcBef>
                        <a:spcPts val="0"/>
                      </a:spcBef>
                      <a:spcAft>
                        <a:spcPts val="0"/>
                      </a:spcAft>
                      <a:defRPr/>
                    </a:pPr>
                    <a:endParaRPr lang="fr-FR">
                      <a:latin typeface="+mn-lt"/>
                      <a:cs typeface="Arial" pitchFamily="34" charset="0"/>
                    </a:endParaRPr>
                  </a:p>
                </p:txBody>
              </p:sp>
              <p:sp>
                <p:nvSpPr>
                  <p:cNvPr id="77871" name="Freeform 47"/>
                  <p:cNvSpPr>
                    <a:spLocks/>
                  </p:cNvSpPr>
                  <p:nvPr/>
                </p:nvSpPr>
                <p:spPr bwMode="auto">
                  <a:xfrm>
                    <a:off x="1464" y="2520"/>
                    <a:ext cx="864" cy="1280"/>
                  </a:xfrm>
                  <a:custGeom>
                    <a:avLst/>
                    <a:gdLst>
                      <a:gd name="T0" fmla="*/ 864 w 864"/>
                      <a:gd name="T1" fmla="*/ 0 h 1280"/>
                      <a:gd name="T2" fmla="*/ 640 w 864"/>
                      <a:gd name="T3" fmla="*/ 376 h 1280"/>
                      <a:gd name="T4" fmla="*/ 624 w 864"/>
                      <a:gd name="T5" fmla="*/ 400 h 1280"/>
                      <a:gd name="T6" fmla="*/ 600 w 864"/>
                      <a:gd name="T7" fmla="*/ 416 h 1280"/>
                      <a:gd name="T8" fmla="*/ 584 w 864"/>
                      <a:gd name="T9" fmla="*/ 456 h 1280"/>
                      <a:gd name="T10" fmla="*/ 520 w 864"/>
                      <a:gd name="T11" fmla="*/ 520 h 1280"/>
                      <a:gd name="T12" fmla="*/ 400 w 864"/>
                      <a:gd name="T13" fmla="*/ 816 h 1280"/>
                      <a:gd name="T14" fmla="*/ 320 w 864"/>
                      <a:gd name="T15" fmla="*/ 936 h 1280"/>
                      <a:gd name="T16" fmla="*/ 304 w 864"/>
                      <a:gd name="T17" fmla="*/ 960 h 1280"/>
                      <a:gd name="T18" fmla="*/ 280 w 864"/>
                      <a:gd name="T19" fmla="*/ 976 h 1280"/>
                      <a:gd name="T20" fmla="*/ 264 w 864"/>
                      <a:gd name="T21" fmla="*/ 1016 h 1280"/>
                      <a:gd name="T22" fmla="*/ 200 w 864"/>
                      <a:gd name="T23" fmla="*/ 1056 h 1280"/>
                      <a:gd name="T24" fmla="*/ 160 w 864"/>
                      <a:gd name="T25" fmla="*/ 1120 h 1280"/>
                      <a:gd name="T26" fmla="*/ 144 w 864"/>
                      <a:gd name="T27" fmla="*/ 1160 h 1280"/>
                      <a:gd name="T28" fmla="*/ 104 w 864"/>
                      <a:gd name="T29" fmla="*/ 1176 h 1280"/>
                      <a:gd name="T30" fmla="*/ 80 w 864"/>
                      <a:gd name="T31" fmla="*/ 1200 h 1280"/>
                      <a:gd name="T32" fmla="*/ 40 w 864"/>
                      <a:gd name="T33" fmla="*/ 1216 h 1280"/>
                      <a:gd name="T34" fmla="*/ 24 w 864"/>
                      <a:gd name="T35" fmla="*/ 1256 h 1280"/>
                      <a:gd name="T36" fmla="*/ 0 w 864"/>
                      <a:gd name="T37" fmla="*/ 128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4" h="1280">
                        <a:moveTo>
                          <a:pt x="864" y="0"/>
                        </a:moveTo>
                        <a:cubicBezTo>
                          <a:pt x="837" y="152"/>
                          <a:pt x="797" y="313"/>
                          <a:pt x="640" y="376"/>
                        </a:cubicBezTo>
                        <a:cubicBezTo>
                          <a:pt x="635" y="384"/>
                          <a:pt x="631" y="393"/>
                          <a:pt x="624" y="400"/>
                        </a:cubicBezTo>
                        <a:cubicBezTo>
                          <a:pt x="617" y="407"/>
                          <a:pt x="606" y="408"/>
                          <a:pt x="600" y="416"/>
                        </a:cubicBezTo>
                        <a:cubicBezTo>
                          <a:pt x="592" y="428"/>
                          <a:pt x="593" y="445"/>
                          <a:pt x="584" y="456"/>
                        </a:cubicBezTo>
                        <a:cubicBezTo>
                          <a:pt x="566" y="480"/>
                          <a:pt x="520" y="520"/>
                          <a:pt x="520" y="520"/>
                        </a:cubicBezTo>
                        <a:cubicBezTo>
                          <a:pt x="489" y="599"/>
                          <a:pt x="479" y="763"/>
                          <a:pt x="400" y="816"/>
                        </a:cubicBezTo>
                        <a:cubicBezTo>
                          <a:pt x="373" y="856"/>
                          <a:pt x="359" y="910"/>
                          <a:pt x="320" y="936"/>
                        </a:cubicBezTo>
                        <a:cubicBezTo>
                          <a:pt x="315" y="944"/>
                          <a:pt x="311" y="953"/>
                          <a:pt x="304" y="960"/>
                        </a:cubicBezTo>
                        <a:cubicBezTo>
                          <a:pt x="297" y="967"/>
                          <a:pt x="286" y="968"/>
                          <a:pt x="280" y="976"/>
                        </a:cubicBezTo>
                        <a:cubicBezTo>
                          <a:pt x="272" y="988"/>
                          <a:pt x="272" y="1004"/>
                          <a:pt x="264" y="1016"/>
                        </a:cubicBezTo>
                        <a:cubicBezTo>
                          <a:pt x="247" y="1043"/>
                          <a:pt x="229" y="1044"/>
                          <a:pt x="200" y="1056"/>
                        </a:cubicBezTo>
                        <a:cubicBezTo>
                          <a:pt x="187" y="1075"/>
                          <a:pt x="170" y="1101"/>
                          <a:pt x="160" y="1120"/>
                        </a:cubicBezTo>
                        <a:cubicBezTo>
                          <a:pt x="154" y="1133"/>
                          <a:pt x="154" y="1150"/>
                          <a:pt x="144" y="1160"/>
                        </a:cubicBezTo>
                        <a:cubicBezTo>
                          <a:pt x="134" y="1170"/>
                          <a:pt x="117" y="1171"/>
                          <a:pt x="104" y="1176"/>
                        </a:cubicBezTo>
                        <a:cubicBezTo>
                          <a:pt x="96" y="1184"/>
                          <a:pt x="90" y="1194"/>
                          <a:pt x="80" y="1200"/>
                        </a:cubicBezTo>
                        <a:cubicBezTo>
                          <a:pt x="68" y="1208"/>
                          <a:pt x="50" y="1206"/>
                          <a:pt x="40" y="1216"/>
                        </a:cubicBezTo>
                        <a:cubicBezTo>
                          <a:pt x="30" y="1226"/>
                          <a:pt x="32" y="1244"/>
                          <a:pt x="24" y="1256"/>
                        </a:cubicBezTo>
                        <a:cubicBezTo>
                          <a:pt x="18" y="1266"/>
                          <a:pt x="0" y="1280"/>
                          <a:pt x="0" y="1280"/>
                        </a:cubicBezTo>
                      </a:path>
                    </a:pathLst>
                  </a:custGeom>
                  <a:noFill/>
                  <a:ln w="38100" cap="flat" cmpd="sng">
                    <a:solidFill>
                      <a:srgbClr val="CCFFFF"/>
                    </a:solidFill>
                    <a:prstDash val="dash"/>
                    <a:round/>
                    <a:headEnd/>
                    <a:tailEnd/>
                  </a:ln>
                  <a:effectLst>
                    <a:outerShdw dist="35921" dir="2700000" algn="ctr" rotWithShape="0">
                      <a:schemeClr val="bg2"/>
                    </a:outerShdw>
                  </a:effectLst>
                  <a:extLst/>
                </p:spPr>
                <p:txBody>
                  <a:bodyPr lIns="92075" tIns="46038" rIns="92075" bIns="46038" anchor="ctr"/>
                  <a:lstStyle/>
                  <a:p>
                    <a:pPr fontAlgn="auto">
                      <a:spcBef>
                        <a:spcPts val="0"/>
                      </a:spcBef>
                      <a:spcAft>
                        <a:spcPts val="0"/>
                      </a:spcAft>
                      <a:defRPr/>
                    </a:pPr>
                    <a:endParaRPr lang="fr-FR">
                      <a:latin typeface="+mn-lt"/>
                      <a:cs typeface="Arial" pitchFamily="34" charset="0"/>
                    </a:endParaRPr>
                  </a:p>
                </p:txBody>
              </p:sp>
            </p:grpSp>
            <p:sp>
              <p:nvSpPr>
                <p:cNvPr id="77872" name="Freeform 48"/>
                <p:cNvSpPr>
                  <a:spLocks/>
                </p:cNvSpPr>
                <p:nvPr/>
              </p:nvSpPr>
              <p:spPr bwMode="auto">
                <a:xfrm>
                  <a:off x="3120" y="2256"/>
                  <a:ext cx="1149" cy="1520"/>
                </a:xfrm>
                <a:custGeom>
                  <a:avLst/>
                  <a:gdLst>
                    <a:gd name="T0" fmla="*/ 0 w 1149"/>
                    <a:gd name="T1" fmla="*/ 0 h 1520"/>
                    <a:gd name="T2" fmla="*/ 104 w 1149"/>
                    <a:gd name="T3" fmla="*/ 224 h 1520"/>
                    <a:gd name="T4" fmla="*/ 184 w 1149"/>
                    <a:gd name="T5" fmla="*/ 320 h 1520"/>
                    <a:gd name="T6" fmla="*/ 264 w 1149"/>
                    <a:gd name="T7" fmla="*/ 400 h 1520"/>
                    <a:gd name="T8" fmla="*/ 280 w 1149"/>
                    <a:gd name="T9" fmla="*/ 440 h 1520"/>
                    <a:gd name="T10" fmla="*/ 320 w 1149"/>
                    <a:gd name="T11" fmla="*/ 504 h 1520"/>
                    <a:gd name="T12" fmla="*/ 384 w 1149"/>
                    <a:gd name="T13" fmla="*/ 600 h 1520"/>
                    <a:gd name="T14" fmla="*/ 400 w 1149"/>
                    <a:gd name="T15" fmla="*/ 624 h 1520"/>
                    <a:gd name="T16" fmla="*/ 424 w 1149"/>
                    <a:gd name="T17" fmla="*/ 640 h 1520"/>
                    <a:gd name="T18" fmla="*/ 440 w 1149"/>
                    <a:gd name="T19" fmla="*/ 680 h 1520"/>
                    <a:gd name="T20" fmla="*/ 560 w 1149"/>
                    <a:gd name="T21" fmla="*/ 800 h 1520"/>
                    <a:gd name="T22" fmla="*/ 624 w 1149"/>
                    <a:gd name="T23" fmla="*/ 880 h 1520"/>
                    <a:gd name="T24" fmla="*/ 704 w 1149"/>
                    <a:gd name="T25" fmla="*/ 1160 h 1520"/>
                    <a:gd name="T26" fmla="*/ 744 w 1149"/>
                    <a:gd name="T27" fmla="*/ 1224 h 1520"/>
                    <a:gd name="T28" fmla="*/ 760 w 1149"/>
                    <a:gd name="T29" fmla="*/ 1264 h 1520"/>
                    <a:gd name="T30" fmla="*/ 864 w 1149"/>
                    <a:gd name="T31" fmla="*/ 1320 h 1520"/>
                    <a:gd name="T32" fmla="*/ 944 w 1149"/>
                    <a:gd name="T33" fmla="*/ 1400 h 1520"/>
                    <a:gd name="T34" fmla="*/ 1104 w 1149"/>
                    <a:gd name="T35" fmla="*/ 1464 h 1520"/>
                    <a:gd name="T36" fmla="*/ 1144 w 1149"/>
                    <a:gd name="T37" fmla="*/ 1520 h 1520"/>
                    <a:gd name="T38" fmla="*/ 1144 w 1149"/>
                    <a:gd name="T39" fmla="*/ 1504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9" h="1520">
                      <a:moveTo>
                        <a:pt x="0" y="0"/>
                      </a:moveTo>
                      <a:cubicBezTo>
                        <a:pt x="28" y="75"/>
                        <a:pt x="46" y="166"/>
                        <a:pt x="104" y="224"/>
                      </a:cubicBezTo>
                      <a:cubicBezTo>
                        <a:pt x="120" y="265"/>
                        <a:pt x="147" y="296"/>
                        <a:pt x="184" y="320"/>
                      </a:cubicBezTo>
                      <a:cubicBezTo>
                        <a:pt x="201" y="346"/>
                        <a:pt x="238" y="383"/>
                        <a:pt x="264" y="400"/>
                      </a:cubicBezTo>
                      <a:cubicBezTo>
                        <a:pt x="269" y="413"/>
                        <a:pt x="273" y="427"/>
                        <a:pt x="280" y="440"/>
                      </a:cubicBezTo>
                      <a:cubicBezTo>
                        <a:pt x="292" y="462"/>
                        <a:pt x="310" y="481"/>
                        <a:pt x="320" y="504"/>
                      </a:cubicBezTo>
                      <a:cubicBezTo>
                        <a:pt x="340" y="550"/>
                        <a:pt x="344" y="574"/>
                        <a:pt x="384" y="600"/>
                      </a:cubicBezTo>
                      <a:cubicBezTo>
                        <a:pt x="389" y="608"/>
                        <a:pt x="393" y="617"/>
                        <a:pt x="400" y="624"/>
                      </a:cubicBezTo>
                      <a:cubicBezTo>
                        <a:pt x="407" y="631"/>
                        <a:pt x="418" y="632"/>
                        <a:pt x="424" y="640"/>
                      </a:cubicBezTo>
                      <a:cubicBezTo>
                        <a:pt x="432" y="652"/>
                        <a:pt x="434" y="667"/>
                        <a:pt x="440" y="680"/>
                      </a:cubicBezTo>
                      <a:cubicBezTo>
                        <a:pt x="466" y="732"/>
                        <a:pt x="508" y="779"/>
                        <a:pt x="560" y="800"/>
                      </a:cubicBezTo>
                      <a:cubicBezTo>
                        <a:pt x="588" y="828"/>
                        <a:pt x="591" y="858"/>
                        <a:pt x="624" y="880"/>
                      </a:cubicBezTo>
                      <a:cubicBezTo>
                        <a:pt x="680" y="964"/>
                        <a:pt x="659" y="1093"/>
                        <a:pt x="704" y="1160"/>
                      </a:cubicBezTo>
                      <a:cubicBezTo>
                        <a:pt x="717" y="1179"/>
                        <a:pt x="734" y="1205"/>
                        <a:pt x="744" y="1224"/>
                      </a:cubicBezTo>
                      <a:cubicBezTo>
                        <a:pt x="750" y="1237"/>
                        <a:pt x="750" y="1254"/>
                        <a:pt x="760" y="1264"/>
                      </a:cubicBezTo>
                      <a:cubicBezTo>
                        <a:pt x="789" y="1293"/>
                        <a:pt x="828" y="1306"/>
                        <a:pt x="864" y="1320"/>
                      </a:cubicBezTo>
                      <a:cubicBezTo>
                        <a:pt x="881" y="1346"/>
                        <a:pt x="918" y="1383"/>
                        <a:pt x="944" y="1400"/>
                      </a:cubicBezTo>
                      <a:cubicBezTo>
                        <a:pt x="978" y="1452"/>
                        <a:pt x="1047" y="1451"/>
                        <a:pt x="1104" y="1464"/>
                      </a:cubicBezTo>
                      <a:cubicBezTo>
                        <a:pt x="1109" y="1477"/>
                        <a:pt x="1118" y="1520"/>
                        <a:pt x="1144" y="1520"/>
                      </a:cubicBezTo>
                      <a:cubicBezTo>
                        <a:pt x="1149" y="1520"/>
                        <a:pt x="1144" y="1509"/>
                        <a:pt x="1144" y="1504"/>
                      </a:cubicBezTo>
                    </a:path>
                  </a:pathLst>
                </a:custGeom>
                <a:noFill/>
                <a:ln w="38100" cap="flat" cmpd="sng">
                  <a:solidFill>
                    <a:srgbClr val="CCFFFF"/>
                  </a:solidFill>
                  <a:prstDash val="dash"/>
                  <a:round/>
                  <a:headEnd/>
                  <a:tailEnd/>
                </a:ln>
                <a:effectLst>
                  <a:outerShdw dist="35921" dir="2700000" algn="ctr" rotWithShape="0">
                    <a:schemeClr val="bg2"/>
                  </a:outerShdw>
                </a:effectLst>
                <a:extLst/>
              </p:spPr>
              <p:txBody>
                <a:bodyPr lIns="92075" tIns="46038" rIns="92075" bIns="46038" anchor="ctr"/>
                <a:lstStyle/>
                <a:p>
                  <a:pPr fontAlgn="auto">
                    <a:spcBef>
                      <a:spcPts val="0"/>
                    </a:spcBef>
                    <a:spcAft>
                      <a:spcPts val="0"/>
                    </a:spcAft>
                    <a:defRPr/>
                  </a:pPr>
                  <a:endParaRPr lang="fr-FR">
                    <a:latin typeface="+mn-lt"/>
                    <a:cs typeface="Arial" pitchFamily="34" charset="0"/>
                  </a:endParaRPr>
                </a:p>
              </p:txBody>
            </p:sp>
          </p:grpSp>
          <p:sp>
            <p:nvSpPr>
              <p:cNvPr id="77873" name="Freeform 49"/>
              <p:cNvSpPr>
                <a:spLocks/>
              </p:cNvSpPr>
              <p:nvPr/>
            </p:nvSpPr>
            <p:spPr bwMode="auto">
              <a:xfrm>
                <a:off x="2000" y="2928"/>
                <a:ext cx="1560" cy="481"/>
              </a:xfrm>
              <a:custGeom>
                <a:avLst/>
                <a:gdLst>
                  <a:gd name="T0" fmla="*/ 0 w 1560"/>
                  <a:gd name="T1" fmla="*/ 176 h 481"/>
                  <a:gd name="T2" fmla="*/ 280 w 1560"/>
                  <a:gd name="T3" fmla="*/ 280 h 481"/>
                  <a:gd name="T4" fmla="*/ 480 w 1560"/>
                  <a:gd name="T5" fmla="*/ 336 h 481"/>
                  <a:gd name="T6" fmla="*/ 880 w 1560"/>
                  <a:gd name="T7" fmla="*/ 416 h 481"/>
                  <a:gd name="T8" fmla="*/ 1240 w 1560"/>
                  <a:gd name="T9" fmla="*/ 440 h 481"/>
                  <a:gd name="T10" fmla="*/ 1400 w 1560"/>
                  <a:gd name="T11" fmla="*/ 320 h 481"/>
                  <a:gd name="T12" fmla="*/ 1480 w 1560"/>
                  <a:gd name="T13" fmla="*/ 200 h 481"/>
                  <a:gd name="T14" fmla="*/ 1496 w 1560"/>
                  <a:gd name="T15" fmla="*/ 160 h 481"/>
                  <a:gd name="T16" fmla="*/ 1520 w 1560"/>
                  <a:gd name="T17" fmla="*/ 136 h 481"/>
                  <a:gd name="T18" fmla="*/ 1536 w 1560"/>
                  <a:gd name="T19" fmla="*/ 16 h 481"/>
                  <a:gd name="T20" fmla="*/ 1560 w 1560"/>
                  <a:gd name="T21"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81">
                    <a:moveTo>
                      <a:pt x="0" y="176"/>
                    </a:moveTo>
                    <a:cubicBezTo>
                      <a:pt x="68" y="277"/>
                      <a:pt x="154" y="264"/>
                      <a:pt x="280" y="280"/>
                    </a:cubicBezTo>
                    <a:cubicBezTo>
                      <a:pt x="408" y="333"/>
                      <a:pt x="342" y="315"/>
                      <a:pt x="480" y="336"/>
                    </a:cubicBezTo>
                    <a:cubicBezTo>
                      <a:pt x="593" y="404"/>
                      <a:pt x="751" y="399"/>
                      <a:pt x="880" y="416"/>
                    </a:cubicBezTo>
                    <a:cubicBezTo>
                      <a:pt x="989" y="481"/>
                      <a:pt x="1121" y="450"/>
                      <a:pt x="1240" y="440"/>
                    </a:cubicBezTo>
                    <a:cubicBezTo>
                      <a:pt x="1278" y="383"/>
                      <a:pt x="1336" y="346"/>
                      <a:pt x="1400" y="320"/>
                    </a:cubicBezTo>
                    <a:cubicBezTo>
                      <a:pt x="1427" y="280"/>
                      <a:pt x="1441" y="226"/>
                      <a:pt x="1480" y="200"/>
                    </a:cubicBezTo>
                    <a:cubicBezTo>
                      <a:pt x="1485" y="187"/>
                      <a:pt x="1488" y="172"/>
                      <a:pt x="1496" y="160"/>
                    </a:cubicBezTo>
                    <a:cubicBezTo>
                      <a:pt x="1502" y="150"/>
                      <a:pt x="1517" y="147"/>
                      <a:pt x="1520" y="136"/>
                    </a:cubicBezTo>
                    <a:cubicBezTo>
                      <a:pt x="1531" y="97"/>
                      <a:pt x="1525" y="55"/>
                      <a:pt x="1536" y="16"/>
                    </a:cubicBezTo>
                    <a:cubicBezTo>
                      <a:pt x="1539" y="7"/>
                      <a:pt x="1560" y="0"/>
                      <a:pt x="1560" y="0"/>
                    </a:cubicBezTo>
                  </a:path>
                </a:pathLst>
              </a:custGeom>
              <a:noFill/>
              <a:ln w="38100" cap="flat" cmpd="sng">
                <a:solidFill>
                  <a:srgbClr val="CCFFFF"/>
                </a:solidFill>
                <a:prstDash val="dash"/>
                <a:round/>
                <a:headEnd/>
                <a:tailEnd/>
              </a:ln>
              <a:effectLst>
                <a:outerShdw dist="35921" dir="2700000" algn="ctr" rotWithShape="0">
                  <a:schemeClr val="bg2"/>
                </a:outerShdw>
              </a:effectLst>
              <a:extLst/>
            </p:spPr>
            <p:txBody>
              <a:bodyPr lIns="92075" tIns="46038" rIns="92075" bIns="46038" anchor="ctr"/>
              <a:lstStyle/>
              <a:p>
                <a:pPr fontAlgn="auto">
                  <a:spcBef>
                    <a:spcPts val="0"/>
                  </a:spcBef>
                  <a:spcAft>
                    <a:spcPts val="0"/>
                  </a:spcAft>
                  <a:defRPr/>
                </a:pPr>
                <a:endParaRPr lang="fr-FR">
                  <a:latin typeface="+mn-lt"/>
                  <a:cs typeface="Arial" pitchFamily="34" charset="0"/>
                </a:endParaRPr>
              </a:p>
            </p:txBody>
          </p:sp>
        </p:grpSp>
        <p:grpSp>
          <p:nvGrpSpPr>
            <p:cNvPr id="11" name="Group 50"/>
            <p:cNvGrpSpPr>
              <a:grpSpLocks/>
            </p:cNvGrpSpPr>
            <p:nvPr/>
          </p:nvGrpSpPr>
          <p:grpSpPr bwMode="auto">
            <a:xfrm>
              <a:off x="322" y="1523"/>
              <a:ext cx="2326" cy="1169"/>
              <a:chOff x="322" y="1523"/>
              <a:chExt cx="2326" cy="1169"/>
            </a:xfrm>
          </p:grpSpPr>
          <p:sp>
            <p:nvSpPr>
              <p:cNvPr id="56341" name="AutoShape 51"/>
              <p:cNvSpPr>
                <a:spLocks/>
              </p:cNvSpPr>
              <p:nvPr/>
            </p:nvSpPr>
            <p:spPr bwMode="auto">
              <a:xfrm>
                <a:off x="322" y="1523"/>
                <a:ext cx="1216" cy="653"/>
              </a:xfrm>
              <a:prstGeom prst="borderCallout2">
                <a:avLst>
                  <a:gd name="adj1" fmla="val 11028"/>
                  <a:gd name="adj2" fmla="val 103949"/>
                  <a:gd name="adj3" fmla="val 11028"/>
                  <a:gd name="adj4" fmla="val 188074"/>
                  <a:gd name="adj5" fmla="val 24500"/>
                  <a:gd name="adj6" fmla="val 292023"/>
                </a:avLst>
              </a:prstGeom>
              <a:solidFill>
                <a:srgbClr val="F3FFFF"/>
              </a:solidFill>
              <a:ln w="57150">
                <a:solidFill>
                  <a:srgbClr val="CCFFFF"/>
                </a:solidFill>
                <a:miter lim="800000"/>
                <a:headEnd/>
                <a:tailEnd type="triangle" w="med" len="med"/>
              </a:ln>
            </p:spPr>
            <p:txBody>
              <a:bodyPr anchor="ctr"/>
              <a:lstStyle/>
              <a:p>
                <a:pPr algn="ctr"/>
                <a:r>
                  <a:rPr lang="fr-FR" sz="2000">
                    <a:latin typeface="Calibri" pitchFamily="34" charset="0"/>
                  </a:rPr>
                  <a:t>Socio-Economic</a:t>
                </a:r>
              </a:p>
              <a:p>
                <a:pPr algn="ctr"/>
                <a:r>
                  <a:rPr lang="fr-FR" sz="2000">
                    <a:latin typeface="Calibri" pitchFamily="34" charset="0"/>
                  </a:rPr>
                  <a:t>Statistics</a:t>
                </a:r>
                <a:endParaRPr lang="en-GB" sz="2000">
                  <a:latin typeface="Calibri" pitchFamily="34" charset="0"/>
                </a:endParaRPr>
              </a:p>
            </p:txBody>
          </p:sp>
          <p:grpSp>
            <p:nvGrpSpPr>
              <p:cNvPr id="12" name="Group 52"/>
              <p:cNvGrpSpPr>
                <a:grpSpLocks/>
              </p:cNvGrpSpPr>
              <p:nvPr/>
            </p:nvGrpSpPr>
            <p:grpSpPr bwMode="auto">
              <a:xfrm>
                <a:off x="1538" y="1850"/>
                <a:ext cx="1110" cy="842"/>
                <a:chOff x="1538" y="1850"/>
                <a:chExt cx="1110" cy="842"/>
              </a:xfrm>
            </p:grpSpPr>
            <p:sp>
              <p:nvSpPr>
                <p:cNvPr id="77877" name="Rectangle 53"/>
                <p:cNvSpPr>
                  <a:spLocks noChangeArrowheads="1"/>
                </p:cNvSpPr>
                <p:nvPr/>
              </p:nvSpPr>
              <p:spPr bwMode="auto">
                <a:xfrm>
                  <a:off x="2601" y="2538"/>
                  <a:ext cx="42" cy="154"/>
                </a:xfrm>
                <a:prstGeom prst="rect">
                  <a:avLst/>
                </a:prstGeom>
                <a:noFill/>
                <a:ln>
                  <a:noFill/>
                </a:ln>
                <a:effectLst>
                  <a:outerShdw dist="35921" dir="2700000" algn="ctr" rotWithShape="0">
                    <a:schemeClr val="bg2"/>
                  </a:outerShdw>
                </a:effectLst>
                <a:extLst/>
              </p:spPr>
              <p:txBody>
                <a:bodyPr wrap="none" lIns="92075" tIns="46038" rIns="92075" bIns="46038" anchor="ctr"/>
                <a:lstStyle/>
                <a:p>
                  <a:pPr fontAlgn="auto">
                    <a:spcBef>
                      <a:spcPts val="0"/>
                    </a:spcBef>
                    <a:spcAft>
                      <a:spcPts val="0"/>
                    </a:spcAft>
                    <a:defRPr/>
                  </a:pPr>
                  <a:endParaRPr lang="fr-FR">
                    <a:latin typeface="+mn-lt"/>
                    <a:cs typeface="Arial" pitchFamily="34" charset="0"/>
                  </a:endParaRPr>
                </a:p>
              </p:txBody>
            </p:sp>
            <p:cxnSp>
              <p:nvCxnSpPr>
                <p:cNvPr id="54296" name="AutoShape 54"/>
                <p:cNvCxnSpPr>
                  <a:cxnSpLocks noChangeShapeType="1"/>
                  <a:stCxn id="56341" idx="0"/>
                  <a:endCxn id="77877" idx="1"/>
                </p:cNvCxnSpPr>
                <p:nvPr/>
              </p:nvCxnSpPr>
              <p:spPr bwMode="auto">
                <a:xfrm>
                  <a:off x="1537" y="1850"/>
                  <a:ext cx="1068" cy="766"/>
                </a:xfrm>
                <a:prstGeom prst="straightConnector1">
                  <a:avLst/>
                </a:prstGeom>
                <a:noFill/>
                <a:ln w="57150">
                  <a:solidFill>
                    <a:srgbClr val="CCFFFF"/>
                  </a:solidFill>
                  <a:round/>
                  <a:headEnd/>
                  <a:tailEnd type="triangle" w="med" len="med"/>
                </a:ln>
                <a:effectLst>
                  <a:outerShdw dist="35921" dir="2700000" algn="ctr" rotWithShape="0">
                    <a:schemeClr val="bg2"/>
                  </a:outerShdw>
                </a:effectLst>
              </p:spPr>
            </p:cxnSp>
          </p:grpSp>
        </p:grpSp>
      </p:grpSp>
      <p:grpSp>
        <p:nvGrpSpPr>
          <p:cNvPr id="13" name="Group 65"/>
          <p:cNvGrpSpPr>
            <a:grpSpLocks/>
          </p:cNvGrpSpPr>
          <p:nvPr/>
        </p:nvGrpSpPr>
        <p:grpSpPr bwMode="auto">
          <a:xfrm>
            <a:off x="300038" y="4365625"/>
            <a:ext cx="7750175" cy="1501775"/>
            <a:chOff x="174" y="2750"/>
            <a:chExt cx="4507" cy="946"/>
          </a:xfrm>
        </p:grpSpPr>
        <p:grpSp>
          <p:nvGrpSpPr>
            <p:cNvPr id="14" name="Group 64"/>
            <p:cNvGrpSpPr>
              <a:grpSpLocks/>
            </p:cNvGrpSpPr>
            <p:nvPr/>
          </p:nvGrpSpPr>
          <p:grpSpPr bwMode="auto">
            <a:xfrm>
              <a:off x="174" y="2750"/>
              <a:ext cx="4507" cy="946"/>
              <a:chOff x="174" y="2750"/>
              <a:chExt cx="4507" cy="946"/>
            </a:xfrm>
          </p:grpSpPr>
          <p:grpSp>
            <p:nvGrpSpPr>
              <p:cNvPr id="15" name="Group 56"/>
              <p:cNvGrpSpPr>
                <a:grpSpLocks/>
              </p:cNvGrpSpPr>
              <p:nvPr/>
            </p:nvGrpSpPr>
            <p:grpSpPr bwMode="auto">
              <a:xfrm>
                <a:off x="174" y="2750"/>
                <a:ext cx="4507" cy="946"/>
                <a:chOff x="174" y="2750"/>
                <a:chExt cx="4507" cy="946"/>
              </a:xfrm>
            </p:grpSpPr>
            <p:grpSp>
              <p:nvGrpSpPr>
                <p:cNvPr id="16" name="Group 57"/>
                <p:cNvGrpSpPr>
                  <a:grpSpLocks/>
                </p:cNvGrpSpPr>
                <p:nvPr/>
              </p:nvGrpSpPr>
              <p:grpSpPr bwMode="auto">
                <a:xfrm>
                  <a:off x="1374" y="2750"/>
                  <a:ext cx="3307" cy="706"/>
                  <a:chOff x="1440" y="2592"/>
                  <a:chExt cx="3306" cy="706"/>
                </a:xfrm>
              </p:grpSpPr>
              <p:sp>
                <p:nvSpPr>
                  <p:cNvPr id="56337" name="Freeform 58"/>
                  <p:cNvSpPr>
                    <a:spLocks/>
                  </p:cNvSpPr>
                  <p:nvPr/>
                </p:nvSpPr>
                <p:spPr bwMode="auto">
                  <a:xfrm>
                    <a:off x="4084" y="2704"/>
                    <a:ext cx="662" cy="594"/>
                  </a:xfrm>
                  <a:custGeom>
                    <a:avLst/>
                    <a:gdLst>
                      <a:gd name="T0" fmla="*/ 22455379 w 375"/>
                      <a:gd name="T1" fmla="*/ 1 h 837"/>
                      <a:gd name="T2" fmla="*/ 1369577 w 375"/>
                      <a:gd name="T3" fmla="*/ 1 h 837"/>
                      <a:gd name="T4" fmla="*/ 13753803 w 375"/>
                      <a:gd name="T5" fmla="*/ 1 h 837"/>
                      <a:gd name="T6" fmla="*/ 22455379 w 375"/>
                      <a:gd name="T7" fmla="*/ 1 h 837"/>
                      <a:gd name="T8" fmla="*/ 94268233 w 375"/>
                      <a:gd name="T9" fmla="*/ 1 h 837"/>
                      <a:gd name="T10" fmla="*/ 123537986 w 375"/>
                      <a:gd name="T11" fmla="*/ 1 h 837"/>
                      <a:gd name="T12" fmla="*/ 178352670 w 375"/>
                      <a:gd name="T13" fmla="*/ 1 h 837"/>
                      <a:gd name="T14" fmla="*/ 123537986 w 375"/>
                      <a:gd name="T15" fmla="*/ 1 h 837"/>
                      <a:gd name="T16" fmla="*/ 94268233 w 375"/>
                      <a:gd name="T17" fmla="*/ 1 h 837"/>
                      <a:gd name="T18" fmla="*/ 64013141 w 375"/>
                      <a:gd name="T19" fmla="*/ 1 h 837"/>
                      <a:gd name="T20" fmla="*/ 51691810 w 375"/>
                      <a:gd name="T21" fmla="*/ 1 h 837"/>
                      <a:gd name="T22" fmla="*/ 22455379 w 375"/>
                      <a:gd name="T23" fmla="*/ 1 h 8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5"/>
                      <a:gd name="T37" fmla="*/ 0 h 837"/>
                      <a:gd name="T38" fmla="*/ 375 w 375"/>
                      <a:gd name="T39" fmla="*/ 837 h 8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5" h="837">
                        <a:moveTo>
                          <a:pt x="47" y="42"/>
                        </a:moveTo>
                        <a:cubicBezTo>
                          <a:pt x="34" y="134"/>
                          <a:pt x="29" y="228"/>
                          <a:pt x="3" y="317"/>
                        </a:cubicBezTo>
                        <a:cubicBezTo>
                          <a:pt x="8" y="430"/>
                          <a:pt x="0" y="477"/>
                          <a:pt x="29" y="565"/>
                        </a:cubicBezTo>
                        <a:cubicBezTo>
                          <a:pt x="33" y="595"/>
                          <a:pt x="26" y="632"/>
                          <a:pt x="47" y="653"/>
                        </a:cubicBezTo>
                        <a:cubicBezTo>
                          <a:pt x="90" y="696"/>
                          <a:pt x="143" y="699"/>
                          <a:pt x="198" y="715"/>
                        </a:cubicBezTo>
                        <a:cubicBezTo>
                          <a:pt x="209" y="752"/>
                          <a:pt x="228" y="766"/>
                          <a:pt x="260" y="786"/>
                        </a:cubicBezTo>
                        <a:cubicBezTo>
                          <a:pt x="292" y="837"/>
                          <a:pt x="313" y="821"/>
                          <a:pt x="375" y="813"/>
                        </a:cubicBezTo>
                        <a:cubicBezTo>
                          <a:pt x="368" y="726"/>
                          <a:pt x="364" y="548"/>
                          <a:pt x="260" y="512"/>
                        </a:cubicBezTo>
                        <a:cubicBezTo>
                          <a:pt x="244" y="463"/>
                          <a:pt x="221" y="416"/>
                          <a:pt x="198" y="370"/>
                        </a:cubicBezTo>
                        <a:cubicBezTo>
                          <a:pt x="171" y="315"/>
                          <a:pt x="160" y="243"/>
                          <a:pt x="135" y="184"/>
                        </a:cubicBezTo>
                        <a:cubicBezTo>
                          <a:pt x="125" y="161"/>
                          <a:pt x="115" y="94"/>
                          <a:pt x="109" y="86"/>
                        </a:cubicBezTo>
                        <a:cubicBezTo>
                          <a:pt x="91" y="62"/>
                          <a:pt x="68" y="0"/>
                          <a:pt x="47" y="42"/>
                        </a:cubicBezTo>
                        <a:close/>
                      </a:path>
                    </a:pathLst>
                  </a:custGeom>
                  <a:solidFill>
                    <a:srgbClr val="CC99FF">
                      <a:alpha val="50195"/>
                    </a:srgbClr>
                  </a:solidFill>
                  <a:ln w="50800">
                    <a:solidFill>
                      <a:srgbClr val="800080"/>
                    </a:solidFill>
                    <a:round/>
                    <a:headEnd/>
                    <a:tailEnd/>
                  </a:ln>
                </p:spPr>
                <p:txBody>
                  <a:bodyPr/>
                  <a:lstStyle/>
                  <a:p>
                    <a:endParaRPr lang="en-GB"/>
                  </a:p>
                </p:txBody>
              </p:sp>
              <p:sp>
                <p:nvSpPr>
                  <p:cNvPr id="56338" name="Freeform 59"/>
                  <p:cNvSpPr>
                    <a:spLocks/>
                  </p:cNvSpPr>
                  <p:nvPr/>
                </p:nvSpPr>
                <p:spPr bwMode="auto">
                  <a:xfrm>
                    <a:off x="1440" y="2592"/>
                    <a:ext cx="324" cy="390"/>
                  </a:xfrm>
                  <a:custGeom>
                    <a:avLst/>
                    <a:gdLst>
                      <a:gd name="T0" fmla="*/ 1 w 441"/>
                      <a:gd name="T1" fmla="*/ 0 h 550"/>
                      <a:gd name="T2" fmla="*/ 1 w 441"/>
                      <a:gd name="T3" fmla="*/ 1 h 550"/>
                      <a:gd name="T4" fmla="*/ 0 w 441"/>
                      <a:gd name="T5" fmla="*/ 1 h 550"/>
                      <a:gd name="T6" fmla="*/ 1 w 441"/>
                      <a:gd name="T7" fmla="*/ 1 h 550"/>
                      <a:gd name="T8" fmla="*/ 1 w 441"/>
                      <a:gd name="T9" fmla="*/ 1 h 550"/>
                      <a:gd name="T10" fmla="*/ 1 w 441"/>
                      <a:gd name="T11" fmla="*/ 1 h 550"/>
                      <a:gd name="T12" fmla="*/ 1 w 441"/>
                      <a:gd name="T13" fmla="*/ 1 h 550"/>
                      <a:gd name="T14" fmla="*/ 1 w 441"/>
                      <a:gd name="T15" fmla="*/ 1 h 550"/>
                      <a:gd name="T16" fmla="*/ 1 w 441"/>
                      <a:gd name="T17" fmla="*/ 1 h 550"/>
                      <a:gd name="T18" fmla="*/ 1 w 441"/>
                      <a:gd name="T19" fmla="*/ 1 h 550"/>
                      <a:gd name="T20" fmla="*/ 1 w 441"/>
                      <a:gd name="T21" fmla="*/ 1 h 550"/>
                      <a:gd name="T22" fmla="*/ 1 w 441"/>
                      <a:gd name="T23" fmla="*/ 1 h 550"/>
                      <a:gd name="T24" fmla="*/ 1 w 441"/>
                      <a:gd name="T25" fmla="*/ 1 h 550"/>
                      <a:gd name="T26" fmla="*/ 1 w 441"/>
                      <a:gd name="T27" fmla="*/ 1 h 550"/>
                      <a:gd name="T28" fmla="*/ 1 w 441"/>
                      <a:gd name="T29" fmla="*/ 1 h 550"/>
                      <a:gd name="T30" fmla="*/ 1 w 441"/>
                      <a:gd name="T31" fmla="*/ 0 h 5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1"/>
                      <a:gd name="T49" fmla="*/ 0 h 550"/>
                      <a:gd name="T50" fmla="*/ 441 w 441"/>
                      <a:gd name="T51" fmla="*/ 550 h 5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1" h="550">
                        <a:moveTo>
                          <a:pt x="62" y="0"/>
                        </a:moveTo>
                        <a:cubicBezTo>
                          <a:pt x="52" y="21"/>
                          <a:pt x="35" y="40"/>
                          <a:pt x="27" y="62"/>
                        </a:cubicBezTo>
                        <a:cubicBezTo>
                          <a:pt x="15" y="94"/>
                          <a:pt x="11" y="128"/>
                          <a:pt x="0" y="160"/>
                        </a:cubicBezTo>
                        <a:cubicBezTo>
                          <a:pt x="11" y="248"/>
                          <a:pt x="35" y="324"/>
                          <a:pt x="80" y="399"/>
                        </a:cubicBezTo>
                        <a:cubicBezTo>
                          <a:pt x="85" y="408"/>
                          <a:pt x="122" y="470"/>
                          <a:pt x="142" y="479"/>
                        </a:cubicBezTo>
                        <a:cubicBezTo>
                          <a:pt x="158" y="486"/>
                          <a:pt x="177" y="485"/>
                          <a:pt x="195" y="488"/>
                        </a:cubicBezTo>
                        <a:cubicBezTo>
                          <a:pt x="278" y="471"/>
                          <a:pt x="285" y="478"/>
                          <a:pt x="319" y="550"/>
                        </a:cubicBezTo>
                        <a:cubicBezTo>
                          <a:pt x="358" y="531"/>
                          <a:pt x="386" y="509"/>
                          <a:pt x="417" y="479"/>
                        </a:cubicBezTo>
                        <a:cubicBezTo>
                          <a:pt x="441" y="408"/>
                          <a:pt x="441" y="403"/>
                          <a:pt x="399" y="337"/>
                        </a:cubicBezTo>
                        <a:cubicBezTo>
                          <a:pt x="363" y="281"/>
                          <a:pt x="379" y="264"/>
                          <a:pt x="310" y="231"/>
                        </a:cubicBezTo>
                        <a:cubicBezTo>
                          <a:pt x="307" y="222"/>
                          <a:pt x="309" y="211"/>
                          <a:pt x="302" y="204"/>
                        </a:cubicBezTo>
                        <a:cubicBezTo>
                          <a:pt x="287" y="189"/>
                          <a:pt x="248" y="169"/>
                          <a:pt x="248" y="169"/>
                        </a:cubicBezTo>
                        <a:cubicBezTo>
                          <a:pt x="242" y="157"/>
                          <a:pt x="239" y="143"/>
                          <a:pt x="231" y="133"/>
                        </a:cubicBezTo>
                        <a:cubicBezTo>
                          <a:pt x="224" y="125"/>
                          <a:pt x="210" y="124"/>
                          <a:pt x="204" y="115"/>
                        </a:cubicBezTo>
                        <a:cubicBezTo>
                          <a:pt x="161" y="51"/>
                          <a:pt x="239" y="103"/>
                          <a:pt x="160" y="62"/>
                        </a:cubicBezTo>
                        <a:cubicBezTo>
                          <a:pt x="143" y="12"/>
                          <a:pt x="113" y="0"/>
                          <a:pt x="62" y="0"/>
                        </a:cubicBezTo>
                        <a:close/>
                      </a:path>
                    </a:pathLst>
                  </a:custGeom>
                  <a:solidFill>
                    <a:srgbClr val="CC99FF">
                      <a:alpha val="50195"/>
                    </a:srgbClr>
                  </a:solidFill>
                  <a:ln w="50800" cap="flat" cmpd="sng">
                    <a:solidFill>
                      <a:srgbClr val="800080"/>
                    </a:solidFill>
                    <a:prstDash val="solid"/>
                    <a:round/>
                    <a:headEnd type="none" w="med" len="med"/>
                    <a:tailEnd type="none" w="med" len="med"/>
                  </a:ln>
                </p:spPr>
                <p:txBody>
                  <a:bodyPr/>
                  <a:lstStyle/>
                  <a:p>
                    <a:endParaRPr lang="en-GB"/>
                  </a:p>
                </p:txBody>
              </p:sp>
            </p:grpSp>
            <p:sp>
              <p:nvSpPr>
                <p:cNvPr id="56336" name="AutoShape 60"/>
                <p:cNvSpPr>
                  <a:spLocks/>
                </p:cNvSpPr>
                <p:nvPr/>
              </p:nvSpPr>
              <p:spPr bwMode="auto">
                <a:xfrm>
                  <a:off x="174" y="3264"/>
                  <a:ext cx="1728" cy="432"/>
                </a:xfrm>
                <a:prstGeom prst="borderCallout2">
                  <a:avLst>
                    <a:gd name="adj1" fmla="val 16667"/>
                    <a:gd name="adj2" fmla="val 102778"/>
                    <a:gd name="adj3" fmla="val 16667"/>
                    <a:gd name="adj4" fmla="val 161056"/>
                    <a:gd name="adj5" fmla="val -21065"/>
                    <a:gd name="adj6" fmla="val 237037"/>
                  </a:avLst>
                </a:prstGeom>
                <a:solidFill>
                  <a:srgbClr val="CCCCFF"/>
                </a:solidFill>
                <a:ln w="50800">
                  <a:solidFill>
                    <a:srgbClr val="800080"/>
                  </a:solidFill>
                  <a:miter lim="800000"/>
                  <a:headEnd/>
                  <a:tailEnd type="triangle" w="med" len="med"/>
                </a:ln>
              </p:spPr>
              <p:txBody>
                <a:bodyPr anchor="ctr"/>
                <a:lstStyle/>
                <a:p>
                  <a:pPr algn="ctr"/>
                  <a:r>
                    <a:rPr lang="fr-FR" sz="2000">
                      <a:latin typeface="Calibri" pitchFamily="34" charset="0"/>
                    </a:rPr>
                    <a:t>Individual Sites Monitoring</a:t>
                  </a:r>
                  <a:endParaRPr lang="en-GB" sz="2000">
                    <a:latin typeface="Calibri" pitchFamily="34" charset="0"/>
                  </a:endParaRPr>
                </a:p>
              </p:txBody>
            </p:sp>
          </p:grpSp>
          <p:sp>
            <p:nvSpPr>
              <p:cNvPr id="56334" name="Line 61"/>
              <p:cNvSpPr>
                <a:spLocks noChangeShapeType="1"/>
              </p:cNvSpPr>
              <p:nvPr/>
            </p:nvSpPr>
            <p:spPr bwMode="auto">
              <a:xfrm rot="10800000" flipV="1">
                <a:off x="1248" y="2928"/>
                <a:ext cx="240" cy="288"/>
              </a:xfrm>
              <a:prstGeom prst="line">
                <a:avLst/>
              </a:prstGeom>
              <a:noFill/>
              <a:ln w="50800">
                <a:solidFill>
                  <a:srgbClr val="800080"/>
                </a:solidFill>
                <a:round/>
                <a:headEnd type="triangle" w="med" len="med"/>
                <a:tailEnd/>
              </a:ln>
            </p:spPr>
            <p:txBody>
              <a:bodyPr anchor="ctr"/>
              <a:lstStyle/>
              <a:p>
                <a:endParaRPr lang="en-GB"/>
              </a:p>
            </p:txBody>
          </p:sp>
        </p:grpSp>
        <p:sp>
          <p:nvSpPr>
            <p:cNvPr id="56331" name="Oval 62"/>
            <p:cNvSpPr>
              <a:spLocks noChangeArrowheads="1"/>
            </p:cNvSpPr>
            <p:nvPr/>
          </p:nvSpPr>
          <p:spPr bwMode="auto">
            <a:xfrm>
              <a:off x="2426" y="3022"/>
              <a:ext cx="136" cy="136"/>
            </a:xfrm>
            <a:prstGeom prst="ellipse">
              <a:avLst/>
            </a:prstGeom>
            <a:solidFill>
              <a:srgbClr val="66CCFF">
                <a:alpha val="50195"/>
              </a:srgbClr>
            </a:solidFill>
            <a:ln w="38100">
              <a:solidFill>
                <a:srgbClr val="660066"/>
              </a:solidFill>
              <a:round/>
              <a:headEnd/>
              <a:tailEnd/>
            </a:ln>
          </p:spPr>
          <p:txBody>
            <a:bodyPr wrap="none" anchor="ctr"/>
            <a:lstStyle/>
            <a:p>
              <a:endParaRPr lang="fr-FR">
                <a:latin typeface="Calibri" pitchFamily="34" charset="0"/>
              </a:endParaRPr>
            </a:p>
          </p:txBody>
        </p:sp>
        <p:sp>
          <p:nvSpPr>
            <p:cNvPr id="56332" name="Line 63"/>
            <p:cNvSpPr>
              <a:spLocks noChangeShapeType="1"/>
            </p:cNvSpPr>
            <p:nvPr/>
          </p:nvSpPr>
          <p:spPr bwMode="auto">
            <a:xfrm rot="10800000" flipV="1">
              <a:off x="1927" y="3113"/>
              <a:ext cx="499" cy="136"/>
            </a:xfrm>
            <a:prstGeom prst="line">
              <a:avLst/>
            </a:prstGeom>
            <a:noFill/>
            <a:ln w="50800">
              <a:solidFill>
                <a:srgbClr val="800080"/>
              </a:solidFill>
              <a:round/>
              <a:headEnd type="triangle" w="med" len="med"/>
              <a:tailEnd/>
            </a:ln>
          </p:spPr>
          <p:txBody>
            <a:bodyPr anchor="ctr"/>
            <a:lstStyle/>
            <a:p>
              <a:endParaRPr lang="en-GB"/>
            </a:p>
          </p:txBody>
        </p:sp>
      </p:grpSp>
      <p:sp>
        <p:nvSpPr>
          <p:cNvPr id="30753" name="AutoShape 39"/>
          <p:cNvSpPr>
            <a:spLocks/>
          </p:cNvSpPr>
          <p:nvPr/>
        </p:nvSpPr>
        <p:spPr bwMode="auto">
          <a:xfrm>
            <a:off x="368300" y="3924300"/>
            <a:ext cx="1816100" cy="533400"/>
          </a:xfrm>
          <a:prstGeom prst="borderCallout2">
            <a:avLst>
              <a:gd name="adj1" fmla="val 21431"/>
              <a:gd name="adj2" fmla="val 104546"/>
              <a:gd name="adj3" fmla="val 21431"/>
              <a:gd name="adj4" fmla="val 169319"/>
              <a:gd name="adj5" fmla="val 127977"/>
              <a:gd name="adj6" fmla="val 254546"/>
            </a:avLst>
          </a:prstGeom>
          <a:solidFill>
            <a:srgbClr val="FFFF99"/>
          </a:solidFill>
          <a:ln w="57150">
            <a:solidFill>
              <a:srgbClr val="FF9900"/>
            </a:solidFill>
            <a:miter lim="800000"/>
            <a:headEnd/>
            <a:tailEnd type="triangle" w="med" len="med"/>
          </a:ln>
        </p:spPr>
        <p:txBody>
          <a:bodyPr anchor="ctr"/>
          <a:lstStyle/>
          <a:p>
            <a:pPr algn="ctr"/>
            <a:r>
              <a:rPr lang="en-GB" sz="2000">
                <a:latin typeface="Calibri" pitchFamily="34" charset="0"/>
              </a:rPr>
              <a:t>Sampling</a:t>
            </a:r>
          </a:p>
        </p:txBody>
      </p:sp>
      <p:sp>
        <p:nvSpPr>
          <p:cNvPr id="30751" name="Line 40"/>
          <p:cNvSpPr>
            <a:spLocks noChangeShapeType="1"/>
          </p:cNvSpPr>
          <p:nvPr/>
        </p:nvSpPr>
        <p:spPr bwMode="auto">
          <a:xfrm rot="10533536" flipV="1">
            <a:off x="2228850" y="3733800"/>
            <a:ext cx="908050" cy="228600"/>
          </a:xfrm>
          <a:prstGeom prst="line">
            <a:avLst/>
          </a:prstGeom>
          <a:noFill/>
          <a:ln w="57150">
            <a:solidFill>
              <a:srgbClr val="FF9900"/>
            </a:solidFill>
            <a:round/>
            <a:headEnd type="triangle" w="med" len="med"/>
            <a:tailEnd/>
          </a:ln>
        </p:spPr>
        <p:txBody>
          <a:bodyPr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753"/>
                                        </p:tgtEl>
                                        <p:attrNameLst>
                                          <p:attrName>style.visibility</p:attrName>
                                        </p:attrNameLst>
                                      </p:cBhvr>
                                      <p:to>
                                        <p:strVal val="visible"/>
                                      </p:to>
                                    </p:set>
                                    <p:animEffect transition="in" filter="wipe(left)">
                                      <p:cBhvr>
                                        <p:cTn id="28" dur="500"/>
                                        <p:tgtEl>
                                          <p:spTgt spid="3075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751"/>
                                        </p:tgtEl>
                                        <p:attrNameLst>
                                          <p:attrName>style.visibility</p:attrName>
                                        </p:attrNameLst>
                                      </p:cBhvr>
                                      <p:to>
                                        <p:strVal val="visible"/>
                                      </p:to>
                                    </p:set>
                                    <p:animEffect transition="in" filter="wipe(left)">
                                      <p:cBhvr>
                                        <p:cTn id="31" dur="500"/>
                                        <p:tgtEl>
                                          <p:spTgt spid="30751"/>
                                        </p:tgtEl>
                                      </p:cBhvr>
                                    </p:animEffect>
                                  </p:childTnLst>
                                </p:cTn>
                              </p:par>
                              <p:par>
                                <p:cTn id="32" presetID="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3" grpId="0" animBg="1"/>
      <p:bldP spid="307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a:xfrm>
            <a:off x="495300" y="333375"/>
            <a:ext cx="8915400" cy="706438"/>
          </a:xfrm>
        </p:spPr>
        <p:txBody>
          <a:bodyPr/>
          <a:lstStyle/>
          <a:p>
            <a:r>
              <a:rPr lang="en-US" smtClean="0"/>
              <a:t>Main data flows to compile ecosystem capital accounts</a:t>
            </a:r>
            <a:endParaRPr lang="en-GB" smtClean="0"/>
          </a:p>
        </p:txBody>
      </p:sp>
      <p:sp>
        <p:nvSpPr>
          <p:cNvPr id="5" name="Rectangle 4"/>
          <p:cNvSpPr/>
          <p:nvPr/>
        </p:nvSpPr>
        <p:spPr>
          <a:xfrm>
            <a:off x="415925" y="3279775"/>
            <a:ext cx="1657350" cy="9445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Monitoring data. </a:t>
            </a:r>
            <a:r>
              <a:rPr lang="en-US" dirty="0" err="1">
                <a:solidFill>
                  <a:schemeClr val="tx1"/>
                </a:solidFill>
              </a:rPr>
              <a:t>rasters</a:t>
            </a:r>
            <a:endParaRPr lang="en-GB" dirty="0">
              <a:solidFill>
                <a:schemeClr val="tx1"/>
              </a:solidFill>
            </a:endParaRPr>
          </a:p>
        </p:txBody>
      </p:sp>
      <p:sp>
        <p:nvSpPr>
          <p:cNvPr id="6" name="Rounded Rectangle 5"/>
          <p:cNvSpPr/>
          <p:nvPr/>
        </p:nvSpPr>
        <p:spPr>
          <a:xfrm>
            <a:off x="465138" y="5373688"/>
            <a:ext cx="1657350" cy="863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Standard coefficients</a:t>
            </a:r>
            <a:endParaRPr lang="en-GB" dirty="0">
              <a:solidFill>
                <a:schemeClr val="tx1"/>
              </a:solidFill>
            </a:endParaRPr>
          </a:p>
        </p:txBody>
      </p:sp>
      <p:sp>
        <p:nvSpPr>
          <p:cNvPr id="10" name="Flowchart: Punched Tape 9"/>
          <p:cNvSpPr/>
          <p:nvPr/>
        </p:nvSpPr>
        <p:spPr>
          <a:xfrm>
            <a:off x="454025" y="4365625"/>
            <a:ext cx="1584325" cy="863600"/>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Monitoring data, samples</a:t>
            </a:r>
            <a:endParaRPr lang="en-GB" dirty="0">
              <a:solidFill>
                <a:schemeClr val="tx1"/>
              </a:solidFill>
            </a:endParaRPr>
          </a:p>
        </p:txBody>
      </p:sp>
      <p:sp>
        <p:nvSpPr>
          <p:cNvPr id="11" name="Flowchart: Document 10"/>
          <p:cNvSpPr/>
          <p:nvPr/>
        </p:nvSpPr>
        <p:spPr>
          <a:xfrm>
            <a:off x="412750" y="1844675"/>
            <a:ext cx="1660525" cy="1282700"/>
          </a:xfrm>
          <a:prstGeom prst="flowChartDocumen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Socio-economic statistics by regions</a:t>
            </a:r>
            <a:endParaRPr lang="en-GB" dirty="0">
              <a:solidFill>
                <a:schemeClr val="tx1"/>
              </a:solidFill>
            </a:endParaRPr>
          </a:p>
        </p:txBody>
      </p:sp>
      <p:sp>
        <p:nvSpPr>
          <p:cNvPr id="314" name="Flowchart: Alternate Process 313"/>
          <p:cNvSpPr>
            <a:spLocks noChangeAspect="1"/>
          </p:cNvSpPr>
          <p:nvPr/>
        </p:nvSpPr>
        <p:spPr>
          <a:xfrm>
            <a:off x="2646363" y="2133600"/>
            <a:ext cx="1366837" cy="77628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t>Disaggregate&amp; map</a:t>
            </a:r>
            <a:endParaRPr lang="en-GB" sz="1600" dirty="0"/>
          </a:p>
        </p:txBody>
      </p:sp>
      <p:sp>
        <p:nvSpPr>
          <p:cNvPr id="315" name="Flowchart: Alternate Process 314"/>
          <p:cNvSpPr>
            <a:spLocks noChangeAspect="1"/>
          </p:cNvSpPr>
          <p:nvPr/>
        </p:nvSpPr>
        <p:spPr>
          <a:xfrm>
            <a:off x="2649538" y="3284538"/>
            <a:ext cx="1366837" cy="77787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t>Aggregate</a:t>
            </a:r>
          </a:p>
          <a:p>
            <a:pPr algn="ctr">
              <a:defRPr/>
            </a:pPr>
            <a:r>
              <a:rPr lang="en-US" sz="1600" dirty="0"/>
              <a:t>&amp; map</a:t>
            </a:r>
            <a:endParaRPr lang="en-GB" sz="1600" dirty="0"/>
          </a:p>
        </p:txBody>
      </p:sp>
      <p:sp>
        <p:nvSpPr>
          <p:cNvPr id="316" name="Flowchart: Alternate Process 315"/>
          <p:cNvSpPr>
            <a:spLocks noChangeAspect="1"/>
          </p:cNvSpPr>
          <p:nvPr/>
        </p:nvSpPr>
        <p:spPr>
          <a:xfrm>
            <a:off x="2649538" y="4402138"/>
            <a:ext cx="1366837" cy="776287"/>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t>Extrapolate</a:t>
            </a:r>
            <a:endParaRPr lang="en-GB" sz="1600" dirty="0"/>
          </a:p>
        </p:txBody>
      </p:sp>
      <p:sp>
        <p:nvSpPr>
          <p:cNvPr id="317" name="Flowchart: Alternate Process 316"/>
          <p:cNvSpPr>
            <a:spLocks noChangeAspect="1"/>
          </p:cNvSpPr>
          <p:nvPr/>
        </p:nvSpPr>
        <p:spPr>
          <a:xfrm>
            <a:off x="2649538" y="5432425"/>
            <a:ext cx="1366837" cy="77787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t>Multiply</a:t>
            </a:r>
            <a:endParaRPr lang="en-GB" sz="1600" dirty="0"/>
          </a:p>
        </p:txBody>
      </p:sp>
      <p:grpSp>
        <p:nvGrpSpPr>
          <p:cNvPr id="2" name="Group 354"/>
          <p:cNvGrpSpPr>
            <a:grpSpLocks noChangeAspect="1"/>
          </p:cNvGrpSpPr>
          <p:nvPr/>
        </p:nvGrpSpPr>
        <p:grpSpPr bwMode="auto">
          <a:xfrm>
            <a:off x="7437438" y="2513013"/>
            <a:ext cx="1492250" cy="3003550"/>
            <a:chOff x="7185248" y="1484784"/>
            <a:chExt cx="2520280" cy="4248472"/>
          </a:xfrm>
        </p:grpSpPr>
        <p:sp>
          <p:nvSpPr>
            <p:cNvPr id="322" name="Flowchart: Alternate Process 321"/>
            <p:cNvSpPr/>
            <p:nvPr/>
          </p:nvSpPr>
          <p:spPr>
            <a:xfrm>
              <a:off x="7185248" y="1484784"/>
              <a:ext cx="2520280" cy="4248472"/>
            </a:xfrm>
            <a:prstGeom prst="flowChartAlternate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3" name="Flowchart: Preparation 322"/>
            <p:cNvSpPr/>
            <p:nvPr/>
          </p:nvSpPr>
          <p:spPr>
            <a:xfrm>
              <a:off x="7330030" y="1700351"/>
              <a:ext cx="2303106" cy="2505970"/>
            </a:xfrm>
            <a:prstGeom prst="flowChartPreparation">
              <a:avLst/>
            </a:prstGeom>
            <a:solidFill>
              <a:srgbClr val="BFEA3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 name="Flowchart: Merge 318"/>
            <p:cNvSpPr/>
            <p:nvPr/>
          </p:nvSpPr>
          <p:spPr>
            <a:xfrm>
              <a:off x="7954737" y="3175639"/>
              <a:ext cx="1080504" cy="922898"/>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 name="Flowchart: Decision 319"/>
            <p:cNvSpPr/>
            <p:nvPr/>
          </p:nvSpPr>
          <p:spPr>
            <a:xfrm>
              <a:off x="7402420" y="4437606"/>
              <a:ext cx="2158326" cy="1160920"/>
            </a:xfrm>
            <a:prstGeom prst="flowChartDecision">
              <a:avLst/>
            </a:prstGeom>
            <a:solidFill>
              <a:srgbClr val="FFD7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4" name="Right Triangle 323"/>
            <p:cNvSpPr/>
            <p:nvPr/>
          </p:nvSpPr>
          <p:spPr>
            <a:xfrm>
              <a:off x="7976186" y="1974301"/>
              <a:ext cx="1008112" cy="806131"/>
            </a:xfrm>
            <a:prstGeom prst="rtTriangle">
              <a:avLst/>
            </a:prstGeom>
            <a:solidFill>
              <a:srgbClr val="FFD7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cxnSp>
        <p:nvCxnSpPr>
          <p:cNvPr id="326" name="Straight Arrow Connector 325"/>
          <p:cNvCxnSpPr>
            <a:stCxn id="11" idx="3"/>
            <a:endCxn id="314" idx="1"/>
          </p:cNvCxnSpPr>
          <p:nvPr/>
        </p:nvCxnSpPr>
        <p:spPr>
          <a:xfrm>
            <a:off x="2073275" y="2486025"/>
            <a:ext cx="573088" cy="349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a:stCxn id="314" idx="3"/>
            <a:endCxn id="82" idx="1"/>
          </p:cNvCxnSpPr>
          <p:nvPr/>
        </p:nvCxnSpPr>
        <p:spPr>
          <a:xfrm>
            <a:off x="4013200" y="2520950"/>
            <a:ext cx="652463" cy="14478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0" name="Straight Arrow Connector 329"/>
          <p:cNvCxnSpPr>
            <a:stCxn id="5" idx="3"/>
            <a:endCxn id="315" idx="1"/>
          </p:cNvCxnSpPr>
          <p:nvPr/>
        </p:nvCxnSpPr>
        <p:spPr>
          <a:xfrm flipV="1">
            <a:off x="2073275" y="3673475"/>
            <a:ext cx="576263" cy="793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a:stCxn id="315" idx="3"/>
            <a:endCxn id="82" idx="1"/>
          </p:cNvCxnSpPr>
          <p:nvPr/>
        </p:nvCxnSpPr>
        <p:spPr>
          <a:xfrm>
            <a:off x="4016375" y="3673475"/>
            <a:ext cx="649288" cy="2952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a:stCxn id="10" idx="3"/>
            <a:endCxn id="316" idx="1"/>
          </p:cNvCxnSpPr>
          <p:nvPr/>
        </p:nvCxnSpPr>
        <p:spPr>
          <a:xfrm flipV="1">
            <a:off x="2038350" y="4791075"/>
            <a:ext cx="611188" cy="63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a:stCxn id="316" idx="3"/>
            <a:endCxn id="82" idx="1"/>
          </p:cNvCxnSpPr>
          <p:nvPr/>
        </p:nvCxnSpPr>
        <p:spPr>
          <a:xfrm flipV="1">
            <a:off x="4016375" y="3968750"/>
            <a:ext cx="649288" cy="8223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a:stCxn id="6" idx="3"/>
            <a:endCxn id="317" idx="1"/>
          </p:cNvCxnSpPr>
          <p:nvPr/>
        </p:nvCxnSpPr>
        <p:spPr>
          <a:xfrm>
            <a:off x="2122488" y="5805488"/>
            <a:ext cx="527050" cy="158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a:stCxn id="317" idx="3"/>
            <a:endCxn id="82" idx="1"/>
          </p:cNvCxnSpPr>
          <p:nvPr/>
        </p:nvCxnSpPr>
        <p:spPr>
          <a:xfrm flipV="1">
            <a:off x="4016375" y="3968750"/>
            <a:ext cx="649288" cy="185261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1" name="Elbow Connector 350"/>
          <p:cNvCxnSpPr>
            <a:endCxn id="322" idx="0"/>
          </p:cNvCxnSpPr>
          <p:nvPr/>
        </p:nvCxnSpPr>
        <p:spPr>
          <a:xfrm>
            <a:off x="2038350" y="1844675"/>
            <a:ext cx="6145213" cy="668338"/>
          </a:xfrm>
          <a:prstGeom prst="bentConnector2">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7" name="Elbow Connector 356"/>
          <p:cNvCxnSpPr>
            <a:stCxn id="317" idx="3"/>
            <a:endCxn id="322" idx="2"/>
          </p:cNvCxnSpPr>
          <p:nvPr/>
        </p:nvCxnSpPr>
        <p:spPr>
          <a:xfrm flipV="1">
            <a:off x="4016375" y="5516563"/>
            <a:ext cx="4167188" cy="304800"/>
          </a:xfrm>
          <a:prstGeom prst="bentConnector2">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7" name="Straight Arrow Connector 366"/>
          <p:cNvCxnSpPr>
            <a:stCxn id="287" idx="3"/>
          </p:cNvCxnSpPr>
          <p:nvPr/>
        </p:nvCxnSpPr>
        <p:spPr>
          <a:xfrm flipV="1">
            <a:off x="6183313" y="4035425"/>
            <a:ext cx="1146175" cy="7143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9" name="Straight Arrow Connector 368"/>
          <p:cNvCxnSpPr>
            <a:stCxn id="261" idx="3"/>
            <a:endCxn id="322" idx="1"/>
          </p:cNvCxnSpPr>
          <p:nvPr/>
        </p:nvCxnSpPr>
        <p:spPr>
          <a:xfrm flipV="1">
            <a:off x="6183313" y="4014788"/>
            <a:ext cx="1254125" cy="99853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1" name="Straight Arrow Connector 370"/>
          <p:cNvCxnSpPr>
            <a:stCxn id="302" idx="3"/>
            <a:endCxn id="322" idx="1"/>
          </p:cNvCxnSpPr>
          <p:nvPr/>
        </p:nvCxnSpPr>
        <p:spPr>
          <a:xfrm>
            <a:off x="6183313" y="3414713"/>
            <a:ext cx="1254125" cy="6000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3" name="Straight Arrow Connector 372"/>
          <p:cNvCxnSpPr>
            <a:stCxn id="237" idx="3"/>
            <a:endCxn id="322" idx="1"/>
          </p:cNvCxnSpPr>
          <p:nvPr/>
        </p:nvCxnSpPr>
        <p:spPr>
          <a:xfrm>
            <a:off x="6061075" y="2846388"/>
            <a:ext cx="1376363" cy="11684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a:stCxn id="256" idx="3"/>
            <a:endCxn id="322" idx="1"/>
          </p:cNvCxnSpPr>
          <p:nvPr/>
        </p:nvCxnSpPr>
        <p:spPr>
          <a:xfrm flipV="1">
            <a:off x="6183313" y="4014788"/>
            <a:ext cx="1254125" cy="12287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53"/>
          <p:cNvGrpSpPr>
            <a:grpSpLocks/>
          </p:cNvGrpSpPr>
          <p:nvPr/>
        </p:nvGrpSpPr>
        <p:grpSpPr bwMode="auto">
          <a:xfrm>
            <a:off x="4665663" y="2487613"/>
            <a:ext cx="1517650" cy="3101975"/>
            <a:chOff x="4664968" y="1766859"/>
            <a:chExt cx="1517894" cy="3102301"/>
          </a:xfrm>
        </p:grpSpPr>
        <p:grpSp>
          <p:nvGrpSpPr>
            <p:cNvPr id="4" name="Group 86"/>
            <p:cNvGrpSpPr/>
            <p:nvPr/>
          </p:nvGrpSpPr>
          <p:grpSpPr>
            <a:xfrm>
              <a:off x="4664968" y="1766859"/>
              <a:ext cx="1152134" cy="2736541"/>
              <a:chOff x="3871802" y="2725688"/>
              <a:chExt cx="1440168" cy="3420676"/>
            </a:xfrm>
            <a:solidFill>
              <a:srgbClr val="FFFF00"/>
            </a:solidFill>
          </p:grpSpPr>
          <p:grpSp>
            <p:nvGrpSpPr>
              <p:cNvPr id="7" name="Group 48"/>
              <p:cNvGrpSpPr/>
              <p:nvPr/>
            </p:nvGrpSpPr>
            <p:grpSpPr>
              <a:xfrm>
                <a:off x="3871802" y="2725688"/>
                <a:ext cx="1440168" cy="1711424"/>
                <a:chOff x="3872880" y="2725688"/>
                <a:chExt cx="1440168" cy="1711424"/>
              </a:xfrm>
              <a:grpFill/>
            </p:grpSpPr>
            <p:grpSp>
              <p:nvGrpSpPr>
                <p:cNvPr id="8" name="Group 17"/>
                <p:cNvGrpSpPr/>
                <p:nvPr/>
              </p:nvGrpSpPr>
              <p:grpSpPr>
                <a:xfrm>
                  <a:off x="3872912" y="2725688"/>
                  <a:ext cx="1440136" cy="288000"/>
                  <a:chOff x="3872912" y="2725688"/>
                  <a:chExt cx="1440136" cy="288000"/>
                </a:xfrm>
                <a:grpFill/>
              </p:grpSpPr>
              <p:sp>
                <p:nvSpPr>
                  <p:cNvPr id="12" name="Flowchart: Process 1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Flowchart: Process 1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Flowchart: Process 1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Flowchart: Process 1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Flowchart: Process 1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 name="Group 18"/>
                <p:cNvGrpSpPr/>
                <p:nvPr/>
              </p:nvGrpSpPr>
              <p:grpSpPr>
                <a:xfrm>
                  <a:off x="3872880" y="3015242"/>
                  <a:ext cx="1440136" cy="288000"/>
                  <a:chOff x="3872912" y="2725688"/>
                  <a:chExt cx="1440136" cy="288000"/>
                </a:xfrm>
                <a:grpFill/>
              </p:grpSpPr>
              <p:sp>
                <p:nvSpPr>
                  <p:cNvPr id="20" name="Flowchart: Process 19"/>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Flowchart: Process 20"/>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Flowchart: Process 21"/>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Flowchart: Process 22"/>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Flowchart: Process 23"/>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7" name="Group 24"/>
                <p:cNvGrpSpPr/>
                <p:nvPr/>
              </p:nvGrpSpPr>
              <p:grpSpPr>
                <a:xfrm>
                  <a:off x="3872880" y="3284984"/>
                  <a:ext cx="1440136" cy="288000"/>
                  <a:chOff x="3872912" y="2725688"/>
                  <a:chExt cx="1440136" cy="288000"/>
                </a:xfrm>
                <a:grpFill/>
              </p:grpSpPr>
              <p:sp>
                <p:nvSpPr>
                  <p:cNvPr id="26" name="Flowchart: Process 25"/>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Flowchart: Process 26"/>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Flowchart: Process 27"/>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Flowchart: Process 28"/>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Flowchart: Process 29"/>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8" name="Group 30"/>
                <p:cNvGrpSpPr/>
                <p:nvPr/>
              </p:nvGrpSpPr>
              <p:grpSpPr>
                <a:xfrm>
                  <a:off x="3872880" y="3573048"/>
                  <a:ext cx="1440136" cy="288000"/>
                  <a:chOff x="3872912" y="2725688"/>
                  <a:chExt cx="1440136" cy="288000"/>
                </a:xfrm>
                <a:grpFill/>
              </p:grpSpPr>
              <p:sp>
                <p:nvSpPr>
                  <p:cNvPr id="32" name="Flowchart: Process 3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Flowchart: Process 3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Flowchart: Process 3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Flowchart: Process 3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Flowchart: Process 3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9" name="Group 36"/>
                <p:cNvGrpSpPr/>
                <p:nvPr/>
              </p:nvGrpSpPr>
              <p:grpSpPr>
                <a:xfrm>
                  <a:off x="3872880" y="3861080"/>
                  <a:ext cx="1440136" cy="288000"/>
                  <a:chOff x="3872912" y="2725688"/>
                  <a:chExt cx="1440136" cy="288000"/>
                </a:xfrm>
                <a:grpFill/>
              </p:grpSpPr>
              <p:sp>
                <p:nvSpPr>
                  <p:cNvPr id="38" name="Flowchart: Process 3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Flowchart: Process 3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Flowchart: Process 3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Flowchart: Process 4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Flowchart: Process 4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5" name="Group 42"/>
                <p:cNvGrpSpPr/>
                <p:nvPr/>
              </p:nvGrpSpPr>
              <p:grpSpPr>
                <a:xfrm>
                  <a:off x="3872880" y="4149112"/>
                  <a:ext cx="1440136" cy="288000"/>
                  <a:chOff x="3872912" y="2725688"/>
                  <a:chExt cx="1440136" cy="288000"/>
                </a:xfrm>
                <a:grpFill/>
              </p:grpSpPr>
              <p:sp>
                <p:nvSpPr>
                  <p:cNvPr id="44" name="Flowchart: Process 43"/>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Flowchart: Process 44"/>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Flowchart: Process 45"/>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Flowchart: Process 46"/>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Flowchart: Process 47"/>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nvGrpSpPr>
              <p:cNvPr id="31" name="Group 49"/>
              <p:cNvGrpSpPr/>
              <p:nvPr/>
            </p:nvGrpSpPr>
            <p:grpSpPr>
              <a:xfrm>
                <a:off x="3871802" y="4434940"/>
                <a:ext cx="1440168" cy="1711424"/>
                <a:chOff x="3872880" y="2725688"/>
                <a:chExt cx="1440168" cy="1711424"/>
              </a:xfrm>
              <a:grpFill/>
            </p:grpSpPr>
            <p:grpSp>
              <p:nvGrpSpPr>
                <p:cNvPr id="37" name="Group 50"/>
                <p:cNvGrpSpPr/>
                <p:nvPr/>
              </p:nvGrpSpPr>
              <p:grpSpPr>
                <a:xfrm>
                  <a:off x="3872912" y="2725688"/>
                  <a:ext cx="1440136" cy="288000"/>
                  <a:chOff x="3872912" y="2725688"/>
                  <a:chExt cx="1440136" cy="288000"/>
                </a:xfrm>
                <a:grpFill/>
              </p:grpSpPr>
              <p:sp>
                <p:nvSpPr>
                  <p:cNvPr id="82" name="Flowchart: Process 8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3" name="Flowchart: Process 8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Flowchart: Process 8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5" name="Flowchart: Process 8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Flowchart: Process 8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3" name="Group 51"/>
                <p:cNvGrpSpPr/>
                <p:nvPr/>
              </p:nvGrpSpPr>
              <p:grpSpPr>
                <a:xfrm>
                  <a:off x="3872880" y="3015242"/>
                  <a:ext cx="1440136" cy="288000"/>
                  <a:chOff x="3872912" y="2725688"/>
                  <a:chExt cx="1440136" cy="288000"/>
                </a:xfrm>
                <a:grpFill/>
              </p:grpSpPr>
              <p:sp>
                <p:nvSpPr>
                  <p:cNvPr id="77" name="Flowchart: Process 7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Flowchart: Process 7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Flowchart: Process 7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Flowchart: Process 7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Flowchart: Process 8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9" name="Group 52"/>
                <p:cNvGrpSpPr/>
                <p:nvPr/>
              </p:nvGrpSpPr>
              <p:grpSpPr>
                <a:xfrm>
                  <a:off x="3872880" y="3284984"/>
                  <a:ext cx="1440136" cy="288000"/>
                  <a:chOff x="3872912" y="2725688"/>
                  <a:chExt cx="1440136" cy="288000"/>
                </a:xfrm>
                <a:grpFill/>
              </p:grpSpPr>
              <p:sp>
                <p:nvSpPr>
                  <p:cNvPr id="72" name="Flowchart: Process 7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Flowchart: Process 7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Flowchart: Process 7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Flowchart: Process 7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Flowchart: Process 7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0" name="Group 53"/>
                <p:cNvGrpSpPr/>
                <p:nvPr/>
              </p:nvGrpSpPr>
              <p:grpSpPr>
                <a:xfrm>
                  <a:off x="3872880" y="3573048"/>
                  <a:ext cx="1440136" cy="288000"/>
                  <a:chOff x="3872912" y="2725688"/>
                  <a:chExt cx="1440136" cy="288000"/>
                </a:xfrm>
                <a:grpFill/>
              </p:grpSpPr>
              <p:sp>
                <p:nvSpPr>
                  <p:cNvPr id="67" name="Flowchart: Process 6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Flowchart: Process 6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Flowchart: Process 6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Flowchart: Process 6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Flowchart: Process 7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1" name="Group 54"/>
                <p:cNvGrpSpPr/>
                <p:nvPr/>
              </p:nvGrpSpPr>
              <p:grpSpPr>
                <a:xfrm>
                  <a:off x="3872880" y="3861080"/>
                  <a:ext cx="1440136" cy="288000"/>
                  <a:chOff x="3872912" y="2725688"/>
                  <a:chExt cx="1440136" cy="288000"/>
                </a:xfrm>
                <a:grpFill/>
              </p:grpSpPr>
              <p:sp>
                <p:nvSpPr>
                  <p:cNvPr id="62" name="Flowchart: Process 6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3" name="Flowchart: Process 6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Flowchart: Process 6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Flowchart: Process 6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Flowchart: Process 6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2" name="Group 55"/>
                <p:cNvGrpSpPr/>
                <p:nvPr/>
              </p:nvGrpSpPr>
              <p:grpSpPr>
                <a:xfrm>
                  <a:off x="3872880" y="4149112"/>
                  <a:ext cx="1440136" cy="288000"/>
                  <a:chOff x="3872912" y="2725688"/>
                  <a:chExt cx="1440136" cy="288000"/>
                </a:xfrm>
                <a:grpFill/>
              </p:grpSpPr>
              <p:sp>
                <p:nvSpPr>
                  <p:cNvPr id="57" name="Flowchart: Process 5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Flowchart: Process 5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Flowchart: Process 5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Flowchart: Process 5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Flowchart: Process 6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grpSp>
          <p:nvGrpSpPr>
            <p:cNvPr id="53" name="Group 87"/>
            <p:cNvGrpSpPr/>
            <p:nvPr/>
          </p:nvGrpSpPr>
          <p:grpSpPr>
            <a:xfrm>
              <a:off x="4786888" y="1888779"/>
              <a:ext cx="1152134" cy="2736541"/>
              <a:chOff x="3871802" y="2725688"/>
              <a:chExt cx="1440168" cy="3420676"/>
            </a:xfrm>
            <a:solidFill>
              <a:srgbClr val="FEBED2"/>
            </a:solidFill>
          </p:grpSpPr>
          <p:grpSp>
            <p:nvGrpSpPr>
              <p:cNvPr id="54" name="Group 88"/>
              <p:cNvGrpSpPr/>
              <p:nvPr/>
            </p:nvGrpSpPr>
            <p:grpSpPr>
              <a:xfrm>
                <a:off x="3871802" y="2725688"/>
                <a:ext cx="1440168" cy="1711424"/>
                <a:chOff x="3872880" y="2725688"/>
                <a:chExt cx="1440168" cy="1711424"/>
              </a:xfrm>
              <a:grpFill/>
            </p:grpSpPr>
            <p:grpSp>
              <p:nvGrpSpPr>
                <p:cNvPr id="55" name="Group 126"/>
                <p:cNvGrpSpPr/>
                <p:nvPr/>
              </p:nvGrpSpPr>
              <p:grpSpPr>
                <a:xfrm>
                  <a:off x="3872912" y="2725688"/>
                  <a:ext cx="1440136" cy="288000"/>
                  <a:chOff x="3872912" y="2725688"/>
                  <a:chExt cx="1440136" cy="288000"/>
                </a:xfrm>
                <a:grpFill/>
              </p:grpSpPr>
              <p:sp>
                <p:nvSpPr>
                  <p:cNvPr id="158" name="Flowchart: Process 15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9" name="Flowchart: Process 15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0" name="Flowchart: Process 15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1" name="Flowchart: Process 16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2" name="Flowchart: Process 16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6" name="Group 127"/>
                <p:cNvGrpSpPr/>
                <p:nvPr/>
              </p:nvGrpSpPr>
              <p:grpSpPr>
                <a:xfrm>
                  <a:off x="3872880" y="3015242"/>
                  <a:ext cx="1440136" cy="288000"/>
                  <a:chOff x="3872912" y="2725688"/>
                  <a:chExt cx="1440136" cy="288000"/>
                </a:xfrm>
                <a:grpFill/>
              </p:grpSpPr>
              <p:sp>
                <p:nvSpPr>
                  <p:cNvPr id="153" name="Flowchart: Process 15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4" name="Flowchart: Process 15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 name="Flowchart: Process 15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6" name="Flowchart: Process 15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7" name="Flowchart: Process 15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87" name="Group 128"/>
                <p:cNvGrpSpPr/>
                <p:nvPr/>
              </p:nvGrpSpPr>
              <p:grpSpPr>
                <a:xfrm>
                  <a:off x="3872880" y="3284984"/>
                  <a:ext cx="1440136" cy="288000"/>
                  <a:chOff x="3872912" y="2725688"/>
                  <a:chExt cx="1440136" cy="288000"/>
                </a:xfrm>
                <a:grpFill/>
              </p:grpSpPr>
              <p:sp>
                <p:nvSpPr>
                  <p:cNvPr id="148" name="Flowchart: Process 14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9" name="Flowchart: Process 14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0" name="Flowchart: Process 14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1" name="Flowchart: Process 15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2" name="Flowchart: Process 15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88" name="Group 129"/>
                <p:cNvGrpSpPr/>
                <p:nvPr/>
              </p:nvGrpSpPr>
              <p:grpSpPr>
                <a:xfrm>
                  <a:off x="3872880" y="3573048"/>
                  <a:ext cx="1440136" cy="288000"/>
                  <a:chOff x="3872912" y="2725688"/>
                  <a:chExt cx="1440136" cy="288000"/>
                </a:xfrm>
                <a:grpFill/>
              </p:grpSpPr>
              <p:sp>
                <p:nvSpPr>
                  <p:cNvPr id="143" name="Flowchart: Process 14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4" name="Flowchart: Process 14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 name="Flowchart: Process 14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6" name="Flowchart: Process 14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7" name="Flowchart: Process 14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89" name="Group 130"/>
                <p:cNvGrpSpPr/>
                <p:nvPr/>
              </p:nvGrpSpPr>
              <p:grpSpPr>
                <a:xfrm>
                  <a:off x="3872880" y="3861080"/>
                  <a:ext cx="1440136" cy="288000"/>
                  <a:chOff x="3872912" y="2725688"/>
                  <a:chExt cx="1440136" cy="288000"/>
                </a:xfrm>
                <a:grpFill/>
              </p:grpSpPr>
              <p:sp>
                <p:nvSpPr>
                  <p:cNvPr id="138" name="Flowchart: Process 13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9" name="Flowchart: Process 13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 name="Flowchart: Process 13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1" name="Flowchart: Process 14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2" name="Flowchart: Process 14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0" name="Group 131"/>
                <p:cNvGrpSpPr/>
                <p:nvPr/>
              </p:nvGrpSpPr>
              <p:grpSpPr>
                <a:xfrm>
                  <a:off x="3872880" y="4149112"/>
                  <a:ext cx="1440136" cy="288000"/>
                  <a:chOff x="3872912" y="2725688"/>
                  <a:chExt cx="1440136" cy="288000"/>
                </a:xfrm>
                <a:grpFill/>
              </p:grpSpPr>
              <p:sp>
                <p:nvSpPr>
                  <p:cNvPr id="133" name="Flowchart: Process 13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4" name="Flowchart: Process 13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5" name="Flowchart: Process 13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6" name="Flowchart: Process 13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7" name="Flowchart: Process 13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nvGrpSpPr>
              <p:cNvPr id="91" name="Group 89"/>
              <p:cNvGrpSpPr/>
              <p:nvPr/>
            </p:nvGrpSpPr>
            <p:grpSpPr>
              <a:xfrm>
                <a:off x="3871802" y="4434940"/>
                <a:ext cx="1440168" cy="1711424"/>
                <a:chOff x="3872880" y="2725688"/>
                <a:chExt cx="1440168" cy="1711424"/>
              </a:xfrm>
              <a:grpFill/>
            </p:grpSpPr>
            <p:grpSp>
              <p:nvGrpSpPr>
                <p:cNvPr id="92" name="Group 90"/>
                <p:cNvGrpSpPr/>
                <p:nvPr/>
              </p:nvGrpSpPr>
              <p:grpSpPr>
                <a:xfrm>
                  <a:off x="3872912" y="2725688"/>
                  <a:ext cx="1440136" cy="288000"/>
                  <a:chOff x="3872912" y="2725688"/>
                  <a:chExt cx="1440136" cy="288000"/>
                </a:xfrm>
                <a:grpFill/>
              </p:grpSpPr>
              <p:sp>
                <p:nvSpPr>
                  <p:cNvPr id="122" name="Flowchart: Process 12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Flowchart: Process 12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Flowchart: Process 12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5" name="Flowchart: Process 12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6" name="Flowchart: Process 12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3" name="Group 91"/>
                <p:cNvGrpSpPr/>
                <p:nvPr/>
              </p:nvGrpSpPr>
              <p:grpSpPr>
                <a:xfrm>
                  <a:off x="3872880" y="3015242"/>
                  <a:ext cx="1440136" cy="288000"/>
                  <a:chOff x="3872912" y="2725688"/>
                  <a:chExt cx="1440136" cy="288000"/>
                </a:xfrm>
                <a:grpFill/>
              </p:grpSpPr>
              <p:sp>
                <p:nvSpPr>
                  <p:cNvPr id="117" name="Flowchart: Process 11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Flowchart: Process 11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Flowchart: Process 11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Flowchart: Process 11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Flowchart: Process 12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4" name="Group 92"/>
                <p:cNvGrpSpPr/>
                <p:nvPr/>
              </p:nvGrpSpPr>
              <p:grpSpPr>
                <a:xfrm>
                  <a:off x="3872880" y="3284984"/>
                  <a:ext cx="1440136" cy="288000"/>
                  <a:chOff x="3872912" y="2725688"/>
                  <a:chExt cx="1440136" cy="288000"/>
                </a:xfrm>
                <a:grpFill/>
              </p:grpSpPr>
              <p:sp>
                <p:nvSpPr>
                  <p:cNvPr id="112" name="Flowchart: Process 11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Flowchart: Process 11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Flowchart: Process 11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Flowchart: Process 11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Flowchart: Process 11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5" name="Group 93"/>
                <p:cNvGrpSpPr/>
                <p:nvPr/>
              </p:nvGrpSpPr>
              <p:grpSpPr>
                <a:xfrm>
                  <a:off x="3872880" y="3573048"/>
                  <a:ext cx="1440136" cy="288000"/>
                  <a:chOff x="3872912" y="2725688"/>
                  <a:chExt cx="1440136" cy="288000"/>
                </a:xfrm>
                <a:grpFill/>
              </p:grpSpPr>
              <p:sp>
                <p:nvSpPr>
                  <p:cNvPr id="107" name="Flowchart: Process 10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Flowchart: Process 10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Flowchart: Process 10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 name="Flowchart: Process 10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Flowchart: Process 11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6" name="Group 94"/>
                <p:cNvGrpSpPr/>
                <p:nvPr/>
              </p:nvGrpSpPr>
              <p:grpSpPr>
                <a:xfrm>
                  <a:off x="3872880" y="3861080"/>
                  <a:ext cx="1440136" cy="288000"/>
                  <a:chOff x="3872912" y="2725688"/>
                  <a:chExt cx="1440136" cy="288000"/>
                </a:xfrm>
                <a:grpFill/>
              </p:grpSpPr>
              <p:sp>
                <p:nvSpPr>
                  <p:cNvPr id="102" name="Flowchart: Process 10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Flowchart: Process 10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 name="Flowchart: Process 10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Flowchart: Process 10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Flowchart: Process 10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27" name="Group 95"/>
                <p:cNvGrpSpPr/>
                <p:nvPr/>
              </p:nvGrpSpPr>
              <p:grpSpPr>
                <a:xfrm>
                  <a:off x="3872880" y="4149112"/>
                  <a:ext cx="1440136" cy="288000"/>
                  <a:chOff x="3872912" y="2725688"/>
                  <a:chExt cx="1440136" cy="288000"/>
                </a:xfrm>
                <a:grpFill/>
              </p:grpSpPr>
              <p:sp>
                <p:nvSpPr>
                  <p:cNvPr id="97" name="Flowchart: Process 9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Flowchart: Process 9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Flowchart: Process 9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Flowchart: Process 9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Flowchart: Process 10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grpSp>
          <p:nvGrpSpPr>
            <p:cNvPr id="128" name="Group 162"/>
            <p:cNvGrpSpPr/>
            <p:nvPr/>
          </p:nvGrpSpPr>
          <p:grpSpPr>
            <a:xfrm>
              <a:off x="4908808" y="2010699"/>
              <a:ext cx="1152134" cy="2736541"/>
              <a:chOff x="3871802" y="2725688"/>
              <a:chExt cx="1440168" cy="3420676"/>
            </a:xfrm>
            <a:solidFill>
              <a:srgbClr val="CCFFFF"/>
            </a:solidFill>
          </p:grpSpPr>
          <p:grpSp>
            <p:nvGrpSpPr>
              <p:cNvPr id="129" name="Group 163"/>
              <p:cNvGrpSpPr/>
              <p:nvPr/>
            </p:nvGrpSpPr>
            <p:grpSpPr>
              <a:xfrm>
                <a:off x="3871802" y="2725688"/>
                <a:ext cx="1440168" cy="1711424"/>
                <a:chOff x="3872880" y="2725688"/>
                <a:chExt cx="1440168" cy="1711424"/>
              </a:xfrm>
              <a:grpFill/>
            </p:grpSpPr>
            <p:grpSp>
              <p:nvGrpSpPr>
                <p:cNvPr id="130" name="Group 201"/>
                <p:cNvGrpSpPr/>
                <p:nvPr/>
              </p:nvGrpSpPr>
              <p:grpSpPr>
                <a:xfrm>
                  <a:off x="3872912" y="2725688"/>
                  <a:ext cx="1440136" cy="288000"/>
                  <a:chOff x="3872912" y="2725688"/>
                  <a:chExt cx="1440136" cy="288000"/>
                </a:xfrm>
                <a:grpFill/>
              </p:grpSpPr>
              <p:sp>
                <p:nvSpPr>
                  <p:cNvPr id="233" name="Flowchart: Process 23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4" name="Flowchart: Process 23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 name="Flowchart: Process 23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6" name="Flowchart: Process 23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7" name="Flowchart: Process 23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31" name="Group 202"/>
                <p:cNvGrpSpPr/>
                <p:nvPr/>
              </p:nvGrpSpPr>
              <p:grpSpPr>
                <a:xfrm>
                  <a:off x="3872880" y="3015242"/>
                  <a:ext cx="1440136" cy="288000"/>
                  <a:chOff x="3872912" y="2725688"/>
                  <a:chExt cx="1440136" cy="288000"/>
                </a:xfrm>
                <a:grpFill/>
              </p:grpSpPr>
              <p:sp>
                <p:nvSpPr>
                  <p:cNvPr id="228" name="Flowchart: Process 22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9" name="Flowchart: Process 22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0" name="Flowchart: Process 22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1" name="Flowchart: Process 23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2" name="Flowchart: Process 23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32" name="Group 203"/>
                <p:cNvGrpSpPr/>
                <p:nvPr/>
              </p:nvGrpSpPr>
              <p:grpSpPr>
                <a:xfrm>
                  <a:off x="3872880" y="3284984"/>
                  <a:ext cx="1440136" cy="288000"/>
                  <a:chOff x="3872912" y="2725688"/>
                  <a:chExt cx="1440136" cy="288000"/>
                </a:xfrm>
                <a:grpFill/>
              </p:grpSpPr>
              <p:sp>
                <p:nvSpPr>
                  <p:cNvPr id="223" name="Flowchart: Process 22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4" name="Flowchart: Process 22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 name="Flowchart: Process 22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6" name="Flowchart: Process 22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7" name="Flowchart: Process 22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3" name="Group 204"/>
                <p:cNvGrpSpPr/>
                <p:nvPr/>
              </p:nvGrpSpPr>
              <p:grpSpPr>
                <a:xfrm>
                  <a:off x="3872880" y="3573048"/>
                  <a:ext cx="1440136" cy="288000"/>
                  <a:chOff x="3872912" y="2725688"/>
                  <a:chExt cx="1440136" cy="288000"/>
                </a:xfrm>
                <a:grpFill/>
              </p:grpSpPr>
              <p:sp>
                <p:nvSpPr>
                  <p:cNvPr id="218" name="Flowchart: Process 21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9" name="Flowchart: Process 21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0" name="Flowchart: Process 21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1" name="Flowchart: Process 22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2" name="Flowchart: Process 22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4" name="Group 205"/>
                <p:cNvGrpSpPr/>
                <p:nvPr/>
              </p:nvGrpSpPr>
              <p:grpSpPr>
                <a:xfrm>
                  <a:off x="3872880" y="3861080"/>
                  <a:ext cx="1440136" cy="288000"/>
                  <a:chOff x="3872912" y="2725688"/>
                  <a:chExt cx="1440136" cy="288000"/>
                </a:xfrm>
                <a:grpFill/>
              </p:grpSpPr>
              <p:sp>
                <p:nvSpPr>
                  <p:cNvPr id="213" name="Flowchart: Process 21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4" name="Flowchart: Process 21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5" name="Flowchart: Process 21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6" name="Flowchart: Process 21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7" name="Flowchart: Process 21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5" name="Group 206"/>
                <p:cNvGrpSpPr/>
                <p:nvPr/>
              </p:nvGrpSpPr>
              <p:grpSpPr>
                <a:xfrm>
                  <a:off x="3872880" y="4149112"/>
                  <a:ext cx="1440136" cy="288000"/>
                  <a:chOff x="3872912" y="2725688"/>
                  <a:chExt cx="1440136" cy="288000"/>
                </a:xfrm>
                <a:grpFill/>
              </p:grpSpPr>
              <p:sp>
                <p:nvSpPr>
                  <p:cNvPr id="208" name="Flowchart: Process 20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9" name="Flowchart: Process 20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0" name="Flowchart: Process 20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1" name="Flowchart: Process 21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2" name="Flowchart: Process 21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nvGrpSpPr>
              <p:cNvPr id="166" name="Group 164"/>
              <p:cNvGrpSpPr/>
              <p:nvPr/>
            </p:nvGrpSpPr>
            <p:grpSpPr>
              <a:xfrm>
                <a:off x="3871802" y="4434940"/>
                <a:ext cx="1440168" cy="1711424"/>
                <a:chOff x="3872880" y="2725688"/>
                <a:chExt cx="1440168" cy="1711424"/>
              </a:xfrm>
              <a:grpFill/>
            </p:grpSpPr>
            <p:grpSp>
              <p:nvGrpSpPr>
                <p:cNvPr id="167" name="Group 165"/>
                <p:cNvGrpSpPr/>
                <p:nvPr/>
              </p:nvGrpSpPr>
              <p:grpSpPr>
                <a:xfrm>
                  <a:off x="3872912" y="2725688"/>
                  <a:ext cx="1440136" cy="288000"/>
                  <a:chOff x="3872912" y="2725688"/>
                  <a:chExt cx="1440136" cy="288000"/>
                </a:xfrm>
                <a:grpFill/>
              </p:grpSpPr>
              <p:sp>
                <p:nvSpPr>
                  <p:cNvPr id="197" name="Flowchart: Process 19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8" name="Flowchart: Process 19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9" name="Flowchart: Process 19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0" name="Flowchart: Process 19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1" name="Flowchart: Process 20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8" name="Group 166"/>
                <p:cNvGrpSpPr/>
                <p:nvPr/>
              </p:nvGrpSpPr>
              <p:grpSpPr>
                <a:xfrm>
                  <a:off x="3872880" y="3015242"/>
                  <a:ext cx="1440136" cy="288000"/>
                  <a:chOff x="3872912" y="2725688"/>
                  <a:chExt cx="1440136" cy="288000"/>
                </a:xfrm>
                <a:grpFill/>
              </p:grpSpPr>
              <p:sp>
                <p:nvSpPr>
                  <p:cNvPr id="192" name="Flowchart: Process 19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3" name="Flowchart: Process 19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 name="Flowchart: Process 19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5" name="Flowchart: Process 19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6" name="Flowchart: Process 19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9" name="Group 167"/>
                <p:cNvGrpSpPr/>
                <p:nvPr/>
              </p:nvGrpSpPr>
              <p:grpSpPr>
                <a:xfrm>
                  <a:off x="3872880" y="3284984"/>
                  <a:ext cx="1440136" cy="288000"/>
                  <a:chOff x="3872912" y="2725688"/>
                  <a:chExt cx="1440136" cy="288000"/>
                </a:xfrm>
                <a:grpFill/>
              </p:grpSpPr>
              <p:sp>
                <p:nvSpPr>
                  <p:cNvPr id="187" name="Flowchart: Process 18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8" name="Flowchart: Process 18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9" name="Flowchart: Process 18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0" name="Flowchart: Process 18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1" name="Flowchart: Process 19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70" name="Group 168"/>
                <p:cNvGrpSpPr/>
                <p:nvPr/>
              </p:nvGrpSpPr>
              <p:grpSpPr>
                <a:xfrm>
                  <a:off x="3872880" y="3573048"/>
                  <a:ext cx="1440136" cy="288000"/>
                  <a:chOff x="3872912" y="2725688"/>
                  <a:chExt cx="1440136" cy="288000"/>
                </a:xfrm>
                <a:grpFill/>
              </p:grpSpPr>
              <p:sp>
                <p:nvSpPr>
                  <p:cNvPr id="182" name="Flowchart: Process 18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3" name="Flowchart: Process 18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 name="Flowchart: Process 18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 name="Flowchart: Process 18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6" name="Flowchart: Process 18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71" name="Group 169"/>
                <p:cNvGrpSpPr/>
                <p:nvPr/>
              </p:nvGrpSpPr>
              <p:grpSpPr>
                <a:xfrm>
                  <a:off x="3872880" y="3861080"/>
                  <a:ext cx="1440136" cy="288000"/>
                  <a:chOff x="3872912" y="2725688"/>
                  <a:chExt cx="1440136" cy="288000"/>
                </a:xfrm>
                <a:grpFill/>
              </p:grpSpPr>
              <p:sp>
                <p:nvSpPr>
                  <p:cNvPr id="177" name="Flowchart: Process 17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8" name="Flowchart: Process 17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9" name="Flowchart: Process 17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0" name="Flowchart: Process 17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1" name="Flowchart: Process 18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02" name="Group 170"/>
                <p:cNvGrpSpPr/>
                <p:nvPr/>
              </p:nvGrpSpPr>
              <p:grpSpPr>
                <a:xfrm>
                  <a:off x="3872880" y="4149112"/>
                  <a:ext cx="1440136" cy="288000"/>
                  <a:chOff x="3872912" y="2725688"/>
                  <a:chExt cx="1440136" cy="288000"/>
                </a:xfrm>
                <a:grpFill/>
              </p:grpSpPr>
              <p:sp>
                <p:nvSpPr>
                  <p:cNvPr id="172" name="Flowchart: Process 17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3" name="Flowchart: Process 17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 name="Flowchart: Process 17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 name="Flowchart: Process 17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6" name="Flowchart: Process 17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grpSp>
          <p:nvGrpSpPr>
            <p:cNvPr id="203" name="Group 237"/>
            <p:cNvGrpSpPr/>
            <p:nvPr/>
          </p:nvGrpSpPr>
          <p:grpSpPr>
            <a:xfrm>
              <a:off x="5030728" y="2132619"/>
              <a:ext cx="1152134" cy="2736541"/>
              <a:chOff x="3871802" y="2725688"/>
              <a:chExt cx="1440168" cy="3420676"/>
            </a:xfrm>
            <a:solidFill>
              <a:srgbClr val="FFFF99"/>
            </a:solidFill>
          </p:grpSpPr>
          <p:grpSp>
            <p:nvGrpSpPr>
              <p:cNvPr id="204" name="Group 238"/>
              <p:cNvGrpSpPr/>
              <p:nvPr/>
            </p:nvGrpSpPr>
            <p:grpSpPr>
              <a:xfrm>
                <a:off x="3871802" y="2725688"/>
                <a:ext cx="1440168" cy="1711424"/>
                <a:chOff x="3872880" y="2725688"/>
                <a:chExt cx="1440168" cy="1711424"/>
              </a:xfrm>
              <a:grpFill/>
            </p:grpSpPr>
            <p:grpSp>
              <p:nvGrpSpPr>
                <p:cNvPr id="205" name="Group 276"/>
                <p:cNvGrpSpPr/>
                <p:nvPr/>
              </p:nvGrpSpPr>
              <p:grpSpPr>
                <a:xfrm>
                  <a:off x="3872912" y="2725688"/>
                  <a:ext cx="1440136" cy="288000"/>
                  <a:chOff x="3872912" y="2725688"/>
                  <a:chExt cx="1440136" cy="288000"/>
                </a:xfrm>
                <a:grpFill/>
              </p:grpSpPr>
              <p:sp>
                <p:nvSpPr>
                  <p:cNvPr id="308" name="Flowchart: Process 30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 name="Flowchart: Process 30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 name="Flowchart: Process 30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1" name="Flowchart: Process 31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2" name="Flowchart: Process 31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06" name="Group 277"/>
                <p:cNvGrpSpPr/>
                <p:nvPr/>
              </p:nvGrpSpPr>
              <p:grpSpPr>
                <a:xfrm>
                  <a:off x="3872880" y="3015242"/>
                  <a:ext cx="1440136" cy="288000"/>
                  <a:chOff x="3872912" y="2725688"/>
                  <a:chExt cx="1440136" cy="288000"/>
                </a:xfrm>
                <a:grpFill/>
              </p:grpSpPr>
              <p:sp>
                <p:nvSpPr>
                  <p:cNvPr id="303" name="Flowchart: Process 30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4" name="Flowchart: Process 30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5" name="Flowchart: Process 30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6" name="Flowchart: Process 30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 name="Flowchart: Process 30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07" name="Group 278"/>
                <p:cNvGrpSpPr/>
                <p:nvPr/>
              </p:nvGrpSpPr>
              <p:grpSpPr>
                <a:xfrm>
                  <a:off x="3872880" y="3284984"/>
                  <a:ext cx="1440136" cy="288000"/>
                  <a:chOff x="3872912" y="2725688"/>
                  <a:chExt cx="1440136" cy="288000"/>
                </a:xfrm>
                <a:grpFill/>
              </p:grpSpPr>
              <p:sp>
                <p:nvSpPr>
                  <p:cNvPr id="298" name="Flowchart: Process 29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9" name="Flowchart: Process 29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0" name="Flowchart: Process 29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1" name="Flowchart: Process 30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2" name="Flowchart: Process 30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38" name="Group 279"/>
                <p:cNvGrpSpPr/>
                <p:nvPr/>
              </p:nvGrpSpPr>
              <p:grpSpPr>
                <a:xfrm>
                  <a:off x="3872880" y="3573048"/>
                  <a:ext cx="1440136" cy="288000"/>
                  <a:chOff x="3872912" y="2725688"/>
                  <a:chExt cx="1440136" cy="288000"/>
                </a:xfrm>
                <a:grpFill/>
              </p:grpSpPr>
              <p:sp>
                <p:nvSpPr>
                  <p:cNvPr id="293" name="Flowchart: Process 29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4" name="Flowchart: Process 29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5" name="Flowchart: Process 29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6" name="Flowchart: Process 29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7" name="Flowchart: Process 29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39" name="Group 280"/>
                <p:cNvGrpSpPr/>
                <p:nvPr/>
              </p:nvGrpSpPr>
              <p:grpSpPr>
                <a:xfrm>
                  <a:off x="3872880" y="3861080"/>
                  <a:ext cx="1440136" cy="288000"/>
                  <a:chOff x="3872912" y="2725688"/>
                  <a:chExt cx="1440136" cy="288000"/>
                </a:xfrm>
                <a:grpFill/>
              </p:grpSpPr>
              <p:sp>
                <p:nvSpPr>
                  <p:cNvPr id="288" name="Flowchart: Process 287"/>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9" name="Flowchart: Process 288"/>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0" name="Flowchart: Process 289"/>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1" name="Flowchart: Process 290"/>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2" name="Flowchart: Process 291"/>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40" name="Group 281"/>
                <p:cNvGrpSpPr/>
                <p:nvPr/>
              </p:nvGrpSpPr>
              <p:grpSpPr>
                <a:xfrm>
                  <a:off x="3872880" y="4149112"/>
                  <a:ext cx="1440136" cy="288000"/>
                  <a:chOff x="3872912" y="2725688"/>
                  <a:chExt cx="1440136" cy="288000"/>
                </a:xfrm>
                <a:grpFill/>
              </p:grpSpPr>
              <p:sp>
                <p:nvSpPr>
                  <p:cNvPr id="283" name="Flowchart: Process 282"/>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4" name="Flowchart: Process 283"/>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5" name="Flowchart: Process 284"/>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6" name="Flowchart: Process 285"/>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7" name="Flowchart: Process 286"/>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nvGrpSpPr>
              <p:cNvPr id="241" name="Group 239"/>
              <p:cNvGrpSpPr/>
              <p:nvPr/>
            </p:nvGrpSpPr>
            <p:grpSpPr>
              <a:xfrm>
                <a:off x="3871802" y="4434940"/>
                <a:ext cx="1440168" cy="1711424"/>
                <a:chOff x="3872880" y="2725688"/>
                <a:chExt cx="1440168" cy="1711424"/>
              </a:xfrm>
              <a:grpFill/>
            </p:grpSpPr>
            <p:grpSp>
              <p:nvGrpSpPr>
                <p:cNvPr id="242" name="Group 240"/>
                <p:cNvGrpSpPr/>
                <p:nvPr/>
              </p:nvGrpSpPr>
              <p:grpSpPr>
                <a:xfrm>
                  <a:off x="3872912" y="2725688"/>
                  <a:ext cx="1440136" cy="288000"/>
                  <a:chOff x="3872912" y="2725688"/>
                  <a:chExt cx="1440136" cy="288000"/>
                </a:xfrm>
                <a:grpFill/>
              </p:grpSpPr>
              <p:sp>
                <p:nvSpPr>
                  <p:cNvPr id="272" name="Flowchart: Process 27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3" name="Flowchart: Process 27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4" name="Flowchart: Process 27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5" name="Flowchart: Process 27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6" name="Flowchart: Process 27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43" name="Group 241"/>
                <p:cNvGrpSpPr/>
                <p:nvPr/>
              </p:nvGrpSpPr>
              <p:grpSpPr>
                <a:xfrm>
                  <a:off x="3872880" y="3015242"/>
                  <a:ext cx="1440136" cy="288000"/>
                  <a:chOff x="3872912" y="2725688"/>
                  <a:chExt cx="1440136" cy="288000"/>
                </a:xfrm>
                <a:grpFill/>
              </p:grpSpPr>
              <p:sp>
                <p:nvSpPr>
                  <p:cNvPr id="267" name="Flowchart: Process 26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8" name="Flowchart: Process 26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9" name="Flowchart: Process 26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0" name="Flowchart: Process 26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1" name="Flowchart: Process 27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44" name="Group 242"/>
                <p:cNvGrpSpPr/>
                <p:nvPr/>
              </p:nvGrpSpPr>
              <p:grpSpPr>
                <a:xfrm>
                  <a:off x="3872880" y="3284984"/>
                  <a:ext cx="1440136" cy="288000"/>
                  <a:chOff x="3872912" y="2725688"/>
                  <a:chExt cx="1440136" cy="288000"/>
                </a:xfrm>
                <a:grpFill/>
              </p:grpSpPr>
              <p:sp>
                <p:nvSpPr>
                  <p:cNvPr id="262" name="Flowchart: Process 26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3" name="Flowchart: Process 26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4" name="Flowchart: Process 26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5" name="Flowchart: Process 26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6" name="Flowchart: Process 26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45" name="Group 243"/>
                <p:cNvGrpSpPr/>
                <p:nvPr/>
              </p:nvGrpSpPr>
              <p:grpSpPr>
                <a:xfrm>
                  <a:off x="3872880" y="3573048"/>
                  <a:ext cx="1440136" cy="288000"/>
                  <a:chOff x="3872912" y="2725688"/>
                  <a:chExt cx="1440136" cy="288000"/>
                </a:xfrm>
                <a:grpFill/>
              </p:grpSpPr>
              <p:sp>
                <p:nvSpPr>
                  <p:cNvPr id="257" name="Flowchart: Process 25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8" name="Flowchart: Process 25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9" name="Flowchart: Process 25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0" name="Flowchart: Process 25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1" name="Flowchart: Process 26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46" name="Group 244"/>
                <p:cNvGrpSpPr/>
                <p:nvPr/>
              </p:nvGrpSpPr>
              <p:grpSpPr>
                <a:xfrm>
                  <a:off x="3872880" y="3861080"/>
                  <a:ext cx="1440136" cy="288000"/>
                  <a:chOff x="3872912" y="2725688"/>
                  <a:chExt cx="1440136" cy="288000"/>
                </a:xfrm>
                <a:grpFill/>
              </p:grpSpPr>
              <p:sp>
                <p:nvSpPr>
                  <p:cNvPr id="252" name="Flowchart: Process 251"/>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3" name="Flowchart: Process 252"/>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4" name="Flowchart: Process 253"/>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5" name="Flowchart: Process 254"/>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6" name="Flowchart: Process 255"/>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77" name="Group 245"/>
                <p:cNvGrpSpPr/>
                <p:nvPr/>
              </p:nvGrpSpPr>
              <p:grpSpPr>
                <a:xfrm>
                  <a:off x="3872880" y="4149112"/>
                  <a:ext cx="1440136" cy="288000"/>
                  <a:chOff x="3872912" y="2725688"/>
                  <a:chExt cx="1440136" cy="288000"/>
                </a:xfrm>
                <a:grpFill/>
              </p:grpSpPr>
              <p:sp>
                <p:nvSpPr>
                  <p:cNvPr id="247" name="Flowchart: Process 246"/>
                  <p:cNvSpPr/>
                  <p:nvPr/>
                </p:nvSpPr>
                <p:spPr>
                  <a:xfrm>
                    <a:off x="3872912"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8" name="Flowchart: Process 247"/>
                  <p:cNvSpPr/>
                  <p:nvPr/>
                </p:nvSpPr>
                <p:spPr>
                  <a:xfrm>
                    <a:off x="4160946"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9" name="Flowchart: Process 248"/>
                  <p:cNvSpPr/>
                  <p:nvPr/>
                </p:nvSpPr>
                <p:spPr>
                  <a:xfrm>
                    <a:off x="4448980"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0" name="Flowchart: Process 249"/>
                  <p:cNvSpPr/>
                  <p:nvPr/>
                </p:nvSpPr>
                <p:spPr>
                  <a:xfrm>
                    <a:off x="4737014"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1" name="Flowchart: Process 250"/>
                  <p:cNvSpPr/>
                  <p:nvPr/>
                </p:nvSpPr>
                <p:spPr>
                  <a:xfrm>
                    <a:off x="5025048" y="2725688"/>
                    <a:ext cx="288000" cy="288000"/>
                  </a:xfrm>
                  <a:prstGeom prst="flowChartProcess">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grpSp>
      <p:sp>
        <p:nvSpPr>
          <p:cNvPr id="57372" name="TextBox 381"/>
          <p:cNvSpPr txBox="1">
            <a:spLocks noChangeArrowheads="1"/>
          </p:cNvSpPr>
          <p:nvPr/>
        </p:nvSpPr>
        <p:spPr bwMode="auto">
          <a:xfrm>
            <a:off x="465138" y="1139825"/>
            <a:ext cx="1657350" cy="368300"/>
          </a:xfrm>
          <a:prstGeom prst="rect">
            <a:avLst/>
          </a:prstGeom>
          <a:noFill/>
          <a:ln w="9525">
            <a:noFill/>
            <a:miter lim="800000"/>
            <a:headEnd/>
            <a:tailEnd/>
          </a:ln>
        </p:spPr>
        <p:txBody>
          <a:bodyPr>
            <a:spAutoFit/>
          </a:bodyPr>
          <a:lstStyle/>
          <a:p>
            <a:pPr algn="ctr"/>
            <a:r>
              <a:rPr lang="en-US"/>
              <a:t>Data input</a:t>
            </a:r>
            <a:endParaRPr lang="en-GB"/>
          </a:p>
        </p:txBody>
      </p:sp>
      <p:sp>
        <p:nvSpPr>
          <p:cNvPr id="57373" name="TextBox 382"/>
          <p:cNvSpPr txBox="1">
            <a:spLocks noChangeArrowheads="1"/>
          </p:cNvSpPr>
          <p:nvPr/>
        </p:nvSpPr>
        <p:spPr bwMode="auto">
          <a:xfrm>
            <a:off x="4016375" y="1000125"/>
            <a:ext cx="2665413" cy="647700"/>
          </a:xfrm>
          <a:prstGeom prst="rect">
            <a:avLst/>
          </a:prstGeom>
          <a:noFill/>
          <a:ln w="9525">
            <a:noFill/>
            <a:miter lim="800000"/>
            <a:headEnd/>
            <a:tailEnd/>
          </a:ln>
        </p:spPr>
        <p:txBody>
          <a:bodyPr>
            <a:spAutoFit/>
          </a:bodyPr>
          <a:lstStyle/>
          <a:p>
            <a:pPr algn="ctr"/>
            <a:r>
              <a:rPr lang="en-US"/>
              <a:t>Data assimilation</a:t>
            </a:r>
          </a:p>
          <a:p>
            <a:pPr algn="ctr"/>
            <a:r>
              <a:rPr lang="en-US"/>
              <a:t>(1 ha or 1 km2 grid)</a:t>
            </a:r>
            <a:endParaRPr lang="en-GB"/>
          </a:p>
        </p:txBody>
      </p:sp>
      <p:sp>
        <p:nvSpPr>
          <p:cNvPr id="57374" name="TextBox 383"/>
          <p:cNvSpPr txBox="1">
            <a:spLocks noChangeArrowheads="1"/>
          </p:cNvSpPr>
          <p:nvPr/>
        </p:nvSpPr>
        <p:spPr bwMode="auto">
          <a:xfrm>
            <a:off x="6937375" y="1000125"/>
            <a:ext cx="2624138" cy="646113"/>
          </a:xfrm>
          <a:prstGeom prst="rect">
            <a:avLst/>
          </a:prstGeom>
          <a:noFill/>
          <a:ln w="9525">
            <a:noFill/>
            <a:miter lim="800000"/>
            <a:headEnd/>
            <a:tailEnd/>
          </a:ln>
        </p:spPr>
        <p:txBody>
          <a:bodyPr>
            <a:spAutoFit/>
          </a:bodyPr>
          <a:lstStyle/>
          <a:p>
            <a:pPr algn="ctr"/>
            <a:r>
              <a:rPr lang="en-US"/>
              <a:t>Accounts integration, analysis and reporting</a:t>
            </a: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txBox="1">
            <a:spLocks/>
          </p:cNvSpPr>
          <p:nvPr/>
        </p:nvSpPr>
        <p:spPr bwMode="auto">
          <a:xfrm>
            <a:off x="2505075" y="5661025"/>
            <a:ext cx="6840538" cy="504825"/>
          </a:xfrm>
          <a:prstGeom prst="rect">
            <a:avLst/>
          </a:prstGeom>
          <a:noFill/>
          <a:ln w="9525">
            <a:noFill/>
            <a:miter lim="800000"/>
            <a:headEnd/>
            <a:tailEnd/>
          </a:ln>
        </p:spPr>
        <p:txBody>
          <a:bodyPr anchor="ctr"/>
          <a:lstStyle/>
          <a:p>
            <a:r>
              <a:rPr lang="en-GB" sz="1600">
                <a:solidFill>
                  <a:srgbClr val="0070C0"/>
                </a:solidFill>
                <a:latin typeface="Calibri" pitchFamily="34" charset="0"/>
              </a:rPr>
              <a:t>Landscape Ecological Potential change 1990-2006, by ecosystem landscape units</a:t>
            </a:r>
          </a:p>
        </p:txBody>
      </p:sp>
      <p:pic>
        <p:nvPicPr>
          <p:cNvPr id="58371" name="Picture Placeholder 4" descr="ZOOMBP_SELU_nLEP_90_06.png"/>
          <p:cNvPicPr>
            <a:picLocks noChangeAspect="1"/>
          </p:cNvPicPr>
          <p:nvPr/>
        </p:nvPicPr>
        <p:blipFill>
          <a:blip r:embed="rId3" cstate="print"/>
          <a:srcRect t="1968" b="1968"/>
          <a:stretch>
            <a:fillRect/>
          </a:stretch>
        </p:blipFill>
        <p:spPr bwMode="auto">
          <a:xfrm>
            <a:off x="2505075" y="2487613"/>
            <a:ext cx="6551613" cy="3284537"/>
          </a:xfrm>
          <a:prstGeom prst="rect">
            <a:avLst/>
          </a:prstGeom>
          <a:noFill/>
          <a:ln w="9525">
            <a:noFill/>
            <a:miter lim="800000"/>
            <a:headEnd/>
            <a:tailEnd/>
          </a:ln>
        </p:spPr>
      </p:pic>
      <p:sp>
        <p:nvSpPr>
          <p:cNvPr id="58372" name="Text Placeholder 3"/>
          <p:cNvSpPr txBox="1">
            <a:spLocks/>
          </p:cNvSpPr>
          <p:nvPr/>
        </p:nvSpPr>
        <p:spPr bwMode="auto">
          <a:xfrm>
            <a:off x="2576513" y="6165850"/>
            <a:ext cx="3167062" cy="404813"/>
          </a:xfrm>
          <a:prstGeom prst="rect">
            <a:avLst/>
          </a:prstGeom>
          <a:noFill/>
          <a:ln w="9525">
            <a:noFill/>
            <a:miter lim="800000"/>
            <a:headEnd/>
            <a:tailEnd/>
          </a:ln>
        </p:spPr>
        <p:txBody>
          <a:bodyPr/>
          <a:lstStyle/>
          <a:p>
            <a:pPr>
              <a:spcBef>
                <a:spcPct val="20000"/>
              </a:spcBef>
            </a:pPr>
            <a:r>
              <a:rPr lang="fr-FR" sz="1400" i="1">
                <a:latin typeface="Calibri" pitchFamily="34" charset="0"/>
              </a:rPr>
              <a:t>(J-L Weber and E. Ivanov, 2011)</a:t>
            </a:r>
            <a:endParaRPr lang="en-GB" sz="1400" i="1">
              <a:latin typeface="Calibri" pitchFamily="34" charset="0"/>
            </a:endParaRPr>
          </a:p>
          <a:p>
            <a:pPr>
              <a:spcBef>
                <a:spcPct val="20000"/>
              </a:spcBef>
            </a:pPr>
            <a:endParaRPr lang="en-GB" sz="1400">
              <a:latin typeface="Calibri" pitchFamily="34" charset="0"/>
            </a:endParaRPr>
          </a:p>
        </p:txBody>
      </p:sp>
      <p:pic>
        <p:nvPicPr>
          <p:cNvPr id="58373" name="Picture 2"/>
          <p:cNvPicPr>
            <a:picLocks noChangeAspect="1" noChangeArrowheads="1"/>
          </p:cNvPicPr>
          <p:nvPr/>
        </p:nvPicPr>
        <p:blipFill>
          <a:blip r:embed="rId4" cstate="print"/>
          <a:srcRect/>
          <a:stretch>
            <a:fillRect/>
          </a:stretch>
        </p:blipFill>
        <p:spPr bwMode="auto">
          <a:xfrm>
            <a:off x="9056688" y="2636838"/>
            <a:ext cx="787400" cy="823912"/>
          </a:xfrm>
          <a:prstGeom prst="rect">
            <a:avLst/>
          </a:prstGeom>
          <a:noFill/>
          <a:ln w="9525">
            <a:noFill/>
            <a:miter lim="800000"/>
            <a:headEnd/>
            <a:tailEnd/>
          </a:ln>
        </p:spPr>
      </p:pic>
      <p:pic>
        <p:nvPicPr>
          <p:cNvPr id="58374" name="Picture 2"/>
          <p:cNvPicPr>
            <a:picLocks noChangeAspect="1" noChangeArrowheads="1"/>
          </p:cNvPicPr>
          <p:nvPr/>
        </p:nvPicPr>
        <p:blipFill>
          <a:blip r:embed="rId5" cstate="print"/>
          <a:srcRect/>
          <a:stretch>
            <a:fillRect/>
          </a:stretch>
        </p:blipFill>
        <p:spPr bwMode="auto">
          <a:xfrm>
            <a:off x="9105900" y="3843338"/>
            <a:ext cx="644525" cy="738187"/>
          </a:xfrm>
          <a:prstGeom prst="rect">
            <a:avLst/>
          </a:prstGeom>
          <a:noFill/>
          <a:ln w="9525">
            <a:noFill/>
            <a:miter lim="800000"/>
            <a:headEnd/>
            <a:tailEnd/>
          </a:ln>
        </p:spPr>
      </p:pic>
      <p:grpSp>
        <p:nvGrpSpPr>
          <p:cNvPr id="2" name="Group 1"/>
          <p:cNvGrpSpPr>
            <a:grpSpLocks/>
          </p:cNvGrpSpPr>
          <p:nvPr/>
        </p:nvGrpSpPr>
        <p:grpSpPr bwMode="auto">
          <a:xfrm>
            <a:off x="4735513" y="1196975"/>
            <a:ext cx="2089150" cy="504825"/>
            <a:chOff x="4735513" y="1196975"/>
            <a:chExt cx="2089150" cy="504825"/>
          </a:xfrm>
        </p:grpSpPr>
        <p:sp>
          <p:nvSpPr>
            <p:cNvPr id="22" name="Down Arrow 21"/>
            <p:cNvSpPr/>
            <p:nvPr/>
          </p:nvSpPr>
          <p:spPr>
            <a:xfrm>
              <a:off x="4735513" y="1196975"/>
              <a:ext cx="288925" cy="504825"/>
            </a:xfrm>
            <a:prstGeom prst="downArrow">
              <a:avLst/>
            </a:prstGeom>
            <a:gradFill flip="none" rotWithShape="1">
              <a:gsLst>
                <a:gs pos="0">
                  <a:srgbClr val="FFF200"/>
                </a:gs>
                <a:gs pos="45000">
                  <a:srgbClr val="FF7A00"/>
                </a:gs>
                <a:gs pos="70000">
                  <a:srgbClr val="FF0300"/>
                </a:gs>
                <a:gs pos="100000">
                  <a:srgbClr val="4D0808"/>
                </a:gs>
              </a:gsLst>
              <a:lin ang="54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58401" name="AutoShape 9"/>
            <p:cNvSpPr>
              <a:spLocks/>
            </p:cNvSpPr>
            <p:nvPr/>
          </p:nvSpPr>
          <p:spPr bwMode="auto">
            <a:xfrm>
              <a:off x="5100638" y="1196975"/>
              <a:ext cx="1724025" cy="431800"/>
            </a:xfrm>
            <a:prstGeom prst="accentBorderCallout1">
              <a:avLst>
                <a:gd name="adj1" fmla="val 100616"/>
                <a:gd name="adj2" fmla="val -4421"/>
                <a:gd name="adj3" fmla="val 722903"/>
                <a:gd name="adj4" fmla="val 76111"/>
              </a:avLst>
            </a:prstGeom>
            <a:noFill/>
            <a:ln w="57150">
              <a:solidFill>
                <a:srgbClr val="FF9900"/>
              </a:solidFill>
              <a:miter lim="800000"/>
              <a:headEnd/>
              <a:tailEnd type="triangle" w="med" len="med"/>
            </a:ln>
          </p:spPr>
          <p:txBody>
            <a:bodyPr/>
            <a:lstStyle/>
            <a:p>
              <a:pPr algn="ctr"/>
              <a:r>
                <a:rPr lang="en-GB" sz="2000" b="1">
                  <a:latin typeface="Calibri" pitchFamily="34" charset="0"/>
                </a:rPr>
                <a:t>Degradation</a:t>
              </a:r>
            </a:p>
          </p:txBody>
        </p:sp>
      </p:grpSp>
      <p:sp>
        <p:nvSpPr>
          <p:cNvPr id="40971" name="Rectangle 2"/>
          <p:cNvSpPr>
            <a:spLocks noGrp="1" noChangeArrowheads="1"/>
          </p:cNvSpPr>
          <p:nvPr>
            <p:ph type="title"/>
          </p:nvPr>
        </p:nvSpPr>
        <p:spPr>
          <a:xfrm>
            <a:off x="273050" y="188913"/>
            <a:ext cx="9329738" cy="504825"/>
          </a:xfrm>
        </p:spPr>
        <p:txBody>
          <a:bodyPr>
            <a:normAutofit fontScale="90000"/>
          </a:bodyPr>
          <a:lstStyle/>
          <a:p>
            <a:pPr>
              <a:defRPr/>
            </a:pPr>
            <a:r>
              <a:rPr lang="en-GB" dirty="0" smtClean="0"/>
              <a:t>From ecosystem physical degradation to capital consumption, ecological debts and sustainable benefits</a:t>
            </a:r>
          </a:p>
        </p:txBody>
      </p:sp>
      <p:sp>
        <p:nvSpPr>
          <p:cNvPr id="58377" name="Rectangle 3"/>
          <p:cNvSpPr>
            <a:spLocks noChangeArrowheads="1"/>
          </p:cNvSpPr>
          <p:nvPr/>
        </p:nvSpPr>
        <p:spPr bwMode="auto">
          <a:xfrm>
            <a:off x="-303213" y="-657225"/>
            <a:ext cx="9906001" cy="0"/>
          </a:xfrm>
          <a:prstGeom prst="rect">
            <a:avLst/>
          </a:prstGeom>
          <a:noFill/>
          <a:ln w="9525">
            <a:noFill/>
            <a:miter lim="800000"/>
            <a:headEnd/>
            <a:tailEnd/>
          </a:ln>
        </p:spPr>
        <p:txBody>
          <a:bodyPr wrap="none" anchor="ctr">
            <a:spAutoFit/>
          </a:bodyPr>
          <a:lstStyle/>
          <a:p>
            <a:endParaRPr lang="fr-FR"/>
          </a:p>
        </p:txBody>
      </p:sp>
      <p:sp>
        <p:nvSpPr>
          <p:cNvPr id="58378" name="Rectangle 4"/>
          <p:cNvSpPr>
            <a:spLocks noChangeArrowheads="1"/>
          </p:cNvSpPr>
          <p:nvPr/>
        </p:nvSpPr>
        <p:spPr bwMode="auto">
          <a:xfrm>
            <a:off x="-303213" y="3162300"/>
            <a:ext cx="9906001" cy="0"/>
          </a:xfrm>
          <a:prstGeom prst="rect">
            <a:avLst/>
          </a:prstGeom>
          <a:noFill/>
          <a:ln w="9525">
            <a:noFill/>
            <a:miter lim="800000"/>
            <a:headEnd/>
            <a:tailEnd/>
          </a:ln>
        </p:spPr>
        <p:txBody>
          <a:bodyPr wrap="none" anchor="ctr">
            <a:spAutoFit/>
          </a:bodyPr>
          <a:lstStyle/>
          <a:p>
            <a:endParaRPr lang="fr-FR"/>
          </a:p>
        </p:txBody>
      </p:sp>
      <p:sp>
        <p:nvSpPr>
          <p:cNvPr id="58379" name="Rectangle 5"/>
          <p:cNvSpPr>
            <a:spLocks noChangeArrowheads="1"/>
          </p:cNvSpPr>
          <p:nvPr/>
        </p:nvSpPr>
        <p:spPr bwMode="auto">
          <a:xfrm>
            <a:off x="-303213" y="6981825"/>
            <a:ext cx="184150" cy="534988"/>
          </a:xfrm>
          <a:prstGeom prst="rect">
            <a:avLst/>
          </a:prstGeom>
          <a:noFill/>
          <a:ln w="9525">
            <a:noFill/>
            <a:miter lim="800000"/>
            <a:headEnd/>
            <a:tailEnd/>
          </a:ln>
        </p:spPr>
        <p:txBody>
          <a:bodyPr wrap="none" anchor="ctr">
            <a:spAutoFit/>
          </a:bodyPr>
          <a:lstStyle/>
          <a:p>
            <a:r>
              <a:rPr lang="en-US" sz="1100" b="1">
                <a:ea typeface="Times New Roman" pitchFamily="18" charset="0"/>
                <a:cs typeface="Calibri" pitchFamily="34" charset="0"/>
              </a:rPr>
              <a:t/>
            </a:r>
            <a:br>
              <a:rPr lang="en-US" sz="1100" b="1">
                <a:ea typeface="Times New Roman" pitchFamily="18" charset="0"/>
                <a:cs typeface="Calibri" pitchFamily="34" charset="0"/>
              </a:rPr>
            </a:br>
            <a:endParaRPr lang="en-US">
              <a:ea typeface="Times New Roman" pitchFamily="18" charset="0"/>
              <a:cs typeface="Calibri" pitchFamily="34" charset="0"/>
            </a:endParaRPr>
          </a:p>
        </p:txBody>
      </p:sp>
      <p:sp>
        <p:nvSpPr>
          <p:cNvPr id="51219" name="AutoShape 14"/>
          <p:cNvSpPr>
            <a:spLocks noChangeArrowheads="1"/>
          </p:cNvSpPr>
          <p:nvPr/>
        </p:nvSpPr>
        <p:spPr bwMode="auto">
          <a:xfrm>
            <a:off x="112713" y="3141663"/>
            <a:ext cx="2160587" cy="1223962"/>
          </a:xfrm>
          <a:prstGeom prst="foldedCorner">
            <a:avLst>
              <a:gd name="adj" fmla="val 32454"/>
            </a:avLst>
          </a:prstGeom>
          <a:solidFill>
            <a:schemeClr val="bg1"/>
          </a:solidFill>
          <a:ln w="28575">
            <a:solidFill>
              <a:srgbClr val="C00000"/>
            </a:solidFill>
            <a:round/>
            <a:headEnd/>
            <a:tailEnd/>
          </a:ln>
        </p:spPr>
        <p:txBody>
          <a:bodyPr anchor="ctr"/>
          <a:lstStyle/>
          <a:p>
            <a:pPr algn="ctr">
              <a:defRPr/>
            </a:pPr>
            <a:endParaRPr lang="en-US" dirty="0">
              <a:latin typeface="+mn-lt"/>
              <a:cs typeface="Arial" pitchFamily="34" charset="0"/>
            </a:endParaRPr>
          </a:p>
          <a:p>
            <a:pPr algn="ctr">
              <a:defRPr/>
            </a:pPr>
            <a:r>
              <a:rPr lang="en-US" b="1" dirty="0">
                <a:solidFill>
                  <a:srgbClr val="C00000"/>
                </a:solidFill>
                <a:latin typeface="+mn-lt"/>
                <a:cs typeface="Arial" pitchFamily="34" charset="0"/>
              </a:rPr>
              <a:t>Economic statistics </a:t>
            </a:r>
          </a:p>
          <a:p>
            <a:pPr algn="ctr">
              <a:defRPr/>
            </a:pPr>
            <a:r>
              <a:rPr lang="en-US" b="1" dirty="0">
                <a:solidFill>
                  <a:srgbClr val="C00000"/>
                </a:solidFill>
                <a:latin typeface="+mn-lt"/>
                <a:cs typeface="Arial" pitchFamily="34" charset="0"/>
              </a:rPr>
              <a:t>&amp; </a:t>
            </a:r>
          </a:p>
          <a:p>
            <a:pPr algn="ctr">
              <a:defRPr/>
            </a:pPr>
            <a:r>
              <a:rPr lang="en-US" b="1" dirty="0">
                <a:solidFill>
                  <a:srgbClr val="C00000"/>
                </a:solidFill>
                <a:latin typeface="+mn-lt"/>
                <a:cs typeface="Arial" pitchFamily="34" charset="0"/>
              </a:rPr>
              <a:t>national accounts</a:t>
            </a:r>
          </a:p>
        </p:txBody>
      </p:sp>
      <p:cxnSp>
        <p:nvCxnSpPr>
          <p:cNvPr id="33810" name="AutoShape 15"/>
          <p:cNvCxnSpPr>
            <a:cxnSpLocks noChangeShapeType="1"/>
            <a:stCxn id="51219" idx="3"/>
            <a:endCxn id="58399" idx="3"/>
          </p:cNvCxnSpPr>
          <p:nvPr/>
        </p:nvCxnSpPr>
        <p:spPr bwMode="auto">
          <a:xfrm flipV="1">
            <a:off x="2273300" y="2994025"/>
            <a:ext cx="566738" cy="760413"/>
          </a:xfrm>
          <a:prstGeom prst="straightConnector1">
            <a:avLst/>
          </a:prstGeom>
          <a:noFill/>
          <a:ln w="57150">
            <a:solidFill>
              <a:schemeClr val="tx1"/>
            </a:solidFill>
            <a:round/>
            <a:headEnd/>
            <a:tailEnd type="triangle" w="med" len="med"/>
          </a:ln>
        </p:spPr>
      </p:cxnSp>
      <p:grpSp>
        <p:nvGrpSpPr>
          <p:cNvPr id="3" name="Group 5"/>
          <p:cNvGrpSpPr>
            <a:grpSpLocks/>
          </p:cNvGrpSpPr>
          <p:nvPr/>
        </p:nvGrpSpPr>
        <p:grpSpPr bwMode="auto">
          <a:xfrm>
            <a:off x="41275" y="1196975"/>
            <a:ext cx="4335463" cy="1965325"/>
            <a:chOff x="41275" y="1196975"/>
            <a:chExt cx="4335463" cy="1965325"/>
          </a:xfrm>
        </p:grpSpPr>
        <p:grpSp>
          <p:nvGrpSpPr>
            <p:cNvPr id="4" name="Group 4"/>
            <p:cNvGrpSpPr>
              <a:grpSpLocks/>
            </p:cNvGrpSpPr>
            <p:nvPr/>
          </p:nvGrpSpPr>
          <p:grpSpPr bwMode="auto">
            <a:xfrm>
              <a:off x="41275" y="1196975"/>
              <a:ext cx="4335463" cy="1965325"/>
              <a:chOff x="41275" y="1196975"/>
              <a:chExt cx="4335463" cy="1965325"/>
            </a:xfrm>
          </p:grpSpPr>
          <p:sp>
            <p:nvSpPr>
              <p:cNvPr id="58398" name="AutoShape 10"/>
              <p:cNvSpPr>
                <a:spLocks/>
              </p:cNvSpPr>
              <p:nvPr/>
            </p:nvSpPr>
            <p:spPr bwMode="auto">
              <a:xfrm>
                <a:off x="41275" y="1196975"/>
                <a:ext cx="1724025" cy="1368425"/>
              </a:xfrm>
              <a:prstGeom prst="accentBorderCallout1">
                <a:avLst>
                  <a:gd name="adj1" fmla="val 36991"/>
                  <a:gd name="adj2" fmla="val 105801"/>
                  <a:gd name="adj3" fmla="val 223167"/>
                  <a:gd name="adj4" fmla="val 365718"/>
                </a:avLst>
              </a:prstGeom>
              <a:solidFill>
                <a:srgbClr val="FFC000"/>
              </a:solidFill>
              <a:ln w="57150">
                <a:solidFill>
                  <a:srgbClr val="F29000"/>
                </a:solidFill>
                <a:miter lim="800000"/>
                <a:headEnd type="triangle" w="med" len="med"/>
                <a:tailEnd/>
              </a:ln>
            </p:spPr>
            <p:txBody>
              <a:bodyPr anchor="ctr"/>
              <a:lstStyle/>
              <a:p>
                <a:pPr algn="ctr"/>
                <a:r>
                  <a:rPr lang="en-US" sz="1400" b="1"/>
                  <a:t>Consumption of ecosystem capital</a:t>
                </a:r>
              </a:p>
              <a:p>
                <a:pPr algn="ctr"/>
                <a:r>
                  <a:rPr lang="en-US" sz="1400" b="1"/>
                  <a:t>(unpaid costs) &amp; ecological debts (in $)</a:t>
                </a:r>
              </a:p>
            </p:txBody>
          </p:sp>
          <p:sp>
            <p:nvSpPr>
              <p:cNvPr id="58399" name="Oval 11"/>
              <p:cNvSpPr>
                <a:spLocks noChangeArrowheads="1"/>
              </p:cNvSpPr>
              <p:nvPr/>
            </p:nvSpPr>
            <p:spPr bwMode="auto">
              <a:xfrm>
                <a:off x="2576513" y="2009775"/>
                <a:ext cx="1800225" cy="1152525"/>
              </a:xfrm>
              <a:prstGeom prst="ellipse">
                <a:avLst/>
              </a:prstGeom>
              <a:solidFill>
                <a:srgbClr val="FFC000"/>
              </a:solidFill>
              <a:ln w="57150">
                <a:solidFill>
                  <a:srgbClr val="F29000"/>
                </a:solidFill>
                <a:round/>
                <a:headEnd/>
                <a:tailEnd/>
              </a:ln>
            </p:spPr>
            <p:txBody>
              <a:bodyPr anchor="ctr"/>
              <a:lstStyle/>
              <a:p>
                <a:pPr algn="ctr"/>
                <a:r>
                  <a:rPr lang="en-US" sz="1600">
                    <a:latin typeface="Calibri" pitchFamily="34" charset="0"/>
                  </a:rPr>
                  <a:t>Remediation costs</a:t>
                </a:r>
              </a:p>
            </p:txBody>
          </p:sp>
        </p:grpSp>
        <p:cxnSp>
          <p:nvCxnSpPr>
            <p:cNvPr id="58397" name="AutoShape 17"/>
            <p:cNvCxnSpPr>
              <a:cxnSpLocks noChangeShapeType="1"/>
              <a:stCxn id="58398" idx="1"/>
              <a:endCxn id="51219" idx="0"/>
            </p:cNvCxnSpPr>
            <p:nvPr/>
          </p:nvCxnSpPr>
          <p:spPr bwMode="auto">
            <a:xfrm>
              <a:off x="903288" y="2565400"/>
              <a:ext cx="290512" cy="576263"/>
            </a:xfrm>
            <a:prstGeom prst="straightConnector1">
              <a:avLst/>
            </a:prstGeom>
            <a:noFill/>
            <a:ln w="57150">
              <a:solidFill>
                <a:schemeClr val="tx1"/>
              </a:solidFill>
              <a:round/>
              <a:headEnd/>
              <a:tailEnd type="triangle" w="med" len="med"/>
            </a:ln>
          </p:spPr>
        </p:cxnSp>
      </p:grpSp>
      <p:grpSp>
        <p:nvGrpSpPr>
          <p:cNvPr id="6" name="Group 7"/>
          <p:cNvGrpSpPr>
            <a:grpSpLocks/>
          </p:cNvGrpSpPr>
          <p:nvPr/>
        </p:nvGrpSpPr>
        <p:grpSpPr bwMode="auto">
          <a:xfrm>
            <a:off x="112713" y="4364038"/>
            <a:ext cx="7864475" cy="2003425"/>
            <a:chOff x="112713" y="4364038"/>
            <a:chExt cx="7864475" cy="2003425"/>
          </a:xfrm>
        </p:grpSpPr>
        <p:cxnSp>
          <p:nvCxnSpPr>
            <p:cNvPr id="58391" name="AutoShape 16"/>
            <p:cNvCxnSpPr>
              <a:cxnSpLocks noChangeShapeType="1"/>
              <a:stCxn id="51219" idx="2"/>
              <a:endCxn id="58393" idx="3"/>
            </p:cNvCxnSpPr>
            <p:nvPr/>
          </p:nvCxnSpPr>
          <p:spPr bwMode="auto">
            <a:xfrm flipH="1">
              <a:off x="974725" y="4365625"/>
              <a:ext cx="219075" cy="503238"/>
            </a:xfrm>
            <a:prstGeom prst="straightConnector1">
              <a:avLst/>
            </a:prstGeom>
            <a:noFill/>
            <a:ln w="57150">
              <a:solidFill>
                <a:schemeClr val="tx1"/>
              </a:solidFill>
              <a:round/>
              <a:headEnd/>
              <a:tailEnd type="triangle" w="med" len="med"/>
            </a:ln>
          </p:spPr>
        </p:cxnSp>
        <p:grpSp>
          <p:nvGrpSpPr>
            <p:cNvPr id="7" name="Group 6"/>
            <p:cNvGrpSpPr>
              <a:grpSpLocks/>
            </p:cNvGrpSpPr>
            <p:nvPr/>
          </p:nvGrpSpPr>
          <p:grpSpPr bwMode="auto">
            <a:xfrm>
              <a:off x="112713" y="4364038"/>
              <a:ext cx="7864475" cy="2003425"/>
              <a:chOff x="112713" y="4364038"/>
              <a:chExt cx="7864475" cy="2003425"/>
            </a:xfrm>
          </p:grpSpPr>
          <p:sp>
            <p:nvSpPr>
              <p:cNvPr id="58393" name="AutoShape 12"/>
              <p:cNvSpPr>
                <a:spLocks/>
              </p:cNvSpPr>
              <p:nvPr/>
            </p:nvSpPr>
            <p:spPr bwMode="auto">
              <a:xfrm>
                <a:off x="112713" y="4868863"/>
                <a:ext cx="1724025" cy="1498600"/>
              </a:xfrm>
              <a:prstGeom prst="accentBorderCallout1">
                <a:avLst>
                  <a:gd name="adj1" fmla="val 8815"/>
                  <a:gd name="adj2" fmla="val 104421"/>
                  <a:gd name="adj3" fmla="val -40023"/>
                  <a:gd name="adj4" fmla="val 361236"/>
                </a:avLst>
              </a:prstGeom>
              <a:solidFill>
                <a:srgbClr val="FFFFCC"/>
              </a:solidFill>
              <a:ln w="57150">
                <a:solidFill>
                  <a:srgbClr val="C00000"/>
                </a:solidFill>
                <a:prstDash val="sysDash"/>
                <a:miter lim="800000"/>
                <a:headEnd type="triangle" w="med" len="med"/>
                <a:tailEnd/>
              </a:ln>
            </p:spPr>
            <p:txBody>
              <a:bodyPr anchor="ctr"/>
              <a:lstStyle/>
              <a:p>
                <a:pPr algn="ctr"/>
                <a:r>
                  <a:rPr lang="en-US" sz="1400"/>
                  <a:t>Ecological sustainability of</a:t>
                </a:r>
              </a:p>
              <a:p>
                <a:pPr algn="ctr"/>
                <a:r>
                  <a:rPr lang="en-US" sz="1400" b="1"/>
                  <a:t>Value Added supported by ecosystem services</a:t>
                </a:r>
              </a:p>
            </p:txBody>
          </p:sp>
          <p:cxnSp>
            <p:nvCxnSpPr>
              <p:cNvPr id="9" name="Straight Arrow Connector 8"/>
              <p:cNvCxnSpPr/>
              <p:nvPr/>
            </p:nvCxnSpPr>
            <p:spPr>
              <a:xfrm flipH="1">
                <a:off x="1928813" y="4365625"/>
                <a:ext cx="6048375" cy="1008063"/>
              </a:xfrm>
              <a:prstGeom prst="straightConnector1">
                <a:avLst/>
              </a:prstGeom>
              <a:solidFill>
                <a:schemeClr val="accent6">
                  <a:lumMod val="20000"/>
                  <a:lumOff val="80000"/>
                </a:schemeClr>
              </a:solidFill>
              <a:ln w="57150">
                <a:solidFill>
                  <a:srgbClr val="C00000"/>
                </a:solidFill>
                <a:prstDash val="sysDash"/>
                <a:miter lim="800000"/>
                <a:headEnd type="none" w="med" len="med"/>
                <a:tailEnd type="triangle" w="med" len="med"/>
              </a:ln>
            </p:spPr>
          </p:cxnSp>
          <p:sp>
            <p:nvSpPr>
              <p:cNvPr id="58395" name="Oval 13"/>
              <p:cNvSpPr>
                <a:spLocks noChangeArrowheads="1"/>
              </p:cNvSpPr>
              <p:nvPr/>
            </p:nvSpPr>
            <p:spPr bwMode="auto">
              <a:xfrm>
                <a:off x="2344738" y="4364038"/>
                <a:ext cx="1657350" cy="1152525"/>
              </a:xfrm>
              <a:prstGeom prst="ellipse">
                <a:avLst/>
              </a:prstGeom>
              <a:solidFill>
                <a:srgbClr val="FFFFCC"/>
              </a:solidFill>
              <a:ln w="57150">
                <a:solidFill>
                  <a:srgbClr val="C00000"/>
                </a:solidFill>
                <a:prstDash val="sysDash"/>
                <a:miter lim="800000"/>
                <a:headEnd type="triangle" w="med" len="med"/>
                <a:tailEnd/>
              </a:ln>
            </p:spPr>
            <p:txBody>
              <a:bodyPr anchor="ctr"/>
              <a:lstStyle/>
              <a:p>
                <a:pPr algn="ctr"/>
                <a:r>
                  <a:rPr lang="en-US" sz="1400"/>
                  <a:t>Sustainable use coefficients</a:t>
                </a:r>
              </a:p>
            </p:txBody>
          </p:sp>
        </p:grpSp>
      </p:grpSp>
      <p:grpSp>
        <p:nvGrpSpPr>
          <p:cNvPr id="8" name="Group 2"/>
          <p:cNvGrpSpPr>
            <a:grpSpLocks/>
          </p:cNvGrpSpPr>
          <p:nvPr/>
        </p:nvGrpSpPr>
        <p:grpSpPr bwMode="auto">
          <a:xfrm>
            <a:off x="5457825" y="1657350"/>
            <a:ext cx="2016125" cy="504825"/>
            <a:chOff x="5457825" y="1657350"/>
            <a:chExt cx="2016125" cy="504825"/>
          </a:xfrm>
        </p:grpSpPr>
        <p:sp>
          <p:nvSpPr>
            <p:cNvPr id="5" name="AutoShape 8"/>
            <p:cNvSpPr>
              <a:spLocks/>
            </p:cNvSpPr>
            <p:nvPr/>
          </p:nvSpPr>
          <p:spPr bwMode="auto">
            <a:xfrm>
              <a:off x="5457825" y="1719263"/>
              <a:ext cx="1655763" cy="431800"/>
            </a:xfrm>
            <a:prstGeom prst="accentBorderCallout1">
              <a:avLst>
                <a:gd name="adj1" fmla="val 104315"/>
                <a:gd name="adj2" fmla="val 102449"/>
                <a:gd name="adj3" fmla="val 612889"/>
                <a:gd name="adj4" fmla="val 154670"/>
              </a:avLst>
            </a:prstGeom>
            <a:noFill/>
            <a:ln w="57150">
              <a:solidFill>
                <a:schemeClr val="accent2">
                  <a:lumMod val="75000"/>
                </a:schemeClr>
              </a:solidFill>
              <a:miter lim="800000"/>
              <a:headEnd/>
              <a:tailEnd type="triangle" w="med" len="med"/>
            </a:ln>
            <a:extLst/>
          </p:spPr>
          <p:txBody>
            <a:bodyPr/>
            <a:lstStyle/>
            <a:p>
              <a:pPr algn="ctr">
                <a:defRPr/>
              </a:pPr>
              <a:r>
                <a:rPr lang="en-GB" sz="2000" b="1" dirty="0">
                  <a:latin typeface="Calibri" pitchFamily="34" charset="0"/>
                  <a:cs typeface="Arial" pitchFamily="34" charset="0"/>
                </a:rPr>
                <a:t>Enhancement</a:t>
              </a:r>
            </a:p>
          </p:txBody>
        </p:sp>
        <p:sp>
          <p:nvSpPr>
            <p:cNvPr id="21" name="Up Arrow 20"/>
            <p:cNvSpPr/>
            <p:nvPr/>
          </p:nvSpPr>
          <p:spPr>
            <a:xfrm>
              <a:off x="7185025" y="1657350"/>
              <a:ext cx="288925" cy="504825"/>
            </a:xfrm>
            <a:prstGeom prst="upArrow">
              <a:avLst/>
            </a:prstGeom>
            <a:gradFill>
              <a:gsLst>
                <a:gs pos="0">
                  <a:srgbClr val="8488C4"/>
                </a:gs>
                <a:gs pos="53000">
                  <a:srgbClr val="D4DEFF"/>
                </a:gs>
                <a:gs pos="83000">
                  <a:srgbClr val="D4DEFF"/>
                </a:gs>
                <a:gs pos="100000">
                  <a:srgbClr val="96AB94"/>
                </a:gs>
              </a:gsLst>
              <a:lin ang="5400000" scaled="0"/>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grpSp>
      <p:grpSp>
        <p:nvGrpSpPr>
          <p:cNvPr id="10" name="Group 3"/>
          <p:cNvGrpSpPr>
            <a:grpSpLocks/>
          </p:cNvGrpSpPr>
          <p:nvPr/>
        </p:nvGrpSpPr>
        <p:grpSpPr bwMode="auto">
          <a:xfrm>
            <a:off x="6824663" y="1065213"/>
            <a:ext cx="2925762" cy="1139825"/>
            <a:chOff x="6824663" y="1065213"/>
            <a:chExt cx="2925762" cy="1139825"/>
          </a:xfrm>
        </p:grpSpPr>
        <p:cxnSp>
          <p:nvCxnSpPr>
            <p:cNvPr id="58386" name="Straight Arrow Connector 12"/>
            <p:cNvCxnSpPr>
              <a:cxnSpLocks noChangeShapeType="1"/>
              <a:stCxn id="58401" idx="0"/>
            </p:cNvCxnSpPr>
            <p:nvPr/>
          </p:nvCxnSpPr>
          <p:spPr bwMode="auto">
            <a:xfrm>
              <a:off x="6824663" y="1412875"/>
              <a:ext cx="995362" cy="0"/>
            </a:xfrm>
            <a:prstGeom prst="straightConnector1">
              <a:avLst/>
            </a:prstGeom>
            <a:noFill/>
            <a:ln w="57150">
              <a:solidFill>
                <a:srgbClr val="FF9900"/>
              </a:solidFill>
              <a:miter lim="800000"/>
              <a:headEnd/>
              <a:tailEnd type="triangle" w="med" len="med"/>
            </a:ln>
          </p:spPr>
        </p:cxnSp>
        <p:cxnSp>
          <p:nvCxnSpPr>
            <p:cNvPr id="16" name="Straight Arrow Connector 15"/>
            <p:cNvCxnSpPr/>
            <p:nvPr/>
          </p:nvCxnSpPr>
          <p:spPr>
            <a:xfrm>
              <a:off x="7113588" y="1935163"/>
              <a:ext cx="706437" cy="0"/>
            </a:xfrm>
            <a:prstGeom prst="straightConnector1">
              <a:avLst/>
            </a:prstGeom>
            <a:noFill/>
            <a:ln w="57150">
              <a:solidFill>
                <a:schemeClr val="accent2">
                  <a:lumMod val="75000"/>
                </a:schemeClr>
              </a:solidFill>
              <a:miter lim="800000"/>
              <a:headEnd/>
              <a:tailEnd type="triangle" w="med" len="med"/>
            </a:ln>
            <a:extLst/>
          </p:spPr>
        </p:cxnSp>
        <p:sp>
          <p:nvSpPr>
            <p:cNvPr id="18" name="Folded Corner 17"/>
            <p:cNvSpPr/>
            <p:nvPr/>
          </p:nvSpPr>
          <p:spPr>
            <a:xfrm>
              <a:off x="7832725" y="1065213"/>
              <a:ext cx="1917700" cy="1139825"/>
            </a:xfrm>
            <a:prstGeom prst="foldedCorner">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tIns="180000" anchor="ctr"/>
            <a:lstStyle/>
            <a:p>
              <a:pPr algn="ctr">
                <a:defRPr/>
              </a:pPr>
              <a:r>
                <a:rPr lang="en-US" b="1" dirty="0">
                  <a:solidFill>
                    <a:srgbClr val="006600"/>
                  </a:solidFill>
                </a:rPr>
                <a:t>Balance sheet of ecological debts &amp; credits (ECU)</a:t>
              </a:r>
              <a:endParaRPr lang="en-GB" b="1" dirty="0">
                <a:solidFill>
                  <a:srgbClr val="0066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21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33810"/>
                                        </p:tgtEl>
                                        <p:attrNameLst>
                                          <p:attrName>style.visibility</p:attrName>
                                        </p:attrNameLst>
                                      </p:cBhvr>
                                      <p:to>
                                        <p:strVal val="visible"/>
                                      </p:to>
                                    </p:set>
                                    <p:animEffect transition="in" filter="wipe(down)">
                                      <p:cBhvr>
                                        <p:cTn id="31" dur="500"/>
                                        <p:tgtEl>
                                          <p:spTgt spid="338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of the ENCA core integrated accounting framework</a:t>
            </a:r>
            <a:endParaRPr lang="en-US" dirty="0"/>
          </a:p>
        </p:txBody>
      </p:sp>
      <p:sp>
        <p:nvSpPr>
          <p:cNvPr id="3" name="Content Placeholder 2"/>
          <p:cNvSpPr>
            <a:spLocks noGrp="1"/>
          </p:cNvSpPr>
          <p:nvPr>
            <p:ph idx="1"/>
          </p:nvPr>
        </p:nvSpPr>
        <p:spPr/>
        <p:txBody>
          <a:bodyPr/>
          <a:lstStyle/>
          <a:p>
            <a:r>
              <a:rPr lang="en-US" dirty="0" smtClean="0"/>
              <a:t>A “distribution” of the SEEA part 2 on experimental ecosystem accounting</a:t>
            </a:r>
          </a:p>
          <a:p>
            <a:r>
              <a:rPr lang="en-US" dirty="0" smtClean="0"/>
              <a:t>Based on experiences at the European Environment Agency and in Mauritius</a:t>
            </a:r>
          </a:p>
          <a:p>
            <a:r>
              <a:rPr lang="en-US" dirty="0" smtClean="0"/>
              <a:t>In line with the forthcoming SCBD Technical report on ENCA, A Quick Start Package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SEEA-ENCA land cover account structure</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920552" y="1484784"/>
            <a:ext cx="8216843" cy="41044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4097660" cy="634082"/>
          </a:xfrm>
        </p:spPr>
        <p:txBody>
          <a:bodyPr>
            <a:normAutofit fontScale="90000"/>
          </a:bodyPr>
          <a:lstStyle/>
          <a:p>
            <a:r>
              <a:rPr lang="en-US" dirty="0" smtClean="0"/>
              <a:t>Classifications used for land cover accounts</a:t>
            </a:r>
            <a:endParaRPr lang="en-US" dirty="0"/>
          </a:p>
        </p:txBody>
      </p:sp>
      <p:pic>
        <p:nvPicPr>
          <p:cNvPr id="83971" name="Picture 3"/>
          <p:cNvPicPr>
            <a:picLocks noChangeAspect="1" noChangeArrowheads="1"/>
          </p:cNvPicPr>
          <p:nvPr/>
        </p:nvPicPr>
        <p:blipFill>
          <a:blip r:embed="rId2" cstate="print"/>
          <a:srcRect/>
          <a:stretch>
            <a:fillRect/>
          </a:stretch>
        </p:blipFill>
        <p:spPr bwMode="auto">
          <a:xfrm>
            <a:off x="200472" y="1268760"/>
            <a:ext cx="4377839" cy="3744416"/>
          </a:xfrm>
          <a:prstGeom prst="rect">
            <a:avLst/>
          </a:prstGeom>
          <a:noFill/>
          <a:ln w="9525">
            <a:noFill/>
            <a:miter lim="800000"/>
            <a:headEnd/>
            <a:tailEnd/>
          </a:ln>
          <a:effectLst/>
        </p:spPr>
      </p:pic>
      <p:pic>
        <p:nvPicPr>
          <p:cNvPr id="83972" name="Picture 4"/>
          <p:cNvPicPr>
            <a:picLocks noChangeAspect="1" noChangeArrowheads="1"/>
          </p:cNvPicPr>
          <p:nvPr/>
        </p:nvPicPr>
        <p:blipFill>
          <a:blip r:embed="rId3" cstate="print"/>
          <a:srcRect/>
          <a:stretch>
            <a:fillRect/>
          </a:stretch>
        </p:blipFill>
        <p:spPr bwMode="auto">
          <a:xfrm>
            <a:off x="4808984" y="44450"/>
            <a:ext cx="4724400" cy="6813550"/>
          </a:xfrm>
          <a:prstGeom prst="rect">
            <a:avLst/>
          </a:prstGeom>
          <a:solidFill>
            <a:schemeClr val="bg1"/>
          </a:solidFill>
          <a:ln w="9525">
            <a:noFill/>
            <a:miter lim="800000"/>
            <a:headEnd/>
            <a:tailEnd/>
          </a:ln>
          <a:effectLst/>
        </p:spPr>
      </p:pic>
      <p:sp>
        <p:nvSpPr>
          <p:cNvPr id="6" name="TextBox 5"/>
          <p:cNvSpPr txBox="1"/>
          <p:nvPr/>
        </p:nvSpPr>
        <p:spPr>
          <a:xfrm>
            <a:off x="1784648" y="5550331"/>
            <a:ext cx="2952328" cy="830997"/>
          </a:xfrm>
          <a:prstGeom prst="rect">
            <a:avLst/>
          </a:prstGeom>
          <a:noFill/>
        </p:spPr>
        <p:txBody>
          <a:bodyPr wrap="square" rtlCol="0">
            <a:spAutoFit/>
          </a:bodyPr>
          <a:lstStyle/>
          <a:p>
            <a:pPr algn="r"/>
            <a:r>
              <a:rPr lang="en-US" sz="1600" b="1" dirty="0" smtClean="0"/>
              <a:t>Land cover flows </a:t>
            </a:r>
          </a:p>
          <a:p>
            <a:pPr algn="r"/>
            <a:r>
              <a:rPr lang="en-US" sz="1600" b="1" dirty="0" smtClean="0"/>
              <a:t>(formation and consumption of land cover)</a:t>
            </a:r>
            <a:endParaRPr lang="en-US" sz="16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666750" y="846138"/>
            <a:ext cx="4610100" cy="114300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200" dirty="0" smtClean="0">
                <a:solidFill>
                  <a:schemeClr val="tx2">
                    <a:lumMod val="75000"/>
                  </a:schemeClr>
                </a:solidFill>
              </a:rPr>
              <a:t>Land cover accounts for Europe</a:t>
            </a:r>
            <a:br>
              <a:rPr lang="en-US" sz="2200" dirty="0" smtClean="0">
                <a:solidFill>
                  <a:schemeClr val="tx2">
                    <a:lumMod val="75000"/>
                  </a:schemeClr>
                </a:solidFill>
              </a:rPr>
            </a:br>
            <a:r>
              <a:rPr lang="en-US" sz="2200" dirty="0" smtClean="0">
                <a:solidFill>
                  <a:schemeClr val="tx2">
                    <a:lumMod val="75000"/>
                  </a:schemeClr>
                </a:solidFill>
              </a:rPr>
              <a:t>1990-2000 (26 countries)</a:t>
            </a:r>
            <a:br>
              <a:rPr lang="en-US" sz="2200" dirty="0" smtClean="0">
                <a:solidFill>
                  <a:schemeClr val="tx2">
                    <a:lumMod val="75000"/>
                  </a:schemeClr>
                </a:solidFill>
              </a:rPr>
            </a:br>
            <a:r>
              <a:rPr lang="en-US" sz="2200" dirty="0" smtClean="0">
                <a:solidFill>
                  <a:schemeClr val="tx2">
                    <a:lumMod val="75000"/>
                  </a:schemeClr>
                </a:solidFill>
              </a:rPr>
              <a:t>2006 update (35 countries)</a:t>
            </a:r>
          </a:p>
        </p:txBody>
      </p:sp>
      <p:pic>
        <p:nvPicPr>
          <p:cNvPr id="49155" name="Picture 3"/>
          <p:cNvPicPr preferRelativeResize="0">
            <a:picLocks noChangeAspect="1" noChangeArrowheads="1"/>
          </p:cNvPicPr>
          <p:nvPr/>
        </p:nvPicPr>
        <p:blipFill>
          <a:blip r:embed="rId3" cstate="print"/>
          <a:srcRect/>
          <a:stretch>
            <a:fillRect/>
          </a:stretch>
        </p:blipFill>
        <p:spPr bwMode="auto">
          <a:xfrm>
            <a:off x="6015038" y="1052513"/>
            <a:ext cx="3160712" cy="4537075"/>
          </a:xfrm>
          <a:prstGeom prst="rect">
            <a:avLst/>
          </a:prstGeom>
          <a:noFill/>
          <a:ln w="9525">
            <a:noFill/>
            <a:miter lim="800000"/>
            <a:headEnd/>
            <a:tailEnd/>
          </a:ln>
        </p:spPr>
      </p:pic>
      <p:pic>
        <p:nvPicPr>
          <p:cNvPr id="4" name="Picture 1"/>
          <p:cNvPicPr>
            <a:picLocks noChangeAspect="1" noChangeArrowheads="1"/>
          </p:cNvPicPr>
          <p:nvPr/>
        </p:nvPicPr>
        <p:blipFill>
          <a:blip r:embed="rId4" cstate="print"/>
          <a:srcRect/>
          <a:stretch>
            <a:fillRect/>
          </a:stretch>
        </p:blipFill>
        <p:spPr bwMode="auto">
          <a:xfrm>
            <a:off x="720725" y="2519363"/>
            <a:ext cx="4572000" cy="3429000"/>
          </a:xfrm>
          <a:prstGeom prst="rect">
            <a:avLst/>
          </a:prstGeom>
          <a:noFill/>
          <a:ln w="9525">
            <a:noFill/>
            <a:miter lim="800000"/>
            <a:headEnd/>
            <a:tailEnd/>
          </a:ln>
        </p:spPr>
      </p:pic>
      <p:sp>
        <p:nvSpPr>
          <p:cNvPr id="5" name="Text Box 2"/>
          <p:cNvSpPr txBox="1">
            <a:spLocks noChangeArrowheads="1"/>
          </p:cNvSpPr>
          <p:nvPr/>
        </p:nvSpPr>
        <p:spPr bwMode="auto">
          <a:xfrm>
            <a:off x="793750" y="2276475"/>
            <a:ext cx="3798888" cy="463550"/>
          </a:xfrm>
          <a:prstGeom prst="rect">
            <a:avLst/>
          </a:prstGeom>
          <a:noFill/>
          <a:ln w="9525">
            <a:noFill/>
            <a:miter lim="800000"/>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400">
                <a:solidFill>
                  <a:srgbClr val="C00000"/>
                </a:solidFill>
                <a:latin typeface="Calibri" pitchFamily="34" charset="0"/>
                <a:cs typeface="Arial" pitchFamily="34" charset="0"/>
              </a:rPr>
              <a:t>Satellite image (Image 2000)</a:t>
            </a:r>
          </a:p>
        </p:txBody>
      </p:sp>
      <p:pic>
        <p:nvPicPr>
          <p:cNvPr id="6" name="Picture 1"/>
          <p:cNvPicPr>
            <a:picLocks noChangeAspect="1" noChangeArrowheads="1"/>
          </p:cNvPicPr>
          <p:nvPr/>
        </p:nvPicPr>
        <p:blipFill>
          <a:blip r:embed="rId5" cstate="print"/>
          <a:srcRect/>
          <a:stretch>
            <a:fillRect/>
          </a:stretch>
        </p:blipFill>
        <p:spPr bwMode="auto">
          <a:xfrm>
            <a:off x="720725" y="2519363"/>
            <a:ext cx="4572000" cy="3429000"/>
          </a:xfrm>
          <a:prstGeom prst="rect">
            <a:avLst/>
          </a:prstGeom>
          <a:noFill/>
          <a:ln w="9525">
            <a:noFill/>
            <a:miter lim="800000"/>
            <a:headEnd/>
            <a:tailEnd/>
          </a:ln>
        </p:spPr>
      </p:pic>
      <p:sp>
        <p:nvSpPr>
          <p:cNvPr id="7" name="Text Box 2"/>
          <p:cNvSpPr txBox="1">
            <a:spLocks noChangeArrowheads="1"/>
          </p:cNvSpPr>
          <p:nvPr/>
        </p:nvSpPr>
        <p:spPr bwMode="auto">
          <a:xfrm>
            <a:off x="796925" y="2276475"/>
            <a:ext cx="2643188" cy="463550"/>
          </a:xfrm>
          <a:prstGeom prst="rect">
            <a:avLst/>
          </a:prstGeom>
          <a:noFill/>
          <a:ln w="9525">
            <a:noFill/>
            <a:miter lim="800000"/>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400">
                <a:solidFill>
                  <a:srgbClr val="C00000"/>
                </a:solidFill>
                <a:latin typeface="Calibri" pitchFamily="34" charset="0"/>
                <a:cs typeface="Arial" pitchFamily="34" charset="0"/>
              </a:rPr>
              <a:t>CORINE Land Cover</a:t>
            </a:r>
          </a:p>
        </p:txBody>
      </p:sp>
      <p:pic>
        <p:nvPicPr>
          <p:cNvPr id="8" name="Picture 1"/>
          <p:cNvPicPr>
            <a:picLocks noChangeAspect="1" noChangeArrowheads="1"/>
          </p:cNvPicPr>
          <p:nvPr/>
        </p:nvPicPr>
        <p:blipFill>
          <a:blip r:embed="rId6" cstate="print"/>
          <a:srcRect/>
          <a:stretch>
            <a:fillRect/>
          </a:stretch>
        </p:blipFill>
        <p:spPr bwMode="auto">
          <a:xfrm>
            <a:off x="720725" y="2482850"/>
            <a:ext cx="4572000" cy="3429000"/>
          </a:xfrm>
          <a:prstGeom prst="rect">
            <a:avLst/>
          </a:prstGeom>
          <a:noFill/>
          <a:ln w="9525">
            <a:noFill/>
            <a:miter lim="800000"/>
            <a:headEnd/>
            <a:tailEnd/>
          </a:ln>
        </p:spPr>
      </p:pic>
      <p:sp>
        <p:nvSpPr>
          <p:cNvPr id="9" name="Text Box 2"/>
          <p:cNvSpPr txBox="1">
            <a:spLocks noChangeArrowheads="1"/>
          </p:cNvSpPr>
          <p:nvPr/>
        </p:nvSpPr>
        <p:spPr bwMode="auto">
          <a:xfrm>
            <a:off x="776288" y="2276475"/>
            <a:ext cx="4373562" cy="463550"/>
          </a:xfrm>
          <a:prstGeom prst="rect">
            <a:avLst/>
          </a:prstGeom>
          <a:noFill/>
          <a:ln w="9525">
            <a:noFill/>
            <a:miter lim="800000"/>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400">
                <a:solidFill>
                  <a:srgbClr val="C00000"/>
                </a:solidFill>
                <a:latin typeface="Calibri" pitchFamily="34" charset="0"/>
                <a:cs typeface="Arial" pitchFamily="34" charset="0"/>
              </a:rPr>
              <a:t>European Reference Grid 1x1 Km</a:t>
            </a:r>
          </a:p>
        </p:txBody>
      </p:sp>
      <p:sp>
        <p:nvSpPr>
          <p:cNvPr id="11" name="Rectangle 3"/>
          <p:cNvSpPr>
            <a:spLocks noChangeArrowheads="1"/>
          </p:cNvSpPr>
          <p:nvPr/>
        </p:nvSpPr>
        <p:spPr bwMode="auto">
          <a:xfrm rot="-300000">
            <a:off x="2719388" y="3587750"/>
            <a:ext cx="927100" cy="865188"/>
          </a:xfrm>
          <a:prstGeom prst="rect">
            <a:avLst/>
          </a:prstGeom>
          <a:noFill/>
          <a:ln w="57150">
            <a:solidFill>
              <a:srgbClr val="FFCC00"/>
            </a:solidFill>
            <a:miter lim="800000"/>
            <a:headEnd/>
            <a:tailEnd/>
          </a:ln>
        </p:spPr>
        <p:txBody>
          <a:bodyPr wrap="none" anchor="ctr"/>
          <a:lstStyle/>
          <a:p>
            <a:endParaRPr lang="en-US">
              <a:latin typeface="Calibri" pitchFamily="34" charset="0"/>
            </a:endParaRPr>
          </a:p>
        </p:txBody>
      </p:sp>
      <p:sp>
        <p:nvSpPr>
          <p:cNvPr id="13" name="Rectangle 12"/>
          <p:cNvSpPr>
            <a:spLocks noChangeArrowheads="1"/>
          </p:cNvSpPr>
          <p:nvPr/>
        </p:nvSpPr>
        <p:spPr bwMode="auto">
          <a:xfrm>
            <a:off x="631825" y="1989138"/>
            <a:ext cx="5041900" cy="822325"/>
          </a:xfrm>
          <a:prstGeom prst="rect">
            <a:avLst/>
          </a:prstGeom>
          <a:solidFill>
            <a:schemeClr val="bg1"/>
          </a:solidFill>
          <a:ln w="9525">
            <a:noFill/>
            <a:miter lim="800000"/>
            <a:headEnd/>
            <a:tailEnd/>
          </a:ln>
        </p:spPr>
        <p:txBody>
          <a:bodyP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C00000"/>
                </a:solidFill>
                <a:latin typeface="Calibri" pitchFamily="34" charset="0"/>
              </a:rPr>
              <a:t>Land cover accounts are produced for 1 km² grid cells </a:t>
            </a:r>
          </a:p>
        </p:txBody>
      </p:sp>
      <p:sp>
        <p:nvSpPr>
          <p:cNvPr id="49164" name="Rectangle 14"/>
          <p:cNvSpPr>
            <a:spLocks noChangeArrowheads="1"/>
          </p:cNvSpPr>
          <p:nvPr/>
        </p:nvSpPr>
        <p:spPr bwMode="auto">
          <a:xfrm>
            <a:off x="57150" y="6599238"/>
            <a:ext cx="2935288" cy="214312"/>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pPr eaLnBrk="0" hangingPunct="0"/>
            <a:r>
              <a:rPr lang="fr-FR" sz="800">
                <a:latin typeface="Calibri" pitchFamily="34" charset="0"/>
              </a:rPr>
              <a:t>Jean-Louis Weber, CBD Conférence, Libreville, 16 Septembre 2010 </a:t>
            </a:r>
          </a:p>
        </p:txBody>
      </p:sp>
      <p:sp>
        <p:nvSpPr>
          <p:cNvPr id="49165" name="TextBox 1"/>
          <p:cNvSpPr txBox="1">
            <a:spLocks noChangeArrowheads="1"/>
          </p:cNvSpPr>
          <p:nvPr/>
        </p:nvSpPr>
        <p:spPr bwMode="auto">
          <a:xfrm>
            <a:off x="631825" y="258763"/>
            <a:ext cx="7705725" cy="461962"/>
          </a:xfrm>
          <a:prstGeom prst="rect">
            <a:avLst/>
          </a:prstGeom>
          <a:noFill/>
          <a:ln w="9525">
            <a:noFill/>
            <a:miter lim="800000"/>
            <a:headEnd/>
            <a:tailEnd/>
          </a:ln>
        </p:spPr>
        <p:txBody>
          <a:bodyPr anchor="ctr"/>
          <a:lstStyle/>
          <a:p>
            <a:r>
              <a:rPr lang="en-US" sz="2400">
                <a:solidFill>
                  <a:srgbClr val="953735"/>
                </a:solidFill>
                <a:latin typeface="Calibri" pitchFamily="34" charset="0"/>
                <a:cs typeface="Arial" pitchFamily="34" charset="0"/>
              </a:rPr>
              <a:t>Land cover accounting: statistics based on gridded data</a:t>
            </a:r>
            <a:endParaRPr lang="fr-FR" sz="2400">
              <a:solidFill>
                <a:srgbClr val="953735"/>
              </a:solidFill>
              <a:latin typeface="Calibri" pitchFamily="34" charset="0"/>
              <a:cs typeface="Arial" pitchFamily="34" charset="0"/>
            </a:endParaRPr>
          </a:p>
        </p:txBody>
      </p:sp>
      <p:grpSp>
        <p:nvGrpSpPr>
          <p:cNvPr id="2" name="Group 2"/>
          <p:cNvGrpSpPr>
            <a:grpSpLocks/>
          </p:cNvGrpSpPr>
          <p:nvPr/>
        </p:nvGrpSpPr>
        <p:grpSpPr bwMode="auto">
          <a:xfrm>
            <a:off x="631825" y="2787650"/>
            <a:ext cx="5057775" cy="3124200"/>
            <a:chOff x="631825" y="2708275"/>
            <a:chExt cx="5057775" cy="3124200"/>
          </a:xfrm>
        </p:grpSpPr>
        <p:pic>
          <p:nvPicPr>
            <p:cNvPr id="49181" name="Picture 2"/>
            <p:cNvPicPr>
              <a:picLocks noChangeAspect="1" noChangeArrowheads="1"/>
            </p:cNvPicPr>
            <p:nvPr/>
          </p:nvPicPr>
          <p:blipFill>
            <a:blip r:embed="rId7" cstate="print"/>
            <a:srcRect/>
            <a:stretch>
              <a:fillRect/>
            </a:stretch>
          </p:blipFill>
          <p:spPr bwMode="auto">
            <a:xfrm>
              <a:off x="631825" y="2708275"/>
              <a:ext cx="5057775" cy="3124200"/>
            </a:xfrm>
            <a:prstGeom prst="rect">
              <a:avLst/>
            </a:prstGeom>
            <a:noFill/>
            <a:ln w="9525">
              <a:noFill/>
              <a:miter lim="800000"/>
              <a:headEnd/>
              <a:tailEnd/>
            </a:ln>
          </p:spPr>
        </p:pic>
        <p:sp>
          <p:nvSpPr>
            <p:cNvPr id="16" name="Rectangle 15"/>
            <p:cNvSpPr>
              <a:spLocks/>
            </p:cNvSpPr>
            <p:nvPr/>
          </p:nvSpPr>
          <p:spPr>
            <a:xfrm>
              <a:off x="762000" y="4140200"/>
              <a:ext cx="250825" cy="3603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 name="Group 9"/>
          <p:cNvGrpSpPr>
            <a:grpSpLocks/>
          </p:cNvGrpSpPr>
          <p:nvPr/>
        </p:nvGrpSpPr>
        <p:grpSpPr bwMode="auto">
          <a:xfrm>
            <a:off x="619125" y="2787650"/>
            <a:ext cx="5054600" cy="3127375"/>
            <a:chOff x="619125" y="2787433"/>
            <a:chExt cx="5054600" cy="3127375"/>
          </a:xfrm>
        </p:grpSpPr>
        <p:grpSp>
          <p:nvGrpSpPr>
            <p:cNvPr id="10" name="Group 17"/>
            <p:cNvGrpSpPr>
              <a:grpSpLocks/>
            </p:cNvGrpSpPr>
            <p:nvPr/>
          </p:nvGrpSpPr>
          <p:grpSpPr bwMode="auto">
            <a:xfrm>
              <a:off x="619125" y="2787433"/>
              <a:ext cx="5054600" cy="3127375"/>
              <a:chOff x="2428875" y="1868488"/>
              <a:chExt cx="5054600" cy="3127375"/>
            </a:xfrm>
          </p:grpSpPr>
          <p:grpSp>
            <p:nvGrpSpPr>
              <p:cNvPr id="12" name="Group 18"/>
              <p:cNvGrpSpPr>
                <a:grpSpLocks/>
              </p:cNvGrpSpPr>
              <p:nvPr/>
            </p:nvGrpSpPr>
            <p:grpSpPr bwMode="auto">
              <a:xfrm>
                <a:off x="2428875" y="1868488"/>
                <a:ext cx="5054600" cy="3127375"/>
                <a:chOff x="2428875" y="1868488"/>
                <a:chExt cx="5054600" cy="3127375"/>
              </a:xfrm>
            </p:grpSpPr>
            <p:pic>
              <p:nvPicPr>
                <p:cNvPr id="49175" name="Picture 2"/>
                <p:cNvPicPr>
                  <a:picLocks noChangeAspect="1" noChangeArrowheads="1"/>
                </p:cNvPicPr>
                <p:nvPr/>
              </p:nvPicPr>
              <p:blipFill>
                <a:blip r:embed="rId8" cstate="print"/>
                <a:srcRect/>
                <a:stretch>
                  <a:fillRect/>
                </a:stretch>
              </p:blipFill>
              <p:spPr bwMode="auto">
                <a:xfrm>
                  <a:off x="2428875" y="1868488"/>
                  <a:ext cx="5054600" cy="3127375"/>
                </a:xfrm>
                <a:prstGeom prst="rect">
                  <a:avLst/>
                </a:prstGeom>
                <a:noFill/>
                <a:ln w="9525">
                  <a:noFill/>
                  <a:miter lim="800000"/>
                  <a:headEnd/>
                  <a:tailEnd/>
                </a:ln>
                <a:effectLst/>
              </p:spPr>
            </p:pic>
            <p:sp>
              <p:nvSpPr>
                <p:cNvPr id="25" name="Rectangle 24"/>
                <p:cNvSpPr>
                  <a:spLocks/>
                </p:cNvSpPr>
                <p:nvPr/>
              </p:nvSpPr>
              <p:spPr>
                <a:xfrm>
                  <a:off x="4622800" y="4149726"/>
                  <a:ext cx="252413" cy="233362"/>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Rectangle 25"/>
                <p:cNvSpPr>
                  <a:spLocks/>
                </p:cNvSpPr>
                <p:nvPr/>
              </p:nvSpPr>
              <p:spPr>
                <a:xfrm>
                  <a:off x="4370388" y="4149726"/>
                  <a:ext cx="252412" cy="233362"/>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Rectangle 26"/>
                <p:cNvSpPr>
                  <a:spLocks/>
                </p:cNvSpPr>
                <p:nvPr/>
              </p:nvSpPr>
              <p:spPr>
                <a:xfrm>
                  <a:off x="4633913" y="4378326"/>
                  <a:ext cx="250825" cy="233362"/>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Rectangle 27"/>
                <p:cNvSpPr>
                  <a:spLocks/>
                </p:cNvSpPr>
                <p:nvPr/>
              </p:nvSpPr>
              <p:spPr>
                <a:xfrm>
                  <a:off x="4376738" y="4381501"/>
                  <a:ext cx="252412" cy="23495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p:cNvSpPr>
                  <a:spLocks/>
                </p:cNvSpPr>
                <p:nvPr/>
              </p:nvSpPr>
              <p:spPr>
                <a:xfrm>
                  <a:off x="3074988" y="3903663"/>
                  <a:ext cx="252412" cy="2333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0" name="TextBox 19"/>
              <p:cNvSpPr txBox="1"/>
              <p:nvPr/>
            </p:nvSpPr>
            <p:spPr>
              <a:xfrm>
                <a:off x="2695575" y="4076701"/>
                <a:ext cx="446088" cy="646112"/>
              </a:xfrm>
              <a:prstGeom prst="rect">
                <a:avLst/>
              </a:prstGeom>
              <a:noFill/>
            </p:spPr>
            <p:txBody>
              <a:bodyPr>
                <a:spAutoFit/>
              </a:bodyPr>
              <a:lstStyle/>
              <a:p>
                <a:pPr>
                  <a:defRPr/>
                </a:pPr>
                <a:r>
                  <a:rPr lang="en-US" dirty="0">
                    <a:latin typeface="+mn-lt"/>
                    <a:cs typeface="Arial" charset="0"/>
                  </a:rPr>
                  <a:t>==</a:t>
                </a:r>
              </a:p>
              <a:p>
                <a:pPr>
                  <a:defRPr/>
                </a:pPr>
                <a:r>
                  <a:rPr lang="en-US" b="1" i="1" dirty="0">
                    <a:latin typeface="Arial Black" pitchFamily="34" charset="0"/>
                    <a:cs typeface="Arial" charset="0"/>
                  </a:rPr>
                  <a:t>6</a:t>
                </a:r>
                <a:endParaRPr lang="en-GB" b="1" i="1" dirty="0">
                  <a:latin typeface="Arial Black" pitchFamily="34" charset="0"/>
                  <a:cs typeface="Arial" charset="0"/>
                </a:endParaRPr>
              </a:p>
            </p:txBody>
          </p:sp>
          <p:sp>
            <p:nvSpPr>
              <p:cNvPr id="21" name="TextBox 20"/>
              <p:cNvSpPr txBox="1"/>
              <p:nvPr/>
            </p:nvSpPr>
            <p:spPr>
              <a:xfrm>
                <a:off x="3482975" y="3128963"/>
                <a:ext cx="576263" cy="646113"/>
              </a:xfrm>
              <a:prstGeom prst="rect">
                <a:avLst/>
              </a:prstGeom>
              <a:noFill/>
            </p:spPr>
            <p:txBody>
              <a:bodyPr>
                <a:spAutoFit/>
              </a:bodyPr>
              <a:lstStyle>
                <a:defPPr>
                  <a:defRPr lang="fr-FR"/>
                </a:defPPr>
                <a:lvl1pPr>
                  <a:defRPr b="1">
                    <a:latin typeface="Arial Black" pitchFamily="34" charset="0"/>
                  </a:defRPr>
                </a:lvl1pPr>
              </a:lstStyle>
              <a:p>
                <a:pPr>
                  <a:defRPr/>
                </a:pPr>
                <a:r>
                  <a:rPr lang="en-US" b="0" dirty="0" smtClean="0">
                    <a:latin typeface="+mn-lt"/>
                    <a:cs typeface="Arial" charset="0"/>
                  </a:rPr>
                  <a:t>===</a:t>
                </a:r>
              </a:p>
              <a:p>
                <a:pPr>
                  <a:defRPr/>
                </a:pPr>
                <a:r>
                  <a:rPr lang="en-US" i="1" dirty="0" smtClean="0">
                    <a:cs typeface="Arial" charset="0"/>
                  </a:rPr>
                  <a:t>72</a:t>
                </a:r>
                <a:endParaRPr lang="en-GB" i="1" dirty="0" smtClean="0">
                  <a:cs typeface="Arial" charset="0"/>
                </a:endParaRPr>
              </a:p>
            </p:txBody>
          </p:sp>
          <p:sp>
            <p:nvSpPr>
              <p:cNvPr id="49173" name="TextBox 21"/>
              <p:cNvSpPr txBox="1">
                <a:spLocks noChangeArrowheads="1"/>
              </p:cNvSpPr>
              <p:nvPr/>
            </p:nvSpPr>
            <p:spPr bwMode="auto">
              <a:xfrm>
                <a:off x="4448944" y="4221088"/>
                <a:ext cx="255950" cy="369332"/>
              </a:xfrm>
              <a:prstGeom prst="rect">
                <a:avLst/>
              </a:prstGeom>
              <a:noFill/>
              <a:ln w="9525">
                <a:noFill/>
                <a:miter lim="800000"/>
                <a:headEnd/>
                <a:tailEnd/>
              </a:ln>
            </p:spPr>
            <p:txBody>
              <a:bodyPr>
                <a:spAutoFit/>
              </a:bodyPr>
              <a:lstStyle/>
              <a:p>
                <a:r>
                  <a:rPr lang="en-US" b="1" i="1">
                    <a:latin typeface="Arial Black" pitchFamily="34" charset="0"/>
                    <a:cs typeface="Arial" pitchFamily="34" charset="0"/>
                  </a:rPr>
                  <a:t>4</a:t>
                </a:r>
                <a:endParaRPr lang="en-GB" b="1" i="1">
                  <a:latin typeface="Arial Black" pitchFamily="34" charset="0"/>
                  <a:cs typeface="Arial" pitchFamily="34" charset="0"/>
                </a:endParaRPr>
              </a:p>
            </p:txBody>
          </p:sp>
          <p:sp>
            <p:nvSpPr>
              <p:cNvPr id="49174" name="TextBox 22"/>
              <p:cNvSpPr txBox="1">
                <a:spLocks noChangeArrowheads="1"/>
              </p:cNvSpPr>
              <p:nvPr/>
            </p:nvSpPr>
            <p:spPr bwMode="auto">
              <a:xfrm>
                <a:off x="3872880" y="4316848"/>
                <a:ext cx="432048" cy="369332"/>
              </a:xfrm>
              <a:prstGeom prst="rect">
                <a:avLst/>
              </a:prstGeom>
              <a:noFill/>
              <a:ln w="9525">
                <a:noFill/>
                <a:miter lim="800000"/>
                <a:headEnd/>
                <a:tailEnd/>
              </a:ln>
            </p:spPr>
            <p:txBody>
              <a:bodyPr>
                <a:spAutoFit/>
              </a:bodyPr>
              <a:lstStyle/>
              <a:p>
                <a:r>
                  <a:rPr lang="en-US" b="1" i="1">
                    <a:latin typeface="Arial Black" pitchFamily="34" charset="0"/>
                    <a:cs typeface="Arial" pitchFamily="34" charset="0"/>
                  </a:rPr>
                  <a:t>2</a:t>
                </a:r>
                <a:endParaRPr lang="en-GB" b="1" i="1">
                  <a:latin typeface="Arial Black" pitchFamily="34" charset="0"/>
                  <a:cs typeface="Arial" pitchFamily="34" charset="0"/>
                </a:endParaRPr>
              </a:p>
            </p:txBody>
          </p:sp>
        </p:grpSp>
        <p:sp>
          <p:nvSpPr>
            <p:cNvPr id="30" name="Rectangle 29"/>
            <p:cNvSpPr>
              <a:spLocks/>
            </p:cNvSpPr>
            <p:nvPr/>
          </p:nvSpPr>
          <p:spPr>
            <a:xfrm>
              <a:off x="742950" y="4190783"/>
              <a:ext cx="252413" cy="3603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0" nodeType="clickEffect">
                                  <p:stCondLst>
                                    <p:cond delay="0"/>
                                  </p:stCondLst>
                                  <p:childTnLst>
                                    <p:animEffect transition="out" filter="checkerboard(across)">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xit" presetSubtype="10" fill="hold" grpId="1" nodeType="clickEffect">
                                  <p:stCondLst>
                                    <p:cond delay="0"/>
                                  </p:stCondLst>
                                  <p:childTnLst>
                                    <p:animEffect transition="out" filter="checkerboard(across)">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xit" presetSubtype="10" fill="hold" grpId="1" nodeType="clickEffect">
                                  <p:stCondLst>
                                    <p:cond delay="0"/>
                                  </p:stCondLst>
                                  <p:childTnLst>
                                    <p:animEffect transition="out" filter="checkerboard(across)">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par>
                          <p:cTn id="46" fill="hold" nodeType="afterGroup">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1"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631825" y="188913"/>
            <a:ext cx="6115050" cy="792162"/>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Sprawl of artificial areas 1990-2000</a:t>
            </a:r>
          </a:p>
        </p:txBody>
      </p:sp>
      <p:pic>
        <p:nvPicPr>
          <p:cNvPr id="50179" name="Picture 2"/>
          <p:cNvPicPr>
            <a:picLocks noChangeAspect="1" noChangeArrowheads="1"/>
          </p:cNvPicPr>
          <p:nvPr/>
        </p:nvPicPr>
        <p:blipFill>
          <a:blip r:embed="rId3" cstate="print"/>
          <a:srcRect/>
          <a:stretch>
            <a:fillRect/>
          </a:stretch>
        </p:blipFill>
        <p:spPr bwMode="auto">
          <a:xfrm>
            <a:off x="6826250" y="0"/>
            <a:ext cx="3079750" cy="1751013"/>
          </a:xfrm>
          <a:prstGeom prst="rect">
            <a:avLst/>
          </a:prstGeom>
          <a:noFill/>
          <a:ln w="9525">
            <a:noFill/>
            <a:miter lim="800000"/>
            <a:headEnd/>
            <a:tailEnd/>
          </a:ln>
        </p:spPr>
      </p:pic>
      <p:pic>
        <p:nvPicPr>
          <p:cNvPr id="50180" name="Picture 3"/>
          <p:cNvPicPr>
            <a:picLocks noChangeAspect="1" noChangeArrowheads="1"/>
          </p:cNvPicPr>
          <p:nvPr/>
        </p:nvPicPr>
        <p:blipFill>
          <a:blip r:embed="rId4" cstate="print"/>
          <a:srcRect/>
          <a:stretch>
            <a:fillRect/>
          </a:stretch>
        </p:blipFill>
        <p:spPr bwMode="auto">
          <a:xfrm>
            <a:off x="6826250" y="1744663"/>
            <a:ext cx="3001963" cy="1773237"/>
          </a:xfrm>
          <a:prstGeom prst="rect">
            <a:avLst/>
          </a:prstGeom>
          <a:noFill/>
          <a:ln w="9525">
            <a:noFill/>
            <a:miter lim="800000"/>
            <a:headEnd/>
            <a:tailEnd/>
          </a:ln>
        </p:spPr>
      </p:pic>
      <p:pic>
        <p:nvPicPr>
          <p:cNvPr id="50181" name="Picture 4"/>
          <p:cNvPicPr>
            <a:picLocks noChangeAspect="1" noChangeArrowheads="1"/>
          </p:cNvPicPr>
          <p:nvPr/>
        </p:nvPicPr>
        <p:blipFill>
          <a:blip r:embed="rId5" cstate="print"/>
          <a:srcRect/>
          <a:stretch>
            <a:fillRect/>
          </a:stretch>
        </p:blipFill>
        <p:spPr bwMode="auto">
          <a:xfrm>
            <a:off x="6826250" y="3495675"/>
            <a:ext cx="3079750" cy="1735138"/>
          </a:xfrm>
          <a:prstGeom prst="rect">
            <a:avLst/>
          </a:prstGeom>
          <a:noFill/>
          <a:ln w="9525">
            <a:noFill/>
            <a:miter lim="800000"/>
            <a:headEnd/>
            <a:tailEnd/>
          </a:ln>
        </p:spPr>
      </p:pic>
      <p:pic>
        <p:nvPicPr>
          <p:cNvPr id="50182" name="Picture 5"/>
          <p:cNvPicPr>
            <a:picLocks noChangeAspect="1" noChangeArrowheads="1"/>
          </p:cNvPicPr>
          <p:nvPr/>
        </p:nvPicPr>
        <p:blipFill>
          <a:blip r:embed="rId6" cstate="print"/>
          <a:srcRect/>
          <a:stretch>
            <a:fillRect/>
          </a:stretch>
        </p:blipFill>
        <p:spPr bwMode="auto">
          <a:xfrm>
            <a:off x="6826250" y="5122863"/>
            <a:ext cx="3079750" cy="1735137"/>
          </a:xfrm>
          <a:prstGeom prst="rect">
            <a:avLst/>
          </a:prstGeom>
          <a:noFill/>
          <a:ln w="9525">
            <a:noFill/>
            <a:miter lim="800000"/>
            <a:headEnd/>
            <a:tailEnd/>
          </a:ln>
        </p:spPr>
      </p:pic>
      <p:pic>
        <p:nvPicPr>
          <p:cNvPr id="50183" name="Picture 6"/>
          <p:cNvPicPr>
            <a:picLocks noChangeAspect="1" noChangeArrowheads="1"/>
          </p:cNvPicPr>
          <p:nvPr/>
        </p:nvPicPr>
        <p:blipFill>
          <a:blip r:embed="rId7" cstate="print"/>
          <a:srcRect/>
          <a:stretch>
            <a:fillRect/>
          </a:stretch>
        </p:blipFill>
        <p:spPr bwMode="auto">
          <a:xfrm>
            <a:off x="520700" y="901700"/>
            <a:ext cx="5992813" cy="5335588"/>
          </a:xfrm>
          <a:prstGeom prst="rect">
            <a:avLst/>
          </a:prstGeom>
          <a:noFill/>
          <a:ln w="9525">
            <a:noFill/>
            <a:miter lim="800000"/>
            <a:headEnd/>
            <a:tailEnd/>
          </a:ln>
        </p:spPr>
      </p:pic>
      <p:sp>
        <p:nvSpPr>
          <p:cNvPr id="50184" name="Rectangle 9"/>
          <p:cNvSpPr>
            <a:spLocks noChangeArrowheads="1"/>
          </p:cNvSpPr>
          <p:nvPr/>
        </p:nvSpPr>
        <p:spPr bwMode="auto">
          <a:xfrm>
            <a:off x="57150" y="6599238"/>
            <a:ext cx="2935288" cy="214312"/>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pPr eaLnBrk="0" hangingPunct="0"/>
            <a:r>
              <a:rPr lang="fr-FR" sz="800">
                <a:latin typeface="Calibri" pitchFamily="34" charset="0"/>
              </a:rPr>
              <a:t>Jean-Louis Weber, CBD Conférence, Libreville, 16 Septembre 2010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117475" y="115888"/>
            <a:ext cx="9515475" cy="576262"/>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smtClean="0"/>
              <a:t>Urban sprawl in the province of Venice, 1990-2000, cells of 1 km² , impact on wetlands</a:t>
            </a:r>
          </a:p>
        </p:txBody>
      </p:sp>
      <p:pic>
        <p:nvPicPr>
          <p:cNvPr id="63491" name="Picture 2"/>
          <p:cNvPicPr>
            <a:picLocks noChangeAspect="1" noChangeArrowheads="1"/>
          </p:cNvPicPr>
          <p:nvPr/>
        </p:nvPicPr>
        <p:blipFill>
          <a:blip r:embed="rId3" cstate="print"/>
          <a:srcRect/>
          <a:stretch>
            <a:fillRect/>
          </a:stretch>
        </p:blipFill>
        <p:spPr bwMode="auto">
          <a:xfrm>
            <a:off x="138113" y="836613"/>
            <a:ext cx="7839075" cy="5772150"/>
          </a:xfrm>
          <a:prstGeom prst="rect">
            <a:avLst/>
          </a:prstGeom>
          <a:noFill/>
          <a:ln w="9525">
            <a:solidFill>
              <a:schemeClr val="bg2">
                <a:lumMod val="40000"/>
                <a:lumOff val="60000"/>
              </a:schemeClr>
            </a:solidFill>
            <a:round/>
            <a:headEnd/>
            <a:tailEnd/>
          </a:ln>
        </p:spPr>
      </p:pic>
      <p:grpSp>
        <p:nvGrpSpPr>
          <p:cNvPr id="2" name="Group 3"/>
          <p:cNvGrpSpPr>
            <a:grpSpLocks/>
          </p:cNvGrpSpPr>
          <p:nvPr/>
        </p:nvGrpSpPr>
        <p:grpSpPr bwMode="auto">
          <a:xfrm>
            <a:off x="8270875" y="1052513"/>
            <a:ext cx="1516063" cy="2951162"/>
            <a:chOff x="4809" y="663"/>
            <a:chExt cx="882" cy="1859"/>
          </a:xfrm>
          <a:solidFill>
            <a:schemeClr val="bg1"/>
          </a:solidFill>
        </p:grpSpPr>
        <p:pic>
          <p:nvPicPr>
            <p:cNvPr id="63495" name="Picture 4"/>
            <p:cNvPicPr>
              <a:picLocks noChangeAspect="1" noChangeArrowheads="1"/>
            </p:cNvPicPr>
            <p:nvPr/>
          </p:nvPicPr>
          <p:blipFill>
            <a:blip r:embed="rId4" cstate="print"/>
            <a:srcRect b="4175"/>
            <a:stretch>
              <a:fillRect/>
            </a:stretch>
          </p:blipFill>
          <p:spPr bwMode="auto">
            <a:xfrm>
              <a:off x="4809" y="663"/>
              <a:ext cx="883" cy="1860"/>
            </a:xfrm>
            <a:prstGeom prst="rect">
              <a:avLst/>
            </a:prstGeom>
            <a:grpFill/>
            <a:ln w="9525">
              <a:solidFill>
                <a:schemeClr val="bg1">
                  <a:lumMod val="85000"/>
                </a:schemeClr>
              </a:solidFill>
              <a:round/>
              <a:headEnd/>
              <a:tailEnd/>
            </a:ln>
          </p:spPr>
        </p:pic>
        <p:sp>
          <p:nvSpPr>
            <p:cNvPr id="63496" name="Text Box 5"/>
            <p:cNvSpPr txBox="1">
              <a:spLocks noChangeArrowheads="1"/>
            </p:cNvSpPr>
            <p:nvPr/>
          </p:nvSpPr>
          <p:spPr bwMode="auto">
            <a:xfrm>
              <a:off x="4809" y="1343"/>
              <a:ext cx="635" cy="155"/>
            </a:xfrm>
            <a:prstGeom prst="rect">
              <a:avLst/>
            </a:prstGeom>
            <a:grpFill/>
            <a:ln w="9525">
              <a:solidFill>
                <a:schemeClr val="bg1">
                  <a:lumMod val="85000"/>
                </a:schemeClr>
              </a:solidFill>
              <a:round/>
              <a:headEnd/>
              <a:tailEnd/>
            </a:ln>
          </p:spPr>
          <p:txBody>
            <a:bodyPr lIns="90000" tIns="46800" rIns="90000" bIns="46800">
              <a:spAutoFit/>
            </a:bodyPr>
            <a:lstStyle/>
            <a:p>
              <a:pPr fontAlgn="auto">
                <a:spcBef>
                  <a:spcPts val="625"/>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000" b="1" dirty="0">
                  <a:solidFill>
                    <a:srgbClr val="000000"/>
                  </a:solidFill>
                  <a:latin typeface="Calibri" pitchFamily="34" charset="0"/>
                </a:rPr>
                <a:t>Wetlands</a:t>
              </a:r>
            </a:p>
          </p:txBody>
        </p:sp>
      </p:grpSp>
      <p:pic>
        <p:nvPicPr>
          <p:cNvPr id="63493" name="Picture 6"/>
          <p:cNvPicPr>
            <a:picLocks noChangeAspect="1" noChangeArrowheads="1"/>
          </p:cNvPicPr>
          <p:nvPr/>
        </p:nvPicPr>
        <p:blipFill>
          <a:blip r:embed="rId5" cstate="print"/>
          <a:srcRect/>
          <a:stretch>
            <a:fillRect/>
          </a:stretch>
        </p:blipFill>
        <p:spPr bwMode="auto">
          <a:xfrm>
            <a:off x="3895725" y="3224213"/>
            <a:ext cx="4333875" cy="2365375"/>
          </a:xfrm>
          <a:prstGeom prst="rect">
            <a:avLst/>
          </a:prstGeom>
          <a:noFill/>
          <a:ln w="9525">
            <a:solidFill>
              <a:schemeClr val="bg2">
                <a:lumMod val="40000"/>
                <a:lumOff val="60000"/>
              </a:schemeClr>
            </a:solidFill>
            <a:round/>
            <a:headEnd/>
            <a:tailEnd/>
          </a:ln>
        </p:spPr>
      </p:pic>
      <p:sp>
        <p:nvSpPr>
          <p:cNvPr id="63494" name="Text Box 7"/>
          <p:cNvSpPr txBox="1">
            <a:spLocks noChangeArrowheads="1"/>
          </p:cNvSpPr>
          <p:nvPr/>
        </p:nvSpPr>
        <p:spPr bwMode="auto">
          <a:xfrm>
            <a:off x="4329113" y="5589588"/>
            <a:ext cx="4213225" cy="833437"/>
          </a:xfrm>
          <a:prstGeom prst="rect">
            <a:avLst/>
          </a:prstGeom>
          <a:noFill/>
          <a:ln w="9525">
            <a:noFill/>
            <a:miter lim="800000"/>
            <a:headEnd/>
            <a:tailEnd/>
          </a:ln>
        </p:spPr>
        <p:txBody>
          <a:bodyPr lIns="90000" tIns="46800" rIns="90000" bIns="46800">
            <a:spAutoFit/>
          </a:bodyPr>
          <a:lstStyle/>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i="1">
                <a:solidFill>
                  <a:srgbClr val="000000"/>
                </a:solidFill>
                <a:latin typeface="Calibri" pitchFamily="34" charset="0"/>
                <a:cs typeface="Arial" pitchFamily="34" charset="0"/>
              </a:rPr>
              <a:t>Despite possible threats from sea level rise and the permanent ecological problems of the lagoon due to agriculture eutrophicating surpluses, urban and infrastructures development has continued in the province of Venice.</a:t>
            </a:r>
          </a:p>
        </p:txBody>
      </p:sp>
      <p:sp>
        <p:nvSpPr>
          <p:cNvPr id="51207" name="Rectangle 8"/>
          <p:cNvSpPr>
            <a:spLocks noChangeArrowheads="1"/>
          </p:cNvSpPr>
          <p:nvPr/>
        </p:nvSpPr>
        <p:spPr bwMode="auto">
          <a:xfrm>
            <a:off x="57150" y="6599238"/>
            <a:ext cx="2935288" cy="214312"/>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pPr eaLnBrk="0" hangingPunct="0"/>
            <a:r>
              <a:rPr lang="fr-FR" sz="800">
                <a:latin typeface="Calibri" pitchFamily="34" charset="0"/>
              </a:rPr>
              <a:t>Jean-Louis Weber, CBD Conférence, Libreville, 16 Septembre 2010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dissolve">
                                      <p:cBhvr>
                                        <p:cTn id="7" dur="500"/>
                                        <p:tgtEl>
                                          <p:spTgt spid="634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494"/>
                                        </p:tgtEl>
                                        <p:attrNameLst>
                                          <p:attrName>style.visibility</p:attrName>
                                        </p:attrNameLst>
                                      </p:cBhvr>
                                      <p:to>
                                        <p:strVal val="visible"/>
                                      </p:to>
                                    </p:set>
                                    <p:animEffect transition="in" filter="dissolve">
                                      <p:cBhvr>
                                        <p:cTn id="10" dur="5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95300" y="44624"/>
            <a:ext cx="8915400" cy="633412"/>
          </a:xfrm>
        </p:spPr>
        <p:txBody>
          <a:bodyPr/>
          <a:lstStyle/>
          <a:p>
            <a:r>
              <a:rPr lang="en-GB" dirty="0" smtClean="0">
                <a:solidFill>
                  <a:schemeClr val="accent2"/>
                </a:solidFill>
              </a:rPr>
              <a:t>Ecosystem, economy </a:t>
            </a:r>
            <a:r>
              <a:rPr lang="en-GB" dirty="0" smtClean="0">
                <a:solidFill>
                  <a:schemeClr val="accent2"/>
                </a:solidFill>
              </a:rPr>
              <a:t>&amp; finance, two quotations and a few remarks…</a:t>
            </a:r>
          </a:p>
        </p:txBody>
      </p:sp>
      <p:sp>
        <p:nvSpPr>
          <p:cNvPr id="50179" name="Content Placeholder 2"/>
          <p:cNvSpPr>
            <a:spLocks noGrp="1"/>
          </p:cNvSpPr>
          <p:nvPr>
            <p:ph idx="1"/>
          </p:nvPr>
        </p:nvSpPr>
        <p:spPr>
          <a:xfrm>
            <a:off x="200473" y="692696"/>
            <a:ext cx="9577063" cy="5832648"/>
          </a:xfrm>
        </p:spPr>
        <p:txBody>
          <a:bodyPr>
            <a:noAutofit/>
          </a:bodyPr>
          <a:lstStyle/>
          <a:p>
            <a:r>
              <a:rPr lang="en-GB" sz="1800" u="sng" dirty="0" smtClean="0"/>
              <a:t>Bertrand de </a:t>
            </a:r>
            <a:r>
              <a:rPr lang="en-GB" sz="1800" u="sng" dirty="0" err="1" smtClean="0"/>
              <a:t>Jouvenel</a:t>
            </a:r>
            <a:r>
              <a:rPr lang="en-GB" sz="1800" u="sng" dirty="0" smtClean="0"/>
              <a:t>, 1968</a:t>
            </a:r>
            <a:r>
              <a:rPr lang="en-GB" sz="1800" dirty="0" smtClean="0"/>
              <a:t>: </a:t>
            </a:r>
            <a:r>
              <a:rPr lang="en-US" sz="1800" dirty="0" smtClean="0">
                <a:solidFill>
                  <a:schemeClr val="accent2"/>
                </a:solidFill>
              </a:rPr>
              <a:t>“Because National Accounts are based on financial transactions, they account nothing for Nature, to which we don’t owe anything in terms of payments but to which we owe everything in terms of </a:t>
            </a:r>
            <a:r>
              <a:rPr lang="en-GB" sz="1800" dirty="0" smtClean="0">
                <a:solidFill>
                  <a:schemeClr val="accent2"/>
                </a:solidFill>
              </a:rPr>
              <a:t>livelihood.”</a:t>
            </a:r>
          </a:p>
          <a:p>
            <a:r>
              <a:rPr lang="en-GB" sz="1800" u="sng" dirty="0" err="1" smtClean="0"/>
              <a:t>Wikipedia</a:t>
            </a:r>
            <a:r>
              <a:rPr lang="en-GB" sz="1800" dirty="0" smtClean="0"/>
              <a:t>: </a:t>
            </a:r>
            <a:r>
              <a:rPr lang="en-GB" sz="1800" dirty="0" smtClean="0">
                <a:solidFill>
                  <a:schemeClr val="accent2"/>
                </a:solidFill>
              </a:rPr>
              <a:t>“</a:t>
            </a:r>
            <a:r>
              <a:rPr lang="en-US" sz="1800" dirty="0" smtClean="0">
                <a:solidFill>
                  <a:schemeClr val="accent2"/>
                </a:solidFill>
              </a:rPr>
              <a:t>Finance aims to price assets based on their risk level, and expected rate of return.”</a:t>
            </a:r>
            <a:endParaRPr lang="en-GB" sz="1800" dirty="0" smtClean="0">
              <a:solidFill>
                <a:schemeClr val="accent2"/>
              </a:solidFill>
            </a:endParaRPr>
          </a:p>
          <a:p>
            <a:endParaRPr lang="en-GB" sz="1600" dirty="0" smtClean="0">
              <a:solidFill>
                <a:schemeClr val="accent2"/>
              </a:solidFill>
            </a:endParaRPr>
          </a:p>
          <a:p>
            <a:r>
              <a:rPr lang="en-GB" sz="1600" dirty="0" smtClean="0"/>
              <a:t>We certainly owe nothing (in terms of payments) to Nature, but by degrading biodiversity and the ecosystem capability to produce ecosystem services, we create debts to Nature which are debts towards future generations who lose services or/and will have to restore the ecosystem…</a:t>
            </a:r>
          </a:p>
          <a:p>
            <a:r>
              <a:rPr lang="en-GB" sz="1600" dirty="0"/>
              <a:t>We create as well debts to the present (and future) generations of those who supply us with commodities obtained by degrading their ecosystem (altogether as the capability of their human capital; see the “fair trade” paradigm…). </a:t>
            </a:r>
          </a:p>
          <a:p>
            <a:r>
              <a:rPr lang="en-GB" sz="1600" dirty="0" smtClean="0"/>
              <a:t>Unlike debts between human which can be repaid or cancelled by mutual agreement, debts to Nature can only be extinct or offset (if possible) by restoration of equivalent ecosystem functions, whatever the monetary cost... </a:t>
            </a:r>
          </a:p>
          <a:p>
            <a:r>
              <a:rPr lang="en-GB" sz="1600" dirty="0" smtClean="0"/>
              <a:t>Ecosystem capital degradation is an unpaid depreciation cost = we don’t pay the full cost of our consumption.</a:t>
            </a:r>
          </a:p>
          <a:p>
            <a:r>
              <a:rPr lang="en-GB" sz="1600" dirty="0" smtClean="0"/>
              <a:t>Ecological debts increase the risk level of debtors, public and private; they should be part altogether with private and public conventional debts, of the overall portfolio… </a:t>
            </a:r>
          </a:p>
          <a:p>
            <a:r>
              <a:rPr lang="en-GB" sz="1600" dirty="0" smtClean="0"/>
              <a:t>Ecological debts should be </a:t>
            </a:r>
            <a:r>
              <a:rPr lang="en-GB" sz="1600" b="1" u="sng" dirty="0" smtClean="0"/>
              <a:t>taken into account(s)</a:t>
            </a:r>
            <a:r>
              <a:rPr lang="en-GB" sz="1600" dirty="0" smtClean="0"/>
              <a:t> in the international financial and monetary system</a:t>
            </a:r>
          </a:p>
          <a:p>
            <a:pPr marL="0" indent="0">
              <a:buNone/>
            </a:pPr>
            <a:endParaRPr lang="en-GB" sz="1800" dirty="0" smtClean="0">
              <a:solidFill>
                <a:srgbClr val="006600"/>
              </a:solidFill>
            </a:endParaRPr>
          </a:p>
          <a:p>
            <a:pPr marL="0" indent="0">
              <a:buNone/>
            </a:pPr>
            <a:r>
              <a:rPr lang="en-GB" sz="1800" dirty="0" smtClean="0">
                <a:solidFill>
                  <a:srgbClr val="006600"/>
                </a:solidFill>
              </a:rPr>
              <a:t>The ultimate goal of ecosystem capital accounts (ENCA) is to </a:t>
            </a:r>
            <a:r>
              <a:rPr lang="en-GB" sz="1800" u="sng" dirty="0" smtClean="0">
                <a:solidFill>
                  <a:srgbClr val="006600"/>
                </a:solidFill>
              </a:rPr>
              <a:t>measure ecological debts </a:t>
            </a:r>
            <a:r>
              <a:rPr lang="en-GB" sz="1800" dirty="0" smtClean="0">
                <a:solidFill>
                  <a:srgbClr val="006600"/>
                </a:solidFill>
              </a:rPr>
              <a:t>(and credits, when ecosystems are enhanced) so that they can be taken into operational mechanisms…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179">
                                            <p:txEl>
                                              <p:pRg st="3" end="3"/>
                                            </p:txEl>
                                          </p:spTgt>
                                        </p:tgtEl>
                                        <p:attrNameLst>
                                          <p:attrName>style.visibility</p:attrName>
                                        </p:attrNameLst>
                                      </p:cBhvr>
                                      <p:to>
                                        <p:strVal val="visible"/>
                                      </p:to>
                                    </p:set>
                                    <p:animEffect transition="in" filter="dissolve">
                                      <p:cBhvr>
                                        <p:cTn id="7" dur="500"/>
                                        <p:tgtEl>
                                          <p:spTgt spid="5017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179">
                                            <p:txEl>
                                              <p:pRg st="4" end="4"/>
                                            </p:txEl>
                                          </p:spTgt>
                                        </p:tgtEl>
                                        <p:attrNameLst>
                                          <p:attrName>style.visibility</p:attrName>
                                        </p:attrNameLst>
                                      </p:cBhvr>
                                      <p:to>
                                        <p:strVal val="visible"/>
                                      </p:to>
                                    </p:set>
                                    <p:animEffect transition="in" filter="dissolve">
                                      <p:cBhvr>
                                        <p:cTn id="12" dur="500"/>
                                        <p:tgtEl>
                                          <p:spTgt spid="5017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0179">
                                            <p:txEl>
                                              <p:pRg st="5" end="5"/>
                                            </p:txEl>
                                          </p:spTgt>
                                        </p:tgtEl>
                                        <p:attrNameLst>
                                          <p:attrName>style.visibility</p:attrName>
                                        </p:attrNameLst>
                                      </p:cBhvr>
                                      <p:to>
                                        <p:strVal val="visible"/>
                                      </p:to>
                                    </p:set>
                                    <p:animEffect transition="in" filter="dissolve">
                                      <p:cBhvr>
                                        <p:cTn id="17" dur="500"/>
                                        <p:tgtEl>
                                          <p:spTgt spid="5017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0179">
                                            <p:txEl>
                                              <p:pRg st="6" end="6"/>
                                            </p:txEl>
                                          </p:spTgt>
                                        </p:tgtEl>
                                        <p:attrNameLst>
                                          <p:attrName>style.visibility</p:attrName>
                                        </p:attrNameLst>
                                      </p:cBhvr>
                                      <p:to>
                                        <p:strVal val="visible"/>
                                      </p:to>
                                    </p:set>
                                    <p:animEffect transition="in" filter="dissolve">
                                      <p:cBhvr>
                                        <p:cTn id="22" dur="500"/>
                                        <p:tgtEl>
                                          <p:spTgt spid="5017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0179">
                                            <p:txEl>
                                              <p:pRg st="7" end="7"/>
                                            </p:txEl>
                                          </p:spTgt>
                                        </p:tgtEl>
                                        <p:attrNameLst>
                                          <p:attrName>style.visibility</p:attrName>
                                        </p:attrNameLst>
                                      </p:cBhvr>
                                      <p:to>
                                        <p:strVal val="visible"/>
                                      </p:to>
                                    </p:set>
                                    <p:animEffect transition="in" filter="dissolve">
                                      <p:cBhvr>
                                        <p:cTn id="27" dur="500"/>
                                        <p:tgtEl>
                                          <p:spTgt spid="5017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0179">
                                            <p:txEl>
                                              <p:pRg st="8" end="8"/>
                                            </p:txEl>
                                          </p:spTgt>
                                        </p:tgtEl>
                                        <p:attrNameLst>
                                          <p:attrName>style.visibility</p:attrName>
                                        </p:attrNameLst>
                                      </p:cBhvr>
                                      <p:to>
                                        <p:strVal val="visible"/>
                                      </p:to>
                                    </p:set>
                                    <p:animEffect transition="in" filter="dissolve">
                                      <p:cBhvr>
                                        <p:cTn id="32" dur="500"/>
                                        <p:tgtEl>
                                          <p:spTgt spid="5017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50179">
                                            <p:txEl>
                                              <p:pRg st="10" end="10"/>
                                            </p:txEl>
                                          </p:spTgt>
                                        </p:tgtEl>
                                        <p:attrNameLst>
                                          <p:attrName>style.visibility</p:attrName>
                                        </p:attrNameLst>
                                      </p:cBhvr>
                                      <p:to>
                                        <p:strVal val="visible"/>
                                      </p:to>
                                    </p:set>
                                    <p:animEffect transition="in" filter="wedge">
                                      <p:cBhvr>
                                        <p:cTn id="37" dur="2000"/>
                                        <p:tgtEl>
                                          <p:spTgt spid="501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7285023-47D6-4A79-BB1A-4065EF92BA42}" type="slidenum">
              <a:rPr lang="en-GB" smtClean="0"/>
              <a:pPr/>
              <a:t>50</a:t>
            </a:fld>
            <a:endParaRPr lang="en-GB" dirty="0"/>
          </a:p>
        </p:txBody>
      </p:sp>
      <p:sp>
        <p:nvSpPr>
          <p:cNvPr id="125953" name="Rectangle 1"/>
          <p:cNvSpPr>
            <a:spLocks noChangeArrowheads="1"/>
          </p:cNvSpPr>
          <p:nvPr/>
        </p:nvSpPr>
        <p:spPr bwMode="auto">
          <a:xfrm>
            <a:off x="3440832" y="147409"/>
            <a:ext cx="639316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b="1" i="1" dirty="0" smtClean="0">
                <a:solidFill>
                  <a:srgbClr val="C00000"/>
                </a:solidFill>
              </a:rPr>
              <a:t>SEEA-ENCA Mauritius </a:t>
            </a:r>
            <a:r>
              <a:rPr kumimoji="0" lang="en-GB" sz="2800" b="1" i="1"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preliminary results</a:t>
            </a:r>
            <a:r>
              <a:rPr lang="en-US" sz="2800" b="1" i="1" dirty="0" smtClean="0">
                <a:solidFill>
                  <a:srgbClr val="C00000"/>
                </a:solidFill>
              </a:rPr>
              <a:t> </a:t>
            </a:r>
            <a:r>
              <a:rPr kumimoji="0" lang="en-GB" sz="28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a:t>
            </a:r>
            <a:r>
              <a:rPr kumimoji="0" lang="en-GB" sz="2800" b="1" i="0" u="none" strike="noStrike" cap="none" normalizeH="0" dirty="0" smtClean="0">
                <a:ln>
                  <a:noFill/>
                </a:ln>
                <a:solidFill>
                  <a:srgbClr val="C00000"/>
                </a:solidFill>
                <a:effectLst/>
                <a:latin typeface="Calibri" pitchFamily="34" charset="0"/>
                <a:ea typeface="Times New Roman" pitchFamily="18" charset="0"/>
                <a:cs typeface="Arial" pitchFamily="34" charset="0"/>
              </a:rPr>
              <a:t> </a:t>
            </a:r>
          </a:p>
          <a:p>
            <a:pPr lvl="0" algn="ctr" fontAlgn="base">
              <a:spcBef>
                <a:spcPct val="0"/>
              </a:spcBef>
              <a:spcAft>
                <a:spcPct val="0"/>
              </a:spcAft>
            </a:pPr>
            <a:r>
              <a:rPr kumimoji="0" lang="en-GB"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Land cover and change from 2000 to 2010</a:t>
            </a:r>
            <a:endParaRPr kumimoji="0" lang="en-GB" sz="40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Picture 3" descr="MU_LandCover_v1Fin.png"/>
          <p:cNvPicPr/>
          <p:nvPr/>
        </p:nvPicPr>
        <p:blipFill>
          <a:blip r:embed="rId3" cstate="print"/>
          <a:stretch>
            <a:fillRect/>
          </a:stretch>
        </p:blipFill>
        <p:spPr>
          <a:xfrm>
            <a:off x="128464" y="152400"/>
            <a:ext cx="3240360" cy="4267200"/>
          </a:xfrm>
          <a:prstGeom prst="rect">
            <a:avLst/>
          </a:prstGeom>
        </p:spPr>
      </p:pic>
      <p:pic>
        <p:nvPicPr>
          <p:cNvPr id="5" name="Picture 4"/>
          <p:cNvPicPr/>
          <p:nvPr/>
        </p:nvPicPr>
        <p:blipFill>
          <a:blip r:embed="rId4" cstate="print"/>
          <a:srcRect/>
          <a:stretch>
            <a:fillRect/>
          </a:stretch>
        </p:blipFill>
        <p:spPr bwMode="auto">
          <a:xfrm>
            <a:off x="200472" y="4509120"/>
            <a:ext cx="7039620" cy="1980456"/>
          </a:xfrm>
          <a:prstGeom prst="rect">
            <a:avLst/>
          </a:prstGeom>
          <a:solidFill>
            <a:schemeClr val="bg1"/>
          </a:solidFill>
          <a:ln w="9525">
            <a:noFill/>
            <a:miter lim="800000"/>
            <a:headEnd/>
            <a:tailEnd/>
          </a:ln>
        </p:spPr>
      </p:pic>
      <p:pic>
        <p:nvPicPr>
          <p:cNvPr id="101378" name="Picture 2"/>
          <p:cNvPicPr>
            <a:picLocks noChangeAspect="1" noChangeArrowheads="1"/>
          </p:cNvPicPr>
          <p:nvPr/>
        </p:nvPicPr>
        <p:blipFill>
          <a:blip r:embed="rId5" cstate="print"/>
          <a:srcRect/>
          <a:stretch>
            <a:fillRect/>
          </a:stretch>
        </p:blipFill>
        <p:spPr bwMode="auto">
          <a:xfrm>
            <a:off x="3584848" y="2537140"/>
            <a:ext cx="3672407" cy="1800000"/>
          </a:xfrm>
          <a:prstGeom prst="rect">
            <a:avLst/>
          </a:prstGeom>
          <a:noFill/>
          <a:ln w="9525">
            <a:noFill/>
            <a:miter lim="800000"/>
            <a:headEnd/>
            <a:tailEnd/>
          </a:ln>
          <a:effectLst/>
        </p:spPr>
      </p:pic>
      <p:sp>
        <p:nvSpPr>
          <p:cNvPr id="7" name="TextBox 6"/>
          <p:cNvSpPr txBox="1"/>
          <p:nvPr/>
        </p:nvSpPr>
        <p:spPr>
          <a:xfrm>
            <a:off x="3627360" y="2276872"/>
            <a:ext cx="3485880" cy="307777"/>
          </a:xfrm>
          <a:prstGeom prst="rect">
            <a:avLst/>
          </a:prstGeom>
          <a:noFill/>
        </p:spPr>
        <p:txBody>
          <a:bodyPr wrap="square" rtlCol="0">
            <a:spAutoFit/>
          </a:bodyPr>
          <a:lstStyle/>
          <a:p>
            <a:pPr algn="ctr"/>
            <a:r>
              <a:rPr lang="fr-FR" sz="1400" dirty="0" err="1" smtClean="0"/>
              <a:t>Urban</a:t>
            </a:r>
            <a:r>
              <a:rPr lang="fr-FR" sz="1400" dirty="0" smtClean="0"/>
              <a:t> land </a:t>
            </a:r>
            <a:r>
              <a:rPr lang="fr-FR" sz="1400" dirty="0" err="1" smtClean="0"/>
              <a:t>cover</a:t>
            </a:r>
            <a:r>
              <a:rPr lang="fr-FR" sz="1400" dirty="0" smtClean="0"/>
              <a:t> 2000 &amp; 2010</a:t>
            </a:r>
            <a:endParaRPr lang="fr-FR" sz="1400" dirty="0"/>
          </a:p>
        </p:txBody>
      </p:sp>
      <p:sp>
        <p:nvSpPr>
          <p:cNvPr id="8" name="Right Arrow 7"/>
          <p:cNvSpPr/>
          <p:nvPr/>
        </p:nvSpPr>
        <p:spPr>
          <a:xfrm>
            <a:off x="3080792" y="4005064"/>
            <a:ext cx="720080" cy="292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Curved Left Arrow 8"/>
          <p:cNvSpPr/>
          <p:nvPr/>
        </p:nvSpPr>
        <p:spPr>
          <a:xfrm>
            <a:off x="7185248" y="4149080"/>
            <a:ext cx="576064" cy="22006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1"/>
          <p:cNvSpPr>
            <a:spLocks noChangeArrowheads="1"/>
          </p:cNvSpPr>
          <p:nvPr/>
        </p:nvSpPr>
        <p:spPr bwMode="auto">
          <a:xfrm>
            <a:off x="3584848" y="1196752"/>
            <a:ext cx="3744416" cy="1077218"/>
          </a:xfrm>
          <a:prstGeom prst="rect">
            <a:avLst/>
          </a:prstGeom>
          <a:solidFill>
            <a:schemeClr val="accent4">
              <a:lumMod val="7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The land cover data are stored using geographical datasets which use grids (10m x 10m and 100m x 100m) at the most detailed level. </a:t>
            </a:r>
            <a:endParaRPr kumimoji="0" lang="en-GB" sz="3600" b="1" i="0" u="none" strike="noStrike" cap="none" normalizeH="0" baseline="0" dirty="0" smtClean="0">
              <a:ln>
                <a:noFill/>
              </a:ln>
              <a:solidFill>
                <a:schemeClr val="bg1"/>
              </a:solidFill>
              <a:effectLst/>
              <a:latin typeface="Arial" pitchFamily="34" charset="0"/>
              <a:cs typeface="Arial" pitchFamily="34" charset="0"/>
            </a:endParaRPr>
          </a:p>
        </p:txBody>
      </p:sp>
      <p:sp>
        <p:nvSpPr>
          <p:cNvPr id="11" name="Rectangle 1"/>
          <p:cNvSpPr>
            <a:spLocks noChangeArrowheads="1"/>
          </p:cNvSpPr>
          <p:nvPr/>
        </p:nvSpPr>
        <p:spPr bwMode="auto">
          <a:xfrm>
            <a:off x="7617296" y="1196752"/>
            <a:ext cx="2144688" cy="3293209"/>
          </a:xfrm>
          <a:prstGeom prst="rect">
            <a:avLst/>
          </a:prstGeom>
          <a:solidFill>
            <a:schemeClr val="accent4">
              <a:lumMod val="7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1600" b="1" dirty="0" smtClean="0">
                <a:solidFill>
                  <a:schemeClr val="bg1"/>
                </a:solidFill>
                <a:latin typeface="Calibri" pitchFamily="34" charset="0"/>
                <a:ea typeface="Times New Roman" pitchFamily="18" charset="0"/>
                <a:cs typeface="Arial" pitchFamily="34" charset="0"/>
              </a:rPr>
              <a:t>These grids allow computing statistics and producing ecosystems/natural capital accounts for various statistical units such as municipal and village council areas, districts, coastal zones, river basins, socio-ecological landscape units and any relevant zoning. </a:t>
            </a:r>
          </a:p>
        </p:txBody>
      </p:sp>
      <p:pic>
        <p:nvPicPr>
          <p:cNvPr id="12" name="Picture 2"/>
          <p:cNvPicPr>
            <a:picLocks noChangeAspect="1" noChangeArrowheads="1"/>
          </p:cNvPicPr>
          <p:nvPr/>
        </p:nvPicPr>
        <p:blipFill>
          <a:blip r:embed="rId6" cstate="print"/>
          <a:srcRect/>
          <a:stretch>
            <a:fillRect/>
          </a:stretch>
        </p:blipFill>
        <p:spPr bwMode="auto">
          <a:xfrm>
            <a:off x="7761312" y="5013376"/>
            <a:ext cx="1800000" cy="1800000"/>
          </a:xfrm>
          <a:prstGeom prst="rect">
            <a:avLst/>
          </a:prstGeom>
          <a:noFill/>
          <a:ln w="9525">
            <a:noFill/>
            <a:miter lim="800000"/>
            <a:headEnd/>
            <a:tailEnd/>
          </a:ln>
        </p:spPr>
      </p:pic>
      <p:sp>
        <p:nvSpPr>
          <p:cNvPr id="13" name="TextBox 12"/>
          <p:cNvSpPr txBox="1"/>
          <p:nvPr/>
        </p:nvSpPr>
        <p:spPr>
          <a:xfrm>
            <a:off x="7761312" y="4509120"/>
            <a:ext cx="1800200" cy="523220"/>
          </a:xfrm>
          <a:prstGeom prst="rect">
            <a:avLst/>
          </a:prstGeom>
          <a:noFill/>
        </p:spPr>
        <p:txBody>
          <a:bodyPr wrap="square" rtlCol="0">
            <a:spAutoFit/>
          </a:bodyPr>
          <a:lstStyle/>
          <a:p>
            <a:pPr algn="ctr"/>
            <a:r>
              <a:rPr lang="fr-FR" sz="1400" dirty="0" err="1" smtClean="0"/>
              <a:t>Urban</a:t>
            </a:r>
            <a:r>
              <a:rPr lang="fr-FR" sz="1400" dirty="0" smtClean="0"/>
              <a:t>  </a:t>
            </a:r>
            <a:r>
              <a:rPr lang="fr-FR" sz="1400" dirty="0" err="1" smtClean="0"/>
              <a:t>sprawl</a:t>
            </a:r>
            <a:r>
              <a:rPr lang="fr-FR" sz="1400" dirty="0" smtClean="0"/>
              <a:t>  2000-2010 by Districts</a:t>
            </a:r>
            <a:endParaRPr lang="fr-FR" sz="1400" dirty="0"/>
          </a:p>
        </p:txBody>
      </p:sp>
      <p:sp>
        <p:nvSpPr>
          <p:cNvPr id="14" name="TextBox 13"/>
          <p:cNvSpPr txBox="1"/>
          <p:nvPr/>
        </p:nvSpPr>
        <p:spPr>
          <a:xfrm>
            <a:off x="488504" y="4941168"/>
            <a:ext cx="1368152" cy="400110"/>
          </a:xfrm>
          <a:prstGeom prst="rect">
            <a:avLst/>
          </a:prstGeom>
          <a:noFill/>
        </p:spPr>
        <p:txBody>
          <a:bodyPr wrap="square" rtlCol="0">
            <a:spAutoFit/>
          </a:bodyPr>
          <a:lstStyle/>
          <a:p>
            <a:r>
              <a:rPr lang="fr-FR" sz="2000" b="1" dirty="0" err="1" smtClean="0">
                <a:solidFill>
                  <a:srgbClr val="FF0000"/>
                </a:solidFill>
              </a:rPr>
              <a:t>Provisional</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smtClean="0"/>
              <a:t>SEEA-ENCA ecosystem carbon account structure</a:t>
            </a:r>
            <a:endParaRPr lang="en-US" dirty="0"/>
          </a:p>
        </p:txBody>
      </p:sp>
      <p:pic>
        <p:nvPicPr>
          <p:cNvPr id="8" name="Picture 7"/>
          <p:cNvPicPr>
            <a:picLocks noChangeAspect="1"/>
          </p:cNvPicPr>
          <p:nvPr/>
        </p:nvPicPr>
        <p:blipFill>
          <a:blip r:embed="rId2" cstate="print">
            <a:lum bright="10000" contrast="40000"/>
          </a:blip>
          <a:srcRect/>
          <a:stretch>
            <a:fillRect/>
          </a:stretch>
        </p:blipFill>
        <p:spPr bwMode="auto">
          <a:xfrm>
            <a:off x="838200" y="1371600"/>
            <a:ext cx="8229600" cy="4809923"/>
          </a:xfrm>
          <a:prstGeom prst="rect">
            <a:avLst/>
          </a:prstGeom>
          <a:noFill/>
          <a:ln w="9525">
            <a:noFill/>
            <a:miter lim="800000"/>
            <a:headEnd/>
            <a:tailEnd/>
          </a:ln>
        </p:spPr>
      </p:pic>
      <p:sp>
        <p:nvSpPr>
          <p:cNvPr id="5" name="TextBox 4"/>
          <p:cNvSpPr txBox="1"/>
          <p:nvPr/>
        </p:nvSpPr>
        <p:spPr>
          <a:xfrm>
            <a:off x="1352600" y="1043444"/>
            <a:ext cx="7848872" cy="369332"/>
          </a:xfrm>
          <a:prstGeom prst="rect">
            <a:avLst/>
          </a:prstGeom>
          <a:noFill/>
        </p:spPr>
        <p:txBody>
          <a:bodyPr wrap="square" rtlCol="0">
            <a:spAutoFit/>
          </a:bodyPr>
          <a:lstStyle/>
          <a:p>
            <a:r>
              <a:rPr lang="en-US" dirty="0" smtClean="0"/>
              <a:t>Accounts                                     Variables                                             Indicators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title"/>
          </p:nvPr>
        </p:nvSpPr>
        <p:spPr/>
        <p:txBody>
          <a:bodyPr/>
          <a:lstStyle/>
          <a:p>
            <a:r>
              <a:rPr lang="en-US" smtClean="0"/>
              <a:t>The carbon/biomass account</a:t>
            </a:r>
            <a:endParaRPr lang="en-GB" smtClean="0"/>
          </a:p>
        </p:txBody>
      </p:sp>
      <p:pic>
        <p:nvPicPr>
          <p:cNvPr id="55299" name="Picture 2"/>
          <p:cNvPicPr>
            <a:picLocks noChangeAspect="1" noChangeArrowheads="1"/>
          </p:cNvPicPr>
          <p:nvPr/>
        </p:nvPicPr>
        <p:blipFill>
          <a:blip r:embed="rId3" cstate="print"/>
          <a:srcRect/>
          <a:stretch>
            <a:fillRect/>
          </a:stretch>
        </p:blipFill>
        <p:spPr bwMode="auto">
          <a:xfrm>
            <a:off x="528638" y="1268413"/>
            <a:ext cx="2562225" cy="2697162"/>
          </a:xfrm>
          <a:prstGeom prst="rect">
            <a:avLst/>
          </a:prstGeom>
          <a:noFill/>
          <a:ln w="9525">
            <a:noFill/>
            <a:miter lim="800000"/>
            <a:headEnd/>
            <a:tailEnd/>
          </a:ln>
          <a:effectLst>
            <a:prstShdw prst="shdw13" dist="53882" dir="13500000">
              <a:schemeClr val="bg2">
                <a:alpha val="50000"/>
              </a:schemeClr>
            </a:prstShdw>
          </a:effectLst>
        </p:spPr>
      </p:pic>
      <p:pic>
        <p:nvPicPr>
          <p:cNvPr id="55300" name="Picture 3"/>
          <p:cNvPicPr>
            <a:picLocks noChangeAspect="1" noChangeArrowheads="1"/>
          </p:cNvPicPr>
          <p:nvPr/>
        </p:nvPicPr>
        <p:blipFill>
          <a:blip r:embed="rId4" cstate="print"/>
          <a:srcRect/>
          <a:stretch>
            <a:fillRect/>
          </a:stretch>
        </p:blipFill>
        <p:spPr bwMode="auto">
          <a:xfrm>
            <a:off x="3446463" y="1268413"/>
            <a:ext cx="2586037" cy="2697162"/>
          </a:xfrm>
          <a:prstGeom prst="rect">
            <a:avLst/>
          </a:prstGeom>
          <a:noFill/>
          <a:ln w="9525">
            <a:noFill/>
            <a:miter lim="800000"/>
            <a:headEnd/>
            <a:tailEnd/>
          </a:ln>
          <a:effectLst>
            <a:prstShdw prst="shdw13" dist="53882" dir="13500000">
              <a:schemeClr val="bg2">
                <a:alpha val="50000"/>
              </a:schemeClr>
            </a:prstShdw>
          </a:effectLst>
        </p:spPr>
      </p:pic>
      <p:pic>
        <p:nvPicPr>
          <p:cNvPr id="55301" name="Picture 4"/>
          <p:cNvPicPr>
            <a:picLocks noChangeAspect="1" noChangeArrowheads="1"/>
          </p:cNvPicPr>
          <p:nvPr/>
        </p:nvPicPr>
        <p:blipFill>
          <a:blip r:embed="rId5" cstate="print"/>
          <a:srcRect/>
          <a:stretch>
            <a:fillRect/>
          </a:stretch>
        </p:blipFill>
        <p:spPr bwMode="auto">
          <a:xfrm>
            <a:off x="6386513" y="1268413"/>
            <a:ext cx="2578100" cy="2697162"/>
          </a:xfrm>
          <a:prstGeom prst="rect">
            <a:avLst/>
          </a:prstGeom>
          <a:noFill/>
          <a:ln w="9525">
            <a:noFill/>
            <a:miter lim="800000"/>
            <a:headEnd/>
            <a:tailEnd/>
          </a:ln>
          <a:effectLst>
            <a:prstShdw prst="shdw13" dist="53882" dir="13500000">
              <a:schemeClr val="bg2">
                <a:alpha val="50000"/>
              </a:schemeClr>
            </a:prstShdw>
          </a:effectLst>
        </p:spPr>
      </p:pic>
      <p:sp>
        <p:nvSpPr>
          <p:cNvPr id="55302" name="TextBox 5"/>
          <p:cNvSpPr txBox="1">
            <a:spLocks noChangeArrowheads="1"/>
          </p:cNvSpPr>
          <p:nvPr/>
        </p:nvSpPr>
        <p:spPr bwMode="auto">
          <a:xfrm>
            <a:off x="528638" y="4567238"/>
            <a:ext cx="2562225" cy="1754187"/>
          </a:xfrm>
          <a:prstGeom prst="rect">
            <a:avLst/>
          </a:prstGeom>
          <a:noFill/>
          <a:ln w="9525">
            <a:noFill/>
            <a:miter lim="800000"/>
            <a:headEnd/>
            <a:tailEnd/>
          </a:ln>
        </p:spPr>
        <p:txBody>
          <a:bodyPr>
            <a:spAutoFit/>
          </a:bodyPr>
          <a:lstStyle/>
          <a:p>
            <a:r>
              <a:rPr lang="en-US"/>
              <a:t>Net Primary Production of biomass:</a:t>
            </a:r>
          </a:p>
          <a:p>
            <a:r>
              <a:rPr lang="en-US" i="1"/>
              <a:t>satellite images (NDVI) and modeling,</a:t>
            </a:r>
          </a:p>
          <a:p>
            <a:r>
              <a:rPr lang="en-US" i="1"/>
              <a:t>accessible bio-C surplus</a:t>
            </a:r>
            <a:endParaRPr lang="en-GB" i="1"/>
          </a:p>
        </p:txBody>
      </p:sp>
      <p:sp>
        <p:nvSpPr>
          <p:cNvPr id="55303" name="TextBox 9"/>
          <p:cNvSpPr txBox="1">
            <a:spLocks noChangeArrowheads="1"/>
          </p:cNvSpPr>
          <p:nvPr/>
        </p:nvSpPr>
        <p:spPr bwMode="auto">
          <a:xfrm>
            <a:off x="3440113" y="4554538"/>
            <a:ext cx="2563812" cy="2032000"/>
          </a:xfrm>
          <a:prstGeom prst="rect">
            <a:avLst/>
          </a:prstGeom>
          <a:noFill/>
          <a:ln w="9525">
            <a:noFill/>
            <a:miter lim="800000"/>
            <a:headEnd/>
            <a:tailEnd/>
          </a:ln>
        </p:spPr>
        <p:txBody>
          <a:bodyPr>
            <a:spAutoFit/>
          </a:bodyPr>
          <a:lstStyle/>
          <a:p>
            <a:r>
              <a:rPr lang="en-US"/>
              <a:t>Uses:</a:t>
            </a:r>
          </a:p>
          <a:p>
            <a:r>
              <a:rPr lang="en-US" i="1"/>
              <a:t>agriculture and forestry statistics by regions/countries resampled to the1km2  or 1 ha grid </a:t>
            </a:r>
          </a:p>
          <a:p>
            <a:r>
              <a:rPr lang="en-US" i="1"/>
              <a:t>f(land cover, NDVI)</a:t>
            </a:r>
            <a:endParaRPr lang="en-GB" i="1"/>
          </a:p>
        </p:txBody>
      </p:sp>
      <p:sp>
        <p:nvSpPr>
          <p:cNvPr id="55304" name="TextBox 10"/>
          <p:cNvSpPr txBox="1">
            <a:spLocks noChangeArrowheads="1"/>
          </p:cNvSpPr>
          <p:nvPr/>
        </p:nvSpPr>
        <p:spPr bwMode="auto">
          <a:xfrm>
            <a:off x="6518275" y="4543425"/>
            <a:ext cx="2314575" cy="1477963"/>
          </a:xfrm>
          <a:prstGeom prst="rect">
            <a:avLst/>
          </a:prstGeom>
          <a:noFill/>
          <a:ln w="9525">
            <a:noFill/>
            <a:miter lim="800000"/>
            <a:headEnd/>
            <a:tailEnd/>
          </a:ln>
        </p:spPr>
        <p:txBody>
          <a:bodyPr>
            <a:spAutoFit/>
          </a:bodyPr>
          <a:lstStyle/>
          <a:p>
            <a:r>
              <a:rPr lang="en-US"/>
              <a:t>Net Ecosystem Carbon Balance:</a:t>
            </a:r>
          </a:p>
          <a:p>
            <a:r>
              <a:rPr lang="en-US" i="1"/>
              <a:t>soil and vegetation (trees, shrubs, grass) </a:t>
            </a:r>
            <a:endParaRPr lang="en-GB" i="1"/>
          </a:p>
        </p:txBody>
      </p:sp>
      <p:sp>
        <p:nvSpPr>
          <p:cNvPr id="55305" name="TextBox 1"/>
          <p:cNvSpPr txBox="1">
            <a:spLocks noChangeArrowheads="1"/>
          </p:cNvSpPr>
          <p:nvPr/>
        </p:nvSpPr>
        <p:spPr bwMode="auto">
          <a:xfrm>
            <a:off x="3090863" y="2349500"/>
            <a:ext cx="355600" cy="368300"/>
          </a:xfrm>
          <a:prstGeom prst="rect">
            <a:avLst/>
          </a:prstGeom>
          <a:noFill/>
          <a:ln w="9525">
            <a:noFill/>
            <a:miter lim="800000"/>
            <a:headEnd/>
            <a:tailEnd/>
          </a:ln>
        </p:spPr>
        <p:txBody>
          <a:bodyPr>
            <a:spAutoFit/>
          </a:bodyPr>
          <a:lstStyle/>
          <a:p>
            <a:r>
              <a:rPr lang="en-US"/>
              <a:t>_</a:t>
            </a:r>
            <a:endParaRPr lang="en-GB"/>
          </a:p>
        </p:txBody>
      </p:sp>
      <p:sp>
        <p:nvSpPr>
          <p:cNvPr id="55306" name="TextBox 2"/>
          <p:cNvSpPr txBox="1">
            <a:spLocks noChangeArrowheads="1"/>
          </p:cNvSpPr>
          <p:nvPr/>
        </p:nvSpPr>
        <p:spPr bwMode="auto">
          <a:xfrm>
            <a:off x="6032500" y="2482850"/>
            <a:ext cx="354013" cy="369888"/>
          </a:xfrm>
          <a:prstGeom prst="rect">
            <a:avLst/>
          </a:prstGeom>
          <a:noFill/>
          <a:ln w="9525">
            <a:noFill/>
            <a:miter lim="800000"/>
            <a:headEnd/>
            <a:tailEnd/>
          </a:ln>
        </p:spPr>
        <p:txBody>
          <a:bodyPr>
            <a:spAutoFit/>
          </a:bodyPr>
          <a:lstStyle/>
          <a:p>
            <a:r>
              <a:rPr lang="en-US"/>
              <a:t>=</a:t>
            </a:r>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3"/>
          <p:cNvPicPr>
            <a:picLocks noGrp="1" noChangeAspect="1"/>
          </p:cNvPicPr>
          <p:nvPr>
            <p:ph idx="1"/>
          </p:nvPr>
        </p:nvPicPr>
        <p:blipFill>
          <a:blip r:embed="rId3" cstate="print"/>
          <a:srcRect/>
          <a:stretch>
            <a:fillRect/>
          </a:stretch>
        </p:blipFill>
        <p:spPr>
          <a:xfrm>
            <a:off x="2890838" y="1052513"/>
            <a:ext cx="6526212" cy="5073650"/>
          </a:xfrm>
        </p:spPr>
      </p:pic>
      <p:pic>
        <p:nvPicPr>
          <p:cNvPr id="56323" name="Picture 2"/>
          <p:cNvPicPr>
            <a:picLocks noChangeAspect="1" noChangeArrowheads="1"/>
          </p:cNvPicPr>
          <p:nvPr/>
        </p:nvPicPr>
        <p:blipFill>
          <a:blip r:embed="rId4" cstate="print"/>
          <a:srcRect/>
          <a:stretch>
            <a:fillRect/>
          </a:stretch>
        </p:blipFill>
        <p:spPr bwMode="auto">
          <a:xfrm>
            <a:off x="1474788" y="1095375"/>
            <a:ext cx="1362075" cy="3168650"/>
          </a:xfrm>
          <a:prstGeom prst="rect">
            <a:avLst/>
          </a:prstGeom>
          <a:noFill/>
          <a:ln w="9525">
            <a:noFill/>
            <a:miter lim="800000"/>
            <a:headEnd/>
            <a:tailEnd/>
          </a:ln>
          <a:effectLst>
            <a:prstShdw prst="shdw13" dist="53882" dir="13500000">
              <a:schemeClr val="bg2">
                <a:alpha val="50000"/>
              </a:schemeClr>
            </a:prstShdw>
          </a:effectLst>
        </p:spPr>
      </p:pic>
      <p:sp>
        <p:nvSpPr>
          <p:cNvPr id="56324" name="Title 1"/>
          <p:cNvSpPr>
            <a:spLocks noGrp="1"/>
          </p:cNvSpPr>
          <p:nvPr>
            <p:ph type="title"/>
          </p:nvPr>
        </p:nvSpPr>
        <p:spPr>
          <a:xfrm>
            <a:off x="273050" y="44450"/>
            <a:ext cx="8915400" cy="706438"/>
          </a:xfrm>
        </p:spPr>
        <p:txBody>
          <a:bodyPr/>
          <a:lstStyle/>
          <a:p>
            <a:r>
              <a:rPr lang="en-GB" smtClean="0"/>
              <a:t>The biomass/carbon account</a:t>
            </a:r>
            <a:endParaRPr lang="en-GB" sz="2000" smtClean="0"/>
          </a:p>
        </p:txBody>
      </p:sp>
      <p:sp>
        <p:nvSpPr>
          <p:cNvPr id="56325" name="TextBox 4"/>
          <p:cNvSpPr txBox="1">
            <a:spLocks noChangeArrowheads="1"/>
          </p:cNvSpPr>
          <p:nvPr/>
        </p:nvSpPr>
        <p:spPr bwMode="auto">
          <a:xfrm>
            <a:off x="342900" y="1557338"/>
            <a:ext cx="1296988" cy="460375"/>
          </a:xfrm>
          <a:prstGeom prst="rect">
            <a:avLst/>
          </a:prstGeom>
          <a:noFill/>
          <a:ln w="9525">
            <a:noFill/>
            <a:miter lim="800000"/>
            <a:headEnd/>
            <a:tailEnd/>
          </a:ln>
        </p:spPr>
        <p:txBody>
          <a:bodyPr>
            <a:spAutoFit/>
          </a:bodyPr>
          <a:lstStyle/>
          <a:p>
            <a:r>
              <a:rPr lang="en-GB" sz="1200">
                <a:latin typeface="Calibri" pitchFamily="34" charset="0"/>
                <a:cs typeface="Arial" pitchFamily="34" charset="0"/>
              </a:rPr>
              <a:t>Tree felling, 1999 Xmas storm</a:t>
            </a:r>
          </a:p>
        </p:txBody>
      </p:sp>
      <p:sp>
        <p:nvSpPr>
          <p:cNvPr id="56326" name="TextBox 7"/>
          <p:cNvSpPr txBox="1">
            <a:spLocks noChangeArrowheads="1"/>
          </p:cNvSpPr>
          <p:nvPr/>
        </p:nvSpPr>
        <p:spPr bwMode="auto">
          <a:xfrm>
            <a:off x="344488" y="2174875"/>
            <a:ext cx="1295400" cy="461963"/>
          </a:xfrm>
          <a:prstGeom prst="rect">
            <a:avLst/>
          </a:prstGeom>
          <a:noFill/>
          <a:ln w="9525">
            <a:noFill/>
            <a:miter lim="800000"/>
            <a:headEnd/>
            <a:tailEnd/>
          </a:ln>
        </p:spPr>
        <p:txBody>
          <a:bodyPr>
            <a:spAutoFit/>
          </a:bodyPr>
          <a:lstStyle/>
          <a:p>
            <a:r>
              <a:rPr lang="en-GB" sz="1200">
                <a:latin typeface="Calibri" pitchFamily="34" charset="0"/>
                <a:cs typeface="Arial" pitchFamily="34" charset="0"/>
              </a:rPr>
              <a:t>Greenhouses, plastic sheets</a:t>
            </a:r>
          </a:p>
        </p:txBody>
      </p:sp>
      <p:sp>
        <p:nvSpPr>
          <p:cNvPr id="56327" name="TextBox 8"/>
          <p:cNvSpPr txBox="1">
            <a:spLocks noChangeArrowheads="1"/>
          </p:cNvSpPr>
          <p:nvPr/>
        </p:nvSpPr>
        <p:spPr bwMode="auto">
          <a:xfrm>
            <a:off x="193675" y="2647950"/>
            <a:ext cx="1663700" cy="276225"/>
          </a:xfrm>
          <a:prstGeom prst="rect">
            <a:avLst/>
          </a:prstGeom>
          <a:noFill/>
          <a:ln w="9525">
            <a:noFill/>
            <a:miter lim="800000"/>
            <a:headEnd/>
            <a:tailEnd/>
          </a:ln>
        </p:spPr>
        <p:txBody>
          <a:bodyPr>
            <a:spAutoFit/>
          </a:bodyPr>
          <a:lstStyle/>
          <a:p>
            <a:r>
              <a:rPr lang="en-GB" sz="1200">
                <a:latin typeface="Calibri" pitchFamily="34" charset="0"/>
                <a:cs typeface="Arial" pitchFamily="34" charset="0"/>
              </a:rPr>
              <a:t>Intensive agriculture</a:t>
            </a:r>
          </a:p>
        </p:txBody>
      </p:sp>
      <p:sp>
        <p:nvSpPr>
          <p:cNvPr id="56328" name="TextBox 9"/>
          <p:cNvSpPr txBox="1">
            <a:spLocks noChangeArrowheads="1"/>
          </p:cNvSpPr>
          <p:nvPr/>
        </p:nvSpPr>
        <p:spPr bwMode="auto">
          <a:xfrm>
            <a:off x="273050" y="3008313"/>
            <a:ext cx="1295400" cy="276225"/>
          </a:xfrm>
          <a:prstGeom prst="rect">
            <a:avLst/>
          </a:prstGeom>
          <a:noFill/>
          <a:ln w="9525">
            <a:noFill/>
            <a:miter lim="800000"/>
            <a:headEnd/>
            <a:tailEnd/>
          </a:ln>
        </p:spPr>
        <p:txBody>
          <a:bodyPr>
            <a:spAutoFit/>
          </a:bodyPr>
          <a:lstStyle/>
          <a:p>
            <a:r>
              <a:rPr lang="en-GB" sz="1200">
                <a:latin typeface="Calibri" pitchFamily="34" charset="0"/>
                <a:cs typeface="Arial" pitchFamily="34" charset="0"/>
              </a:rPr>
              <a:t>Mixed agriculture</a:t>
            </a:r>
          </a:p>
        </p:txBody>
      </p:sp>
      <p:sp>
        <p:nvSpPr>
          <p:cNvPr id="56329" name="TextBox 10"/>
          <p:cNvSpPr txBox="1">
            <a:spLocks noChangeArrowheads="1"/>
          </p:cNvSpPr>
          <p:nvPr/>
        </p:nvSpPr>
        <p:spPr bwMode="auto">
          <a:xfrm>
            <a:off x="342900" y="3573463"/>
            <a:ext cx="1296988" cy="276225"/>
          </a:xfrm>
          <a:prstGeom prst="rect">
            <a:avLst/>
          </a:prstGeom>
          <a:noFill/>
          <a:ln w="9525">
            <a:noFill/>
            <a:miter lim="800000"/>
            <a:headEnd/>
            <a:tailEnd/>
          </a:ln>
        </p:spPr>
        <p:txBody>
          <a:bodyPr>
            <a:spAutoFit/>
          </a:bodyPr>
          <a:lstStyle/>
          <a:p>
            <a:r>
              <a:rPr lang="en-GB" sz="1200">
                <a:latin typeface="Calibri" pitchFamily="34" charset="0"/>
                <a:cs typeface="Arial" pitchFamily="34" charset="0"/>
              </a:rPr>
              <a:t>Forest</a:t>
            </a:r>
          </a:p>
        </p:txBody>
      </p:sp>
      <p:sp>
        <p:nvSpPr>
          <p:cNvPr id="56330" name="TextBox 11"/>
          <p:cNvSpPr txBox="1">
            <a:spLocks noChangeArrowheads="1"/>
          </p:cNvSpPr>
          <p:nvPr/>
        </p:nvSpPr>
        <p:spPr bwMode="auto">
          <a:xfrm>
            <a:off x="560388" y="4868863"/>
            <a:ext cx="1296987" cy="646112"/>
          </a:xfrm>
          <a:prstGeom prst="rect">
            <a:avLst/>
          </a:prstGeom>
          <a:noFill/>
          <a:ln w="9525">
            <a:noFill/>
            <a:miter lim="800000"/>
            <a:headEnd/>
            <a:tailEnd/>
          </a:ln>
        </p:spPr>
        <p:txBody>
          <a:bodyPr>
            <a:spAutoFit/>
          </a:bodyPr>
          <a:lstStyle/>
          <a:p>
            <a:r>
              <a:rPr lang="en-GB" sz="1200">
                <a:latin typeface="Calibri" pitchFamily="34" charset="0"/>
                <a:cs typeface="Arial" pitchFamily="34" charset="0"/>
              </a:rPr>
              <a:t>NB: over-estimation of NPP in the South</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416496" y="2852936"/>
            <a:ext cx="6062960" cy="3816424"/>
          </a:xfrm>
          <a:prstGeom prst="rect">
            <a:avLst/>
          </a:prstGeom>
          <a:solidFill>
            <a:schemeClr val="bg1"/>
          </a:solidFill>
          <a:ln w="9525">
            <a:solidFill>
              <a:schemeClr val="accent1"/>
            </a:solidFill>
            <a:miter lim="800000"/>
            <a:headEnd/>
            <a:tailEnd/>
          </a:ln>
        </p:spPr>
      </p:pic>
      <p:sp>
        <p:nvSpPr>
          <p:cNvPr id="10" name="TextBox 9"/>
          <p:cNvSpPr txBox="1"/>
          <p:nvPr/>
        </p:nvSpPr>
        <p:spPr>
          <a:xfrm>
            <a:off x="7329264" y="548680"/>
            <a:ext cx="2311400" cy="307777"/>
          </a:xfrm>
          <a:prstGeom prst="rect">
            <a:avLst/>
          </a:prstGeom>
          <a:noFill/>
        </p:spPr>
        <p:txBody>
          <a:bodyPr wrap="square" rtlCol="0">
            <a:spAutoFit/>
          </a:bodyPr>
          <a:lstStyle/>
          <a:p>
            <a:pPr algn="ctr"/>
            <a:r>
              <a:rPr lang="fr-FR" sz="1400" dirty="0" smtClean="0"/>
              <a:t>Woody </a:t>
            </a:r>
            <a:r>
              <a:rPr lang="fr-FR" sz="1400" dirty="0" err="1" smtClean="0"/>
              <a:t>biomass</a:t>
            </a:r>
            <a:r>
              <a:rPr lang="fr-FR" sz="1400" dirty="0" smtClean="0"/>
              <a:t>/ tons of C</a:t>
            </a:r>
            <a:endParaRPr lang="fr-FR" sz="1400" dirty="0"/>
          </a:p>
        </p:txBody>
      </p:sp>
      <p:sp>
        <p:nvSpPr>
          <p:cNvPr id="11" name="TextBox 10"/>
          <p:cNvSpPr txBox="1"/>
          <p:nvPr/>
        </p:nvSpPr>
        <p:spPr>
          <a:xfrm>
            <a:off x="7234904" y="4725144"/>
            <a:ext cx="2559050" cy="307777"/>
          </a:xfrm>
          <a:prstGeom prst="rect">
            <a:avLst/>
          </a:prstGeom>
          <a:noFill/>
        </p:spPr>
        <p:txBody>
          <a:bodyPr wrap="square" rtlCol="0">
            <a:spAutoFit/>
          </a:bodyPr>
          <a:lstStyle/>
          <a:p>
            <a:pPr algn="ctr"/>
            <a:r>
              <a:rPr lang="fr-FR" sz="1400" dirty="0" err="1" smtClean="0"/>
              <a:t>Sugar</a:t>
            </a:r>
            <a:r>
              <a:rPr lang="fr-FR" sz="1400" dirty="0" smtClean="0"/>
              <a:t> cane </a:t>
            </a:r>
            <a:r>
              <a:rPr lang="fr-FR" sz="1400" dirty="0" err="1" smtClean="0"/>
              <a:t>harvest</a:t>
            </a:r>
            <a:r>
              <a:rPr lang="fr-FR" sz="1400" dirty="0" smtClean="0"/>
              <a:t>/ tons of C</a:t>
            </a:r>
            <a:endParaRPr lang="fr-FR" sz="1400" dirty="0"/>
          </a:p>
        </p:txBody>
      </p:sp>
      <p:sp>
        <p:nvSpPr>
          <p:cNvPr id="12" name="TextBox 11"/>
          <p:cNvSpPr txBox="1"/>
          <p:nvPr/>
        </p:nvSpPr>
        <p:spPr>
          <a:xfrm>
            <a:off x="7329264" y="2636912"/>
            <a:ext cx="2311400" cy="307777"/>
          </a:xfrm>
          <a:prstGeom prst="rect">
            <a:avLst/>
          </a:prstGeom>
          <a:noFill/>
        </p:spPr>
        <p:txBody>
          <a:bodyPr wrap="square" rtlCol="0">
            <a:spAutoFit/>
          </a:bodyPr>
          <a:lstStyle/>
          <a:p>
            <a:pPr algn="ctr"/>
            <a:r>
              <a:rPr lang="fr-FR" sz="1400" dirty="0" smtClean="0"/>
              <a:t>Change in NPP/ tons of C</a:t>
            </a:r>
            <a:endParaRPr lang="fr-FR" sz="1400" dirty="0"/>
          </a:p>
        </p:txBody>
      </p:sp>
      <p:pic>
        <p:nvPicPr>
          <p:cNvPr id="102405" name="Picture 5"/>
          <p:cNvPicPr preferRelativeResize="0">
            <a:picLocks noChangeArrowheads="1"/>
          </p:cNvPicPr>
          <p:nvPr/>
        </p:nvPicPr>
        <p:blipFill>
          <a:blip r:embed="rId4" cstate="print"/>
          <a:srcRect/>
          <a:stretch>
            <a:fillRect/>
          </a:stretch>
        </p:blipFill>
        <p:spPr bwMode="auto">
          <a:xfrm>
            <a:off x="7568925" y="777553"/>
            <a:ext cx="1800000" cy="1800000"/>
          </a:xfrm>
          <a:prstGeom prst="rect">
            <a:avLst/>
          </a:prstGeom>
          <a:noFill/>
          <a:ln w="9525">
            <a:noFill/>
            <a:miter lim="800000"/>
            <a:headEnd/>
            <a:tailEnd/>
          </a:ln>
          <a:effectLst/>
        </p:spPr>
      </p:pic>
      <p:pic>
        <p:nvPicPr>
          <p:cNvPr id="102406" name="Picture 6"/>
          <p:cNvPicPr preferRelativeResize="0">
            <a:picLocks noChangeArrowheads="1"/>
          </p:cNvPicPr>
          <p:nvPr/>
        </p:nvPicPr>
        <p:blipFill>
          <a:blip r:embed="rId5" cstate="print"/>
          <a:srcRect/>
          <a:stretch>
            <a:fillRect/>
          </a:stretch>
        </p:blipFill>
        <p:spPr bwMode="auto">
          <a:xfrm>
            <a:off x="7568925" y="2863753"/>
            <a:ext cx="1800000" cy="1800000"/>
          </a:xfrm>
          <a:prstGeom prst="rect">
            <a:avLst/>
          </a:prstGeom>
          <a:noFill/>
          <a:ln w="9525">
            <a:noFill/>
            <a:miter lim="800000"/>
            <a:headEnd/>
            <a:tailEnd/>
          </a:ln>
          <a:effectLst/>
        </p:spPr>
      </p:pic>
      <p:pic>
        <p:nvPicPr>
          <p:cNvPr id="102407" name="Picture 7"/>
          <p:cNvPicPr preferRelativeResize="0">
            <a:picLocks noChangeArrowheads="1"/>
          </p:cNvPicPr>
          <p:nvPr/>
        </p:nvPicPr>
        <p:blipFill>
          <a:blip r:embed="rId6" cstate="print"/>
          <a:srcRect/>
          <a:stretch>
            <a:fillRect/>
          </a:stretch>
        </p:blipFill>
        <p:spPr bwMode="auto">
          <a:xfrm>
            <a:off x="7568925" y="4968553"/>
            <a:ext cx="1800000" cy="1800000"/>
          </a:xfrm>
          <a:prstGeom prst="rect">
            <a:avLst/>
          </a:prstGeom>
          <a:noFill/>
          <a:ln w="9525">
            <a:noFill/>
            <a:miter lim="800000"/>
            <a:headEnd/>
            <a:tailEnd/>
          </a:ln>
          <a:effectLst/>
        </p:spPr>
      </p:pic>
      <p:sp>
        <p:nvSpPr>
          <p:cNvPr id="13" name="Rectangle 1"/>
          <p:cNvSpPr>
            <a:spLocks noChangeArrowheads="1"/>
          </p:cNvSpPr>
          <p:nvPr/>
        </p:nvSpPr>
        <p:spPr bwMode="auto">
          <a:xfrm>
            <a:off x="704528" y="0"/>
            <a:ext cx="639316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b="1" i="1" dirty="0" smtClean="0">
                <a:solidFill>
                  <a:srgbClr val="C00000"/>
                </a:solidFill>
              </a:rPr>
              <a:t>SEEA-ENCA Mauritius </a:t>
            </a:r>
            <a:r>
              <a:rPr lang="en-GB" sz="2800" b="1" i="1" dirty="0" smtClean="0">
                <a:solidFill>
                  <a:srgbClr val="C00000"/>
                </a:solidFill>
              </a:rPr>
              <a:t>preliminary results</a:t>
            </a:r>
            <a:r>
              <a:rPr lang="en-US" sz="2800" b="1" i="1" dirty="0" smtClean="0">
                <a:solidFill>
                  <a:srgbClr val="C00000"/>
                </a:solidFill>
              </a:rPr>
              <a:t> </a:t>
            </a:r>
            <a:r>
              <a:rPr lang="en-GB" sz="2800" b="1" i="1" dirty="0" smtClean="0">
                <a:solidFill>
                  <a:srgbClr val="C00000"/>
                </a:solidFill>
              </a:rPr>
              <a:t>: </a:t>
            </a:r>
          </a:p>
          <a:p>
            <a:pPr lvl="0" algn="ctr" fontAlgn="base">
              <a:spcBef>
                <a:spcPct val="0"/>
              </a:spcBef>
              <a:spcAft>
                <a:spcPct val="0"/>
              </a:spcAft>
            </a:pPr>
            <a:r>
              <a:rPr lang="en-GB" sz="2800" b="1" dirty="0" smtClean="0">
                <a:solidFill>
                  <a:srgbClr val="C00000"/>
                </a:solidFill>
              </a:rPr>
              <a:t>The biomass-carbon account</a:t>
            </a:r>
          </a:p>
        </p:txBody>
      </p:sp>
      <p:sp>
        <p:nvSpPr>
          <p:cNvPr id="14" name="Rectangle 13"/>
          <p:cNvSpPr/>
          <p:nvPr/>
        </p:nvSpPr>
        <p:spPr>
          <a:xfrm>
            <a:off x="272480" y="908720"/>
            <a:ext cx="6984776" cy="1815882"/>
          </a:xfrm>
          <a:prstGeom prst="rect">
            <a:avLst/>
          </a:prstGeom>
          <a:solidFill>
            <a:schemeClr val="accent4">
              <a:lumMod val="75000"/>
            </a:schemeClr>
          </a:solidFill>
        </p:spPr>
        <p:txBody>
          <a:bodyPr wrap="square">
            <a:spAutoFit/>
          </a:bodyPr>
          <a:lstStyle/>
          <a:p>
            <a:r>
              <a:rPr lang="en-GB" sz="1600" b="1" dirty="0" smtClean="0">
                <a:solidFill>
                  <a:schemeClr val="bg1"/>
                </a:solidFill>
                <a:latin typeface="Calibri" pitchFamily="34" charset="0"/>
                <a:ea typeface="Times New Roman" pitchFamily="18" charset="0"/>
                <a:cs typeface="Times New Roman" pitchFamily="18" charset="0"/>
              </a:rPr>
              <a:t>Carbon Accounts show the capacity of the ecosystems to produce biomass</a:t>
            </a:r>
            <a:r>
              <a:rPr lang="en-GB" sz="1600" b="1" dirty="0" smtClean="0">
                <a:solidFill>
                  <a:schemeClr val="bg1"/>
                </a:solidFill>
                <a:latin typeface="Calibri" pitchFamily="34" charset="0"/>
                <a:ea typeface="Times New Roman" pitchFamily="18" charset="0"/>
                <a:cs typeface="Arial" pitchFamily="34" charset="0"/>
              </a:rPr>
              <a:t> </a:t>
            </a:r>
            <a:r>
              <a:rPr lang="en-GB" sz="1600" b="1" dirty="0" smtClean="0">
                <a:solidFill>
                  <a:schemeClr val="bg1"/>
                </a:solidFill>
                <a:latin typeface="Calibri" pitchFamily="34" charset="0"/>
                <a:ea typeface="Times New Roman" pitchFamily="18" charset="0"/>
                <a:cs typeface="Times New Roman" pitchFamily="18" charset="0"/>
              </a:rPr>
              <a:t>and the way it is used by crops harvests and trees removal or sometimes sterilised by artificial developments or destroyed by soil erosion or forest fires</a:t>
            </a:r>
            <a:r>
              <a:rPr lang="en-US" sz="1600" b="1" dirty="0" smtClean="0">
                <a:solidFill>
                  <a:schemeClr val="bg1"/>
                </a:solidFill>
                <a:latin typeface="Calibri" pitchFamily="34" charset="0"/>
                <a:cs typeface="Arial" pitchFamily="34" charset="0"/>
              </a:rPr>
              <a:t> (in line with IPCC guidelines).</a:t>
            </a:r>
          </a:p>
          <a:p>
            <a:r>
              <a:rPr lang="en-US" sz="1600" b="1" dirty="0" smtClean="0">
                <a:solidFill>
                  <a:schemeClr val="bg1"/>
                </a:solidFill>
                <a:latin typeface="Calibri" pitchFamily="34" charset="0"/>
                <a:cs typeface="Arial" pitchFamily="34" charset="0"/>
              </a:rPr>
              <a:t>Accounts  are compiled using various sources such as products based on earth observation by satellite (e.g. MODIS NPP), on in situ monitoring (for IPCC-LULUCF, FAO/soil, FRA2010) and official statistics .</a:t>
            </a:r>
          </a:p>
        </p:txBody>
      </p:sp>
      <p:sp>
        <p:nvSpPr>
          <p:cNvPr id="15" name="Left Arrow 14"/>
          <p:cNvSpPr/>
          <p:nvPr/>
        </p:nvSpPr>
        <p:spPr>
          <a:xfrm rot="18813084">
            <a:off x="6097302" y="2951492"/>
            <a:ext cx="1894014" cy="202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Left Arrow 15"/>
          <p:cNvSpPr/>
          <p:nvPr/>
        </p:nvSpPr>
        <p:spPr>
          <a:xfrm>
            <a:off x="6465168" y="4077072"/>
            <a:ext cx="122413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Left Arrow 16"/>
          <p:cNvSpPr/>
          <p:nvPr/>
        </p:nvSpPr>
        <p:spPr>
          <a:xfrm rot="2358430">
            <a:off x="6185962" y="5163063"/>
            <a:ext cx="180000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p:cNvSpPr txBox="1"/>
          <p:nvPr/>
        </p:nvSpPr>
        <p:spPr>
          <a:xfrm>
            <a:off x="560512" y="3068960"/>
            <a:ext cx="1368152" cy="400110"/>
          </a:xfrm>
          <a:prstGeom prst="rect">
            <a:avLst/>
          </a:prstGeom>
          <a:noFill/>
        </p:spPr>
        <p:txBody>
          <a:bodyPr wrap="square" rtlCol="0">
            <a:spAutoFit/>
          </a:bodyPr>
          <a:lstStyle/>
          <a:p>
            <a:r>
              <a:rPr lang="fr-FR" sz="2000" b="1" dirty="0" err="1" smtClean="0">
                <a:solidFill>
                  <a:srgbClr val="FF0000"/>
                </a:solidFill>
              </a:rPr>
              <a:t>Provisional</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SEEA-ENCA ecosystem water account structure</a:t>
            </a:r>
            <a:endParaRPr lang="en-US" dirty="0"/>
          </a:p>
        </p:txBody>
      </p:sp>
      <p:pic>
        <p:nvPicPr>
          <p:cNvPr id="3" name="Picture 2"/>
          <p:cNvPicPr>
            <a:picLocks noChangeAspect="1"/>
          </p:cNvPicPr>
          <p:nvPr/>
        </p:nvPicPr>
        <p:blipFill>
          <a:blip r:embed="rId2" cstate="print"/>
          <a:srcRect/>
          <a:stretch>
            <a:fillRect/>
          </a:stretch>
        </p:blipFill>
        <p:spPr bwMode="auto">
          <a:xfrm>
            <a:off x="838200" y="1371600"/>
            <a:ext cx="8229600" cy="4834608"/>
          </a:xfrm>
          <a:prstGeom prst="rect">
            <a:avLst/>
          </a:prstGeom>
          <a:noFill/>
          <a:ln w="9525">
            <a:noFill/>
            <a:miter lim="800000"/>
            <a:headEnd/>
            <a:tailEnd/>
          </a:ln>
        </p:spPr>
      </p:pic>
      <p:sp>
        <p:nvSpPr>
          <p:cNvPr id="4" name="TextBox 3"/>
          <p:cNvSpPr txBox="1"/>
          <p:nvPr/>
        </p:nvSpPr>
        <p:spPr>
          <a:xfrm>
            <a:off x="1352600" y="1043444"/>
            <a:ext cx="7848872" cy="369332"/>
          </a:xfrm>
          <a:prstGeom prst="rect">
            <a:avLst/>
          </a:prstGeom>
          <a:noFill/>
        </p:spPr>
        <p:txBody>
          <a:bodyPr wrap="square" rtlCol="0">
            <a:spAutoFit/>
          </a:bodyPr>
          <a:lstStyle/>
          <a:p>
            <a:r>
              <a:rPr lang="en-US" dirty="0" smtClean="0"/>
              <a:t>Accounts                                     Variables                                             Indicators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115888"/>
            <a:ext cx="8915400" cy="865187"/>
          </a:xfrm>
        </p:spPr>
        <p:txBody>
          <a:bodyPr/>
          <a:lstStyle/>
          <a:p>
            <a:pPr>
              <a:defRPr/>
            </a:pPr>
            <a:r>
              <a:rPr lang="en-GB" sz="2000" dirty="0" smtClean="0">
                <a:solidFill>
                  <a:schemeClr val="accent6">
                    <a:lumMod val="60000"/>
                    <a:lumOff val="40000"/>
                  </a:schemeClr>
                </a:solidFill>
              </a:rPr>
              <a:t>Water Account ( preliminary results):</a:t>
            </a:r>
            <a:r>
              <a:rPr lang="en-GB" dirty="0" smtClean="0">
                <a:solidFill>
                  <a:schemeClr val="accent6">
                    <a:lumMod val="60000"/>
                    <a:lumOff val="40000"/>
                  </a:schemeClr>
                </a:solidFill>
              </a:rPr>
              <a:t/>
            </a:r>
            <a:br>
              <a:rPr lang="en-GB" dirty="0" smtClean="0">
                <a:solidFill>
                  <a:schemeClr val="accent6">
                    <a:lumMod val="60000"/>
                    <a:lumOff val="40000"/>
                  </a:schemeClr>
                </a:solidFill>
              </a:rPr>
            </a:br>
            <a:r>
              <a:rPr lang="en-US" dirty="0" smtClean="0">
                <a:solidFill>
                  <a:schemeClr val="accent6">
                    <a:lumMod val="60000"/>
                    <a:lumOff val="40000"/>
                  </a:schemeClr>
                </a:solidFill>
              </a:rPr>
              <a:t>Monthly productivity at sub-catchment level</a:t>
            </a:r>
            <a:endParaRPr lang="en-GB" dirty="0">
              <a:solidFill>
                <a:schemeClr val="accent6">
                  <a:lumMod val="60000"/>
                  <a:lumOff val="40000"/>
                </a:schemeClr>
              </a:solidFill>
            </a:endParaRPr>
          </a:p>
        </p:txBody>
      </p:sp>
      <p:pic>
        <p:nvPicPr>
          <p:cNvPr id="58371" name="Picture 2"/>
          <p:cNvPicPr>
            <a:picLocks noChangeAspect="1" noChangeArrowheads="1"/>
          </p:cNvPicPr>
          <p:nvPr/>
        </p:nvPicPr>
        <p:blipFill>
          <a:blip r:embed="rId3" cstate="print"/>
          <a:srcRect/>
          <a:stretch>
            <a:fillRect/>
          </a:stretch>
        </p:blipFill>
        <p:spPr bwMode="auto">
          <a:xfrm>
            <a:off x="1409700" y="877888"/>
            <a:ext cx="7083425" cy="5475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7285023-47D6-4A79-BB1A-4065EF92BA42}" type="slidenum">
              <a:rPr lang="en-GB" smtClean="0"/>
              <a:pPr/>
              <a:t>57</a:t>
            </a:fld>
            <a:endParaRPr lang="en-GB" dirty="0"/>
          </a:p>
        </p:txBody>
      </p:sp>
      <p:pic>
        <p:nvPicPr>
          <p:cNvPr id="7" name="Picture 6"/>
          <p:cNvPicPr/>
          <p:nvPr/>
        </p:nvPicPr>
        <p:blipFill>
          <a:blip r:embed="rId3" cstate="print"/>
          <a:srcRect/>
          <a:stretch>
            <a:fillRect/>
          </a:stretch>
        </p:blipFill>
        <p:spPr bwMode="auto">
          <a:xfrm>
            <a:off x="2936776" y="2492896"/>
            <a:ext cx="6120680" cy="4263752"/>
          </a:xfrm>
          <a:prstGeom prst="rect">
            <a:avLst/>
          </a:prstGeom>
          <a:solidFill>
            <a:schemeClr val="bg1"/>
          </a:solidFill>
          <a:ln w="9525">
            <a:noFill/>
            <a:miter lim="800000"/>
            <a:headEnd/>
            <a:tailEnd/>
          </a:ln>
        </p:spPr>
      </p:pic>
      <p:pic>
        <p:nvPicPr>
          <p:cNvPr id="103427" name="Picture 3"/>
          <p:cNvPicPr preferRelativeResize="0">
            <a:picLocks noChangeArrowheads="1"/>
          </p:cNvPicPr>
          <p:nvPr/>
        </p:nvPicPr>
        <p:blipFill>
          <a:blip r:embed="rId4" cstate="print"/>
          <a:srcRect/>
          <a:stretch>
            <a:fillRect/>
          </a:stretch>
        </p:blipFill>
        <p:spPr bwMode="auto">
          <a:xfrm>
            <a:off x="479761" y="5013376"/>
            <a:ext cx="1800000" cy="1800000"/>
          </a:xfrm>
          <a:prstGeom prst="rect">
            <a:avLst/>
          </a:prstGeom>
          <a:noFill/>
          <a:ln w="9525">
            <a:noFill/>
            <a:miter lim="800000"/>
            <a:headEnd/>
            <a:tailEnd/>
          </a:ln>
          <a:effectLst/>
        </p:spPr>
      </p:pic>
      <p:sp>
        <p:nvSpPr>
          <p:cNvPr id="9" name="TextBox 8"/>
          <p:cNvSpPr txBox="1"/>
          <p:nvPr/>
        </p:nvSpPr>
        <p:spPr>
          <a:xfrm>
            <a:off x="182786" y="4561964"/>
            <a:ext cx="239395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1400" dirty="0" smtClean="0">
                <a:latin typeface="Calibri" pitchFamily="34" charset="0"/>
                <a:ea typeface="Times New Roman" pitchFamily="18" charset="0"/>
                <a:cs typeface="Arial" pitchFamily="34" charset="0"/>
              </a:rPr>
              <a:t>Water use </a:t>
            </a:r>
            <a:r>
              <a:rPr lang="fr-FR" sz="1400" dirty="0" err="1" smtClean="0">
                <a:latin typeface="Calibri" pitchFamily="34" charset="0"/>
                <a:ea typeface="Times New Roman" pitchFamily="18" charset="0"/>
                <a:cs typeface="Arial" pitchFamily="34" charset="0"/>
              </a:rPr>
              <a:t>intensity</a:t>
            </a:r>
            <a:r>
              <a:rPr lang="fr-FR" sz="1400" dirty="0" smtClean="0">
                <a:latin typeface="Calibri" pitchFamily="34" charset="0"/>
                <a:ea typeface="Times New Roman" pitchFamily="18" charset="0"/>
                <a:cs typeface="Arial" pitchFamily="34" charset="0"/>
              </a:rPr>
              <a:t> stress index  (stress </a:t>
            </a:r>
            <a:r>
              <a:rPr lang="fr-FR" sz="1400" dirty="0" err="1" smtClean="0">
                <a:latin typeface="Calibri" pitchFamily="34" charset="0"/>
                <a:ea typeface="Times New Roman" pitchFamily="18" charset="0"/>
                <a:cs typeface="Arial" pitchFamily="34" charset="0"/>
              </a:rPr>
              <a:t>when</a:t>
            </a:r>
            <a:r>
              <a:rPr lang="fr-FR" sz="1400" dirty="0" smtClean="0">
                <a:latin typeface="Calibri" pitchFamily="34" charset="0"/>
                <a:ea typeface="Times New Roman" pitchFamily="18" charset="0"/>
                <a:cs typeface="Arial" pitchFamily="34" charset="0"/>
              </a:rPr>
              <a:t> &lt;100)</a:t>
            </a:r>
          </a:p>
        </p:txBody>
      </p:sp>
      <p:sp>
        <p:nvSpPr>
          <p:cNvPr id="10" name="Rectangle 1"/>
          <p:cNvSpPr>
            <a:spLocks noChangeArrowheads="1"/>
          </p:cNvSpPr>
          <p:nvPr/>
        </p:nvSpPr>
        <p:spPr bwMode="auto">
          <a:xfrm>
            <a:off x="0" y="0"/>
            <a:ext cx="96335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b="1" i="1" dirty="0" smtClean="0">
                <a:solidFill>
                  <a:srgbClr val="C00000"/>
                </a:solidFill>
              </a:rPr>
              <a:t>SEEA-ENCA Mauritius </a:t>
            </a:r>
            <a:r>
              <a:rPr lang="en-GB" sz="2800" b="1" i="1" dirty="0" smtClean="0">
                <a:solidFill>
                  <a:srgbClr val="C00000"/>
                </a:solidFill>
              </a:rPr>
              <a:t>preliminary results</a:t>
            </a:r>
            <a:r>
              <a:rPr lang="en-US" sz="2800" b="1" i="1" dirty="0" smtClean="0">
                <a:solidFill>
                  <a:srgbClr val="C00000"/>
                </a:solidFill>
              </a:rPr>
              <a:t> </a:t>
            </a:r>
            <a:r>
              <a:rPr lang="en-GB" sz="2800" b="1" i="1" dirty="0" smtClean="0">
                <a:solidFill>
                  <a:srgbClr val="C00000"/>
                </a:solidFill>
              </a:rPr>
              <a:t>: </a:t>
            </a:r>
          </a:p>
          <a:p>
            <a:pPr lvl="0" algn="ctr" fontAlgn="base">
              <a:spcBef>
                <a:spcPct val="0"/>
              </a:spcBef>
              <a:spcAft>
                <a:spcPct val="0"/>
              </a:spcAft>
            </a:pPr>
            <a:r>
              <a:rPr lang="en-GB" sz="2800" b="1" dirty="0" smtClean="0">
                <a:solidFill>
                  <a:srgbClr val="C00000"/>
                </a:solidFill>
              </a:rPr>
              <a:t>The ecosystem water account</a:t>
            </a:r>
          </a:p>
        </p:txBody>
      </p:sp>
      <p:sp>
        <p:nvSpPr>
          <p:cNvPr id="11" name="Rectangle 10"/>
          <p:cNvSpPr/>
          <p:nvPr/>
        </p:nvSpPr>
        <p:spPr>
          <a:xfrm>
            <a:off x="272480" y="908720"/>
            <a:ext cx="9433048" cy="1477328"/>
          </a:xfrm>
          <a:prstGeom prst="rect">
            <a:avLst/>
          </a:prstGeom>
          <a:solidFill>
            <a:schemeClr val="accent4">
              <a:lumMod val="75000"/>
            </a:schemeClr>
          </a:solidFill>
        </p:spPr>
        <p:txBody>
          <a:bodyPr wrap="square">
            <a:spAutoFit/>
          </a:bodyPr>
          <a:lstStyle/>
          <a:p>
            <a:r>
              <a:rPr lang="en-GB" sz="1500" b="1" dirty="0" smtClean="0">
                <a:solidFill>
                  <a:schemeClr val="bg1"/>
                </a:solidFill>
              </a:rPr>
              <a:t>The ecosystem water accounts follows the SEEA Water methodology and use preliminary results of the  national water accounts. They are detailed by river basins and sub-basins where the hydrological system can be described consistently. Stocks of water are mainly aquifers and lakes/reservoirs, which play important role in Mauritius.  Data have provided by the meteorological and water agencies. Water use by sub-basins is estimated from population census data and irrigation map.  Satellite products have been used for evapotranspiration. The outcome  is the calculation of the water really accessible for use and of an index of stress from water use intensity.</a:t>
            </a:r>
            <a:endParaRPr lang="en-US" sz="1500" b="1" dirty="0">
              <a:solidFill>
                <a:schemeClr val="bg1"/>
              </a:solidFill>
            </a:endParaRPr>
          </a:p>
        </p:txBody>
      </p:sp>
      <p:sp>
        <p:nvSpPr>
          <p:cNvPr id="12" name="Rectangle 2"/>
          <p:cNvSpPr>
            <a:spLocks noChangeArrowheads="1"/>
          </p:cNvSpPr>
          <p:nvPr/>
        </p:nvSpPr>
        <p:spPr bwMode="auto">
          <a:xfrm>
            <a:off x="272480" y="2329716"/>
            <a:ext cx="2168983"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strike="noStrike" cap="none" normalizeH="0" baseline="0" dirty="0" smtClean="0">
                <a:ln>
                  <a:noFill/>
                </a:ln>
                <a:solidFill>
                  <a:schemeClr val="tx1"/>
                </a:solidFill>
                <a:effectLst/>
                <a:latin typeface="Calibri" pitchFamily="34" charset="0"/>
                <a:ea typeface="Times New Roman" pitchFamily="18" charset="0"/>
                <a:cs typeface="Arial" pitchFamily="34" charset="0"/>
              </a:rPr>
              <a:t>Accessible water, mean amount by ha, 10^3 m3 </a:t>
            </a:r>
            <a:endParaRPr kumimoji="0" lang="en-GB" sz="3200" b="0" i="0"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2"/>
          <p:cNvPicPr/>
          <p:nvPr/>
        </p:nvPicPr>
        <p:blipFill>
          <a:blip r:embed="rId5" cstate="print"/>
          <a:srcRect/>
          <a:stretch>
            <a:fillRect/>
          </a:stretch>
        </p:blipFill>
        <p:spPr bwMode="auto">
          <a:xfrm>
            <a:off x="479761" y="2781128"/>
            <a:ext cx="1800000" cy="1800000"/>
          </a:xfrm>
          <a:prstGeom prst="rect">
            <a:avLst/>
          </a:prstGeom>
          <a:noFill/>
          <a:ln w="9525">
            <a:noFill/>
            <a:miter lim="800000"/>
            <a:headEnd/>
            <a:tailEnd/>
          </a:ln>
        </p:spPr>
      </p:pic>
      <p:sp>
        <p:nvSpPr>
          <p:cNvPr id="14" name="TextBox 13"/>
          <p:cNvSpPr txBox="1"/>
          <p:nvPr/>
        </p:nvSpPr>
        <p:spPr>
          <a:xfrm>
            <a:off x="3080792" y="2708920"/>
            <a:ext cx="1368152" cy="400110"/>
          </a:xfrm>
          <a:prstGeom prst="rect">
            <a:avLst/>
          </a:prstGeom>
          <a:noFill/>
        </p:spPr>
        <p:txBody>
          <a:bodyPr wrap="square" rtlCol="0">
            <a:spAutoFit/>
          </a:bodyPr>
          <a:lstStyle/>
          <a:p>
            <a:r>
              <a:rPr lang="fr-FR" sz="2000" b="1" dirty="0" err="1" smtClean="0">
                <a:solidFill>
                  <a:srgbClr val="FF0000"/>
                </a:solidFill>
              </a:rPr>
              <a:t>Provisional</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SEEA-ENCA biodiversity functional services account structure</a:t>
            </a:r>
            <a:endParaRPr lang="en-US" dirty="0"/>
          </a:p>
        </p:txBody>
      </p:sp>
      <p:pic>
        <p:nvPicPr>
          <p:cNvPr id="3" name="Picture 2"/>
          <p:cNvPicPr>
            <a:picLocks noChangeAspect="1"/>
          </p:cNvPicPr>
          <p:nvPr/>
        </p:nvPicPr>
        <p:blipFill>
          <a:blip r:embed="rId2" cstate="print"/>
          <a:srcRect/>
          <a:stretch>
            <a:fillRect/>
          </a:stretch>
        </p:blipFill>
        <p:spPr bwMode="auto">
          <a:xfrm>
            <a:off x="838200" y="1371600"/>
            <a:ext cx="8229600" cy="4995897"/>
          </a:xfrm>
          <a:prstGeom prst="rect">
            <a:avLst/>
          </a:prstGeom>
          <a:noFill/>
          <a:ln w="9525">
            <a:noFill/>
            <a:miter lim="800000"/>
            <a:headEnd/>
            <a:tailEnd/>
          </a:ln>
        </p:spPr>
      </p:pic>
      <p:sp>
        <p:nvSpPr>
          <p:cNvPr id="4" name="TextBox 3"/>
          <p:cNvSpPr txBox="1"/>
          <p:nvPr/>
        </p:nvSpPr>
        <p:spPr>
          <a:xfrm>
            <a:off x="1352600" y="1043444"/>
            <a:ext cx="7848872" cy="369332"/>
          </a:xfrm>
          <a:prstGeom prst="rect">
            <a:avLst/>
          </a:prstGeom>
          <a:noFill/>
        </p:spPr>
        <p:txBody>
          <a:bodyPr wrap="square" rtlCol="0">
            <a:spAutoFit/>
          </a:bodyPr>
          <a:lstStyle/>
          <a:p>
            <a:r>
              <a:rPr lang="en-US" dirty="0" smtClean="0"/>
              <a:t>Accounts                                     Variables                                             Indicators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preferRelativeResize="0">
            <a:picLocks noChangeAspect="1" noChangeArrowheads="1"/>
          </p:cNvPicPr>
          <p:nvPr/>
        </p:nvPicPr>
        <p:blipFill>
          <a:blip r:embed="rId3" cstate="print"/>
          <a:srcRect/>
          <a:stretch>
            <a:fillRect/>
          </a:stretch>
        </p:blipFill>
        <p:spPr bwMode="auto">
          <a:xfrm>
            <a:off x="217488" y="822325"/>
            <a:ext cx="2157412" cy="2397125"/>
          </a:xfrm>
          <a:prstGeom prst="rect">
            <a:avLst/>
          </a:prstGeom>
          <a:noFill/>
          <a:ln w="9398">
            <a:solidFill>
              <a:srgbClr val="000000"/>
            </a:solidFill>
            <a:miter lim="800000"/>
            <a:headEnd/>
            <a:tailEnd/>
          </a:ln>
        </p:spPr>
      </p:pic>
      <p:pic>
        <p:nvPicPr>
          <p:cNvPr id="61443" name="Picture 3"/>
          <p:cNvPicPr preferRelativeResize="0">
            <a:picLocks noChangeAspect="1" noChangeArrowheads="1"/>
          </p:cNvPicPr>
          <p:nvPr/>
        </p:nvPicPr>
        <p:blipFill>
          <a:blip r:embed="rId4" cstate="print"/>
          <a:srcRect/>
          <a:stretch>
            <a:fillRect/>
          </a:stretch>
        </p:blipFill>
        <p:spPr bwMode="auto">
          <a:xfrm>
            <a:off x="2659063" y="822325"/>
            <a:ext cx="2160587" cy="2397125"/>
          </a:xfrm>
          <a:prstGeom prst="rect">
            <a:avLst/>
          </a:prstGeom>
          <a:noFill/>
          <a:ln w="9525">
            <a:noFill/>
            <a:round/>
            <a:headEnd/>
            <a:tailEnd/>
          </a:ln>
        </p:spPr>
      </p:pic>
      <p:pic>
        <p:nvPicPr>
          <p:cNvPr id="61444" name="Picture 4"/>
          <p:cNvPicPr preferRelativeResize="0">
            <a:picLocks noChangeAspect="1" noChangeArrowheads="1"/>
          </p:cNvPicPr>
          <p:nvPr/>
        </p:nvPicPr>
        <p:blipFill>
          <a:blip r:embed="rId5" cstate="print"/>
          <a:srcRect/>
          <a:stretch>
            <a:fillRect/>
          </a:stretch>
        </p:blipFill>
        <p:spPr bwMode="auto">
          <a:xfrm>
            <a:off x="5102225" y="822325"/>
            <a:ext cx="2159000" cy="2397125"/>
          </a:xfrm>
          <a:prstGeom prst="rect">
            <a:avLst/>
          </a:prstGeom>
          <a:noFill/>
          <a:ln w="9525">
            <a:noFill/>
            <a:round/>
            <a:headEnd/>
            <a:tailEnd/>
          </a:ln>
        </p:spPr>
      </p:pic>
      <p:pic>
        <p:nvPicPr>
          <p:cNvPr id="61445" name="Picture 5"/>
          <p:cNvPicPr preferRelativeResize="0">
            <a:picLocks noChangeAspect="1" noChangeArrowheads="1"/>
          </p:cNvPicPr>
          <p:nvPr/>
        </p:nvPicPr>
        <p:blipFill>
          <a:blip r:embed="rId6" cstate="print"/>
          <a:srcRect/>
          <a:stretch>
            <a:fillRect/>
          </a:stretch>
        </p:blipFill>
        <p:spPr bwMode="auto">
          <a:xfrm>
            <a:off x="7545388" y="822325"/>
            <a:ext cx="2159000" cy="2397125"/>
          </a:xfrm>
          <a:prstGeom prst="rect">
            <a:avLst/>
          </a:prstGeom>
          <a:noFill/>
          <a:ln w="9525">
            <a:noFill/>
            <a:round/>
            <a:headEnd/>
            <a:tailEnd/>
          </a:ln>
        </p:spPr>
      </p:pic>
      <p:pic>
        <p:nvPicPr>
          <p:cNvPr id="61446" name="Picture 6"/>
          <p:cNvPicPr preferRelativeResize="0">
            <a:picLocks noChangeAspect="1" noChangeArrowheads="1"/>
          </p:cNvPicPr>
          <p:nvPr/>
        </p:nvPicPr>
        <p:blipFill>
          <a:blip r:embed="rId7" cstate="print"/>
          <a:srcRect/>
          <a:stretch>
            <a:fillRect/>
          </a:stretch>
        </p:blipFill>
        <p:spPr bwMode="auto">
          <a:xfrm>
            <a:off x="2001838" y="3890963"/>
            <a:ext cx="2159000" cy="2397125"/>
          </a:xfrm>
          <a:prstGeom prst="rect">
            <a:avLst/>
          </a:prstGeom>
          <a:noFill/>
          <a:ln w="9525">
            <a:noFill/>
            <a:round/>
            <a:headEnd/>
            <a:tailEnd/>
          </a:ln>
        </p:spPr>
      </p:pic>
      <p:pic>
        <p:nvPicPr>
          <p:cNvPr id="61447" name="Picture 7"/>
          <p:cNvPicPr preferRelativeResize="0">
            <a:picLocks noChangeArrowheads="1"/>
          </p:cNvPicPr>
          <p:nvPr/>
        </p:nvPicPr>
        <p:blipFill>
          <a:blip r:embed="rId8" cstate="print"/>
          <a:srcRect/>
          <a:stretch>
            <a:fillRect/>
          </a:stretch>
        </p:blipFill>
        <p:spPr bwMode="auto">
          <a:xfrm>
            <a:off x="4881563" y="3911600"/>
            <a:ext cx="2159000" cy="2397125"/>
          </a:xfrm>
          <a:prstGeom prst="rect">
            <a:avLst/>
          </a:prstGeom>
          <a:noFill/>
          <a:ln w="9525">
            <a:noFill/>
            <a:round/>
            <a:headEnd/>
            <a:tailEnd/>
          </a:ln>
        </p:spPr>
      </p:pic>
      <p:sp>
        <p:nvSpPr>
          <p:cNvPr id="61448" name="Text Box 8"/>
          <p:cNvSpPr txBox="1">
            <a:spLocks noChangeArrowheads="1"/>
          </p:cNvSpPr>
          <p:nvPr/>
        </p:nvSpPr>
        <p:spPr bwMode="auto">
          <a:xfrm>
            <a:off x="166688" y="3213100"/>
            <a:ext cx="2265362" cy="671513"/>
          </a:xfrm>
          <a:prstGeom prst="rect">
            <a:avLst/>
          </a:prstGeom>
          <a:noFill/>
          <a:ln w="9525">
            <a:noFill/>
            <a:round/>
            <a:headEnd/>
            <a:tailEnd/>
          </a:ln>
        </p:spPr>
        <p:txBody>
          <a:bodyPr lIns="81639" tIns="42452" rIns="81639" bIns="42452">
            <a:spAutoFit/>
          </a:bodyPr>
          <a:lstStyle/>
          <a:p>
            <a:pPr defTabSz="407988" hangingPunct="0">
              <a:lnSpc>
                <a:spcPct val="98000"/>
              </a:lnSpc>
              <a:spcBef>
                <a:spcPts val="788"/>
              </a:spcBef>
              <a:buClr>
                <a:srgbClr val="000000"/>
              </a:buClr>
              <a:buSzPct val="45000"/>
              <a:buFont typeface="Wingdings" pitchFamily="2" charset="2"/>
              <a:buNone/>
              <a:tabLst>
                <a:tab pos="657225" algn="l"/>
                <a:tab pos="1312863" algn="l"/>
                <a:tab pos="1970088" algn="l"/>
              </a:tabLst>
            </a:pPr>
            <a:r>
              <a:rPr lang="en-GB" sz="1300">
                <a:solidFill>
                  <a:srgbClr val="000000"/>
                </a:solidFill>
                <a:latin typeface="DejaVu Sans Condensed" pitchFamily="34" charset="0"/>
              </a:rPr>
              <a:t>Corine land cover map </a:t>
            </a:r>
            <a:r>
              <a:rPr lang="en-GB" sz="1300" i="1">
                <a:solidFill>
                  <a:srgbClr val="000000"/>
                </a:solidFill>
                <a:latin typeface="DejaVu Sans Condensed" pitchFamily="34" charset="0"/>
              </a:rPr>
              <a:t>(CLC is derived from satellite images)</a:t>
            </a:r>
          </a:p>
        </p:txBody>
      </p:sp>
      <p:sp>
        <p:nvSpPr>
          <p:cNvPr id="61449" name="Text Box 9"/>
          <p:cNvSpPr txBox="1">
            <a:spLocks noChangeArrowheads="1"/>
          </p:cNvSpPr>
          <p:nvPr/>
        </p:nvSpPr>
        <p:spPr bwMode="auto">
          <a:xfrm>
            <a:off x="2649538" y="3168650"/>
            <a:ext cx="2265362" cy="476250"/>
          </a:xfrm>
          <a:prstGeom prst="rect">
            <a:avLst/>
          </a:prstGeom>
          <a:noFill/>
          <a:ln w="9525">
            <a:noFill/>
            <a:round/>
            <a:headEnd/>
            <a:tailEnd/>
          </a:ln>
        </p:spPr>
        <p:txBody>
          <a:bodyPr lIns="81639" tIns="42452" rIns="81639" bIns="42452">
            <a:spAutoFit/>
          </a:bodyPr>
          <a:lstStyle/>
          <a:p>
            <a:pPr defTabSz="407988" hangingPunct="0">
              <a:lnSpc>
                <a:spcPct val="98000"/>
              </a:lnSpc>
              <a:spcBef>
                <a:spcPts val="788"/>
              </a:spcBef>
              <a:buClr>
                <a:srgbClr val="000000"/>
              </a:buClr>
              <a:buSzPct val="45000"/>
              <a:buFont typeface="Wingdings" pitchFamily="2" charset="2"/>
              <a:buNone/>
              <a:tabLst>
                <a:tab pos="657225" algn="l"/>
                <a:tab pos="1312863" algn="l"/>
                <a:tab pos="1970088" algn="l"/>
              </a:tabLst>
            </a:pPr>
            <a:r>
              <a:rPr lang="en-GB" sz="1300">
                <a:solidFill>
                  <a:srgbClr val="000000"/>
                </a:solidFill>
                <a:latin typeface="DejaVu Sans Condensed" pitchFamily="34" charset="0"/>
              </a:rPr>
              <a:t>Green Landscape Index </a:t>
            </a:r>
            <a:r>
              <a:rPr lang="en-GB" sz="1300" i="1">
                <a:solidFill>
                  <a:srgbClr val="000000"/>
                </a:solidFill>
                <a:latin typeface="DejaVu Sans Condensed" pitchFamily="34" charset="0"/>
              </a:rPr>
              <a:t>(derived from CLC)</a:t>
            </a:r>
          </a:p>
        </p:txBody>
      </p:sp>
      <p:sp>
        <p:nvSpPr>
          <p:cNvPr id="61450" name="Text Box 10"/>
          <p:cNvSpPr txBox="1">
            <a:spLocks noChangeArrowheads="1"/>
          </p:cNvSpPr>
          <p:nvPr/>
        </p:nvSpPr>
        <p:spPr bwMode="auto">
          <a:xfrm>
            <a:off x="5026025" y="3213100"/>
            <a:ext cx="2263775" cy="671513"/>
          </a:xfrm>
          <a:prstGeom prst="rect">
            <a:avLst/>
          </a:prstGeom>
          <a:noFill/>
          <a:ln w="9525">
            <a:noFill/>
            <a:round/>
            <a:headEnd/>
            <a:tailEnd/>
          </a:ln>
        </p:spPr>
        <p:txBody>
          <a:bodyPr lIns="81639" tIns="42452" rIns="81639" bIns="42452">
            <a:spAutoFit/>
          </a:bodyPr>
          <a:lstStyle/>
          <a:p>
            <a:pPr defTabSz="407988" hangingPunct="0">
              <a:lnSpc>
                <a:spcPct val="98000"/>
              </a:lnSpc>
              <a:spcBef>
                <a:spcPts val="788"/>
              </a:spcBef>
              <a:buClr>
                <a:srgbClr val="000000"/>
              </a:buClr>
              <a:buSzPct val="45000"/>
              <a:buFont typeface="Wingdings" pitchFamily="2" charset="2"/>
              <a:buNone/>
              <a:tabLst>
                <a:tab pos="657225" algn="l"/>
                <a:tab pos="1312863" algn="l"/>
                <a:tab pos="1970088" algn="l"/>
              </a:tabLst>
            </a:pPr>
            <a:r>
              <a:rPr lang="en-GB" sz="1300">
                <a:solidFill>
                  <a:srgbClr val="000000"/>
                </a:solidFill>
                <a:latin typeface="DejaVu Sans Condensed" pitchFamily="34" charset="0"/>
              </a:rPr>
              <a:t>Nature Value (</a:t>
            </a:r>
            <a:r>
              <a:rPr lang="en-GB" sz="1300" i="1">
                <a:solidFill>
                  <a:srgbClr val="000000"/>
                </a:solidFill>
                <a:latin typeface="DejaVu Sans Condensed" pitchFamily="34" charset="0"/>
              </a:rPr>
              <a:t>Naturilis, derived from Natura2000 designated areas)</a:t>
            </a:r>
          </a:p>
        </p:txBody>
      </p:sp>
      <p:sp>
        <p:nvSpPr>
          <p:cNvPr id="61451" name="Text Box 11"/>
          <p:cNvSpPr txBox="1">
            <a:spLocks noChangeArrowheads="1"/>
          </p:cNvSpPr>
          <p:nvPr/>
        </p:nvSpPr>
        <p:spPr bwMode="auto">
          <a:xfrm>
            <a:off x="7578725" y="3213100"/>
            <a:ext cx="2343150" cy="866775"/>
          </a:xfrm>
          <a:prstGeom prst="rect">
            <a:avLst/>
          </a:prstGeom>
          <a:noFill/>
          <a:ln w="9525">
            <a:noFill/>
            <a:round/>
            <a:headEnd/>
            <a:tailEnd/>
          </a:ln>
        </p:spPr>
        <p:txBody>
          <a:bodyPr lIns="81639" tIns="42452" rIns="81639" bIns="42452">
            <a:spAutoFit/>
          </a:bodyPr>
          <a:lstStyle/>
          <a:p>
            <a:pPr defTabSz="407988" hangingPunct="0">
              <a:lnSpc>
                <a:spcPct val="98000"/>
              </a:lnSpc>
              <a:spcBef>
                <a:spcPts val="788"/>
              </a:spcBef>
              <a:buClr>
                <a:srgbClr val="000000"/>
              </a:buClr>
              <a:buSzPct val="45000"/>
              <a:buFont typeface="Wingdings" pitchFamily="2" charset="2"/>
              <a:buNone/>
              <a:tabLst>
                <a:tab pos="657225" algn="l"/>
                <a:tab pos="1312863" algn="l"/>
                <a:tab pos="1970088" algn="l"/>
              </a:tabLst>
            </a:pPr>
            <a:r>
              <a:rPr lang="en-GB" sz="1300">
                <a:solidFill>
                  <a:srgbClr val="000000"/>
                </a:solidFill>
                <a:latin typeface="DejaVu Sans Condensed" pitchFamily="34" charset="0"/>
              </a:rPr>
              <a:t>Fragmentation (</a:t>
            </a:r>
            <a:r>
              <a:rPr lang="en-GB" sz="1300" i="1">
                <a:solidFill>
                  <a:srgbClr val="000000"/>
                </a:solidFill>
                <a:latin typeface="DejaVu Sans Condensed" pitchFamily="34" charset="0"/>
              </a:rPr>
              <a:t>Effective Mesh Size (MEFF) derived from TeleAtlas Roads and CLC)</a:t>
            </a:r>
          </a:p>
        </p:txBody>
      </p:sp>
      <p:sp>
        <p:nvSpPr>
          <p:cNvPr id="61452" name="Text Box 12"/>
          <p:cNvSpPr txBox="1">
            <a:spLocks noChangeArrowheads="1"/>
          </p:cNvSpPr>
          <p:nvPr/>
        </p:nvSpPr>
        <p:spPr bwMode="auto">
          <a:xfrm>
            <a:off x="1689100" y="6265863"/>
            <a:ext cx="2759075" cy="476250"/>
          </a:xfrm>
          <a:prstGeom prst="rect">
            <a:avLst/>
          </a:prstGeom>
          <a:noFill/>
          <a:ln w="9525">
            <a:noFill/>
            <a:round/>
            <a:headEnd/>
            <a:tailEnd/>
          </a:ln>
        </p:spPr>
        <p:txBody>
          <a:bodyPr lIns="81639" tIns="42452" rIns="81639" bIns="42452">
            <a:spAutoFit/>
          </a:bodyPr>
          <a:lstStyle/>
          <a:p>
            <a:pPr defTabSz="407988" hangingPunct="0">
              <a:lnSpc>
                <a:spcPct val="98000"/>
              </a:lnSpc>
              <a:spcBef>
                <a:spcPts val="788"/>
              </a:spcBef>
              <a:buClr>
                <a:srgbClr val="000000"/>
              </a:buClr>
              <a:buSzPct val="45000"/>
              <a:buFont typeface="Wingdings" pitchFamily="2" charset="2"/>
              <a:buNone/>
              <a:tabLst>
                <a:tab pos="657225" algn="l"/>
                <a:tab pos="1312863" algn="l"/>
                <a:tab pos="1970088" algn="l"/>
              </a:tabLst>
            </a:pPr>
            <a:r>
              <a:rPr lang="en-GB" sz="1300" b="1">
                <a:solidFill>
                  <a:srgbClr val="000000"/>
                </a:solidFill>
                <a:latin typeface="DejaVu Sans Condensed" pitchFamily="34" charset="0"/>
              </a:rPr>
              <a:t>Landscape Ecological Potential</a:t>
            </a:r>
            <a:r>
              <a:rPr lang="en-GB" sz="1300">
                <a:solidFill>
                  <a:srgbClr val="000000"/>
                </a:solidFill>
                <a:latin typeface="DejaVu Sans Condensed" pitchFamily="34" charset="0"/>
              </a:rPr>
              <a:t> (LEP) 2000, by 1km² grid cell</a:t>
            </a:r>
          </a:p>
        </p:txBody>
      </p:sp>
      <p:sp>
        <p:nvSpPr>
          <p:cNvPr id="61453" name="Text Box 13"/>
          <p:cNvSpPr txBox="1">
            <a:spLocks noChangeArrowheads="1"/>
          </p:cNvSpPr>
          <p:nvPr/>
        </p:nvSpPr>
        <p:spPr bwMode="auto">
          <a:xfrm>
            <a:off x="4953000" y="6308725"/>
            <a:ext cx="2549525" cy="279400"/>
          </a:xfrm>
          <a:prstGeom prst="rect">
            <a:avLst/>
          </a:prstGeom>
          <a:noFill/>
          <a:ln w="9525">
            <a:noFill/>
            <a:round/>
            <a:headEnd/>
            <a:tailEnd/>
          </a:ln>
        </p:spPr>
        <p:txBody>
          <a:bodyPr lIns="81639" tIns="42452" rIns="81639" bIns="42452">
            <a:spAutoFit/>
          </a:bodyPr>
          <a:lstStyle/>
          <a:p>
            <a:pPr defTabSz="407988" hangingPunct="0">
              <a:lnSpc>
                <a:spcPct val="98000"/>
              </a:lnSpc>
              <a:spcBef>
                <a:spcPts val="788"/>
              </a:spcBef>
              <a:buClr>
                <a:srgbClr val="000000"/>
              </a:buClr>
              <a:buSzPct val="45000"/>
              <a:buFont typeface="Wingdings" pitchFamily="2" charset="2"/>
              <a:buNone/>
              <a:tabLst>
                <a:tab pos="657225" algn="l"/>
                <a:tab pos="1312863" algn="l"/>
                <a:tab pos="1970088" algn="l"/>
              </a:tabLst>
            </a:pPr>
            <a:r>
              <a:rPr lang="en-GB" sz="1300" b="1">
                <a:solidFill>
                  <a:srgbClr val="000000"/>
                </a:solidFill>
                <a:latin typeface="DejaVu Sans Condensed" pitchFamily="34" charset="0"/>
              </a:rPr>
              <a:t>LEP 2000 by NUTS 2/3</a:t>
            </a:r>
          </a:p>
        </p:txBody>
      </p:sp>
      <p:sp>
        <p:nvSpPr>
          <p:cNvPr id="61454" name="Rectangle 14"/>
          <p:cNvSpPr>
            <a:spLocks noGrp="1" noChangeArrowheads="1"/>
          </p:cNvSpPr>
          <p:nvPr>
            <p:ph type="title"/>
          </p:nvPr>
        </p:nvSpPr>
        <p:spPr>
          <a:xfrm>
            <a:off x="166688" y="160338"/>
            <a:ext cx="9537700" cy="561975"/>
          </a:xfrm>
        </p:spPr>
        <p:txBody>
          <a:bodyPr lIns="81639" tIns="42452" rIns="81639" bIns="42452"/>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mtClean="0"/>
              <a:t>Landscape Integrity &amp; Systemic Services: Landscape Ecological Potential</a:t>
            </a:r>
          </a:p>
        </p:txBody>
      </p:sp>
      <p:pic>
        <p:nvPicPr>
          <p:cNvPr id="61455" name="Picture 15"/>
          <p:cNvPicPr>
            <a:picLocks noGrp="1" noChangeAspect="1" noChangeArrowheads="1"/>
          </p:cNvPicPr>
          <p:nvPr>
            <p:ph sz="half" idx="1"/>
          </p:nvPr>
        </p:nvPicPr>
        <p:blipFill>
          <a:blip r:embed="rId9" cstate="print"/>
          <a:srcRect/>
          <a:stretch>
            <a:fillRect/>
          </a:stretch>
        </p:blipFill>
        <p:spPr>
          <a:xfrm>
            <a:off x="2244725" y="1125538"/>
            <a:ext cx="449263" cy="1249362"/>
          </a:xfrm>
          <a:noFill/>
        </p:spPr>
      </p:pic>
      <p:pic>
        <p:nvPicPr>
          <p:cNvPr id="61456" name="Picture 16"/>
          <p:cNvPicPr>
            <a:picLocks noGrp="1" noChangeAspect="1" noChangeArrowheads="1"/>
          </p:cNvPicPr>
          <p:nvPr>
            <p:ph sz="quarter" idx="2"/>
          </p:nvPr>
        </p:nvPicPr>
        <p:blipFill>
          <a:blip r:embed="rId9" cstate="print"/>
          <a:srcRect/>
          <a:stretch>
            <a:fillRect/>
          </a:stretch>
        </p:blipFill>
        <p:spPr>
          <a:xfrm>
            <a:off x="7112000" y="1111250"/>
            <a:ext cx="447675" cy="1249363"/>
          </a:xfrm>
          <a:noFill/>
        </p:spPr>
      </p:pic>
      <p:pic>
        <p:nvPicPr>
          <p:cNvPr id="61457" name="Picture 17"/>
          <p:cNvPicPr>
            <a:picLocks noGrp="1" noChangeAspect="1" noChangeArrowheads="1"/>
          </p:cNvPicPr>
          <p:nvPr>
            <p:ph sz="quarter" idx="3"/>
          </p:nvPr>
        </p:nvPicPr>
        <p:blipFill>
          <a:blip r:embed="rId9" cstate="print"/>
          <a:srcRect/>
          <a:stretch>
            <a:fillRect/>
          </a:stretch>
        </p:blipFill>
        <p:spPr>
          <a:xfrm>
            <a:off x="4706938" y="1093788"/>
            <a:ext cx="447675" cy="1249362"/>
          </a:xfrm>
          <a:noFill/>
        </p:spPr>
      </p:pic>
      <p:sp>
        <p:nvSpPr>
          <p:cNvPr id="61458" name="Text Box 18"/>
          <p:cNvSpPr txBox="1">
            <a:spLocks noChangeArrowheads="1"/>
          </p:cNvSpPr>
          <p:nvPr/>
        </p:nvSpPr>
        <p:spPr bwMode="auto">
          <a:xfrm>
            <a:off x="560388" y="4581525"/>
            <a:ext cx="936625" cy="823913"/>
          </a:xfrm>
          <a:prstGeom prst="rect">
            <a:avLst/>
          </a:prstGeom>
          <a:noFill/>
          <a:ln w="9525">
            <a:noFill/>
            <a:miter lim="800000"/>
            <a:headEnd/>
            <a:tailEnd/>
          </a:ln>
        </p:spPr>
        <p:txBody>
          <a:bodyPr>
            <a:spAutoFit/>
          </a:bodyPr>
          <a:lstStyle/>
          <a:p>
            <a:pPr>
              <a:spcBef>
                <a:spcPct val="50000"/>
              </a:spcBef>
            </a:pPr>
            <a:r>
              <a:rPr lang="en-US" sz="4800">
                <a:sym typeface="Wingdings" pitchFamily="2" charset="2"/>
              </a:rPr>
              <a:t></a:t>
            </a:r>
            <a:endParaRPr lang="en-US" sz="4800"/>
          </a:p>
        </p:txBody>
      </p:sp>
      <p:sp>
        <p:nvSpPr>
          <p:cNvPr id="61459" name="Text Box 19"/>
          <p:cNvSpPr txBox="1">
            <a:spLocks noChangeArrowheads="1"/>
          </p:cNvSpPr>
          <p:nvPr/>
        </p:nvSpPr>
        <p:spPr bwMode="auto">
          <a:xfrm>
            <a:off x="4160838" y="4760913"/>
            <a:ext cx="720725" cy="396875"/>
          </a:xfrm>
          <a:prstGeom prst="rect">
            <a:avLst/>
          </a:prstGeom>
          <a:noFill/>
          <a:ln w="9525">
            <a:noFill/>
            <a:miter lim="800000"/>
            <a:headEnd/>
            <a:tailEnd/>
          </a:ln>
        </p:spPr>
        <p:txBody>
          <a:bodyPr>
            <a:spAutoFit/>
          </a:bodyPr>
          <a:lstStyle/>
          <a:p>
            <a:pPr>
              <a:spcBef>
                <a:spcPct val="50000"/>
              </a:spcBef>
            </a:pPr>
            <a:r>
              <a:rPr lang="en-US" sz="2000" b="1"/>
              <a:t>and</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04" y="-27384"/>
            <a:ext cx="8915400" cy="634082"/>
          </a:xfrm>
        </p:spPr>
        <p:txBody>
          <a:bodyPr/>
          <a:lstStyle/>
          <a:p>
            <a:r>
              <a:rPr lang="en-US" dirty="0" smtClean="0"/>
              <a:t>About externalities in economy (from Wikipedia)</a:t>
            </a:r>
            <a:endParaRPr lang="en-US" dirty="0"/>
          </a:p>
        </p:txBody>
      </p:sp>
      <p:pic>
        <p:nvPicPr>
          <p:cNvPr id="4" name="Content Placeholder 3" descr="ScreenHunter_178 Jun. 02 09.26.jpg"/>
          <p:cNvPicPr>
            <a:picLocks noGrp="1" noChangeAspect="1"/>
          </p:cNvPicPr>
          <p:nvPr>
            <p:ph idx="1"/>
          </p:nvPr>
        </p:nvPicPr>
        <p:blipFill>
          <a:blip r:embed="rId2" cstate="print"/>
          <a:stretch>
            <a:fillRect/>
          </a:stretch>
        </p:blipFill>
        <p:spPr>
          <a:xfrm>
            <a:off x="128464" y="1107058"/>
            <a:ext cx="4910153" cy="3834110"/>
          </a:xfrm>
        </p:spPr>
      </p:pic>
      <p:sp>
        <p:nvSpPr>
          <p:cNvPr id="5" name="Rectangle 4"/>
          <p:cNvSpPr/>
          <p:nvPr/>
        </p:nvSpPr>
        <p:spPr>
          <a:xfrm>
            <a:off x="488504" y="4797152"/>
            <a:ext cx="4536504" cy="1569660"/>
          </a:xfrm>
          <a:prstGeom prst="rect">
            <a:avLst/>
          </a:prstGeom>
        </p:spPr>
        <p:txBody>
          <a:bodyPr wrap="square">
            <a:spAutoFit/>
          </a:bodyPr>
          <a:lstStyle/>
          <a:p>
            <a:r>
              <a:rPr lang="en-US" sz="1600" dirty="0" smtClean="0"/>
              <a:t>Demand curve with external costs; if social costs are not accounted for price is too low to cover all costs and hence quantity produced is unnecessarily high (because the producers of the good and their customers are essentially underpaying the total, real factors of production.)</a:t>
            </a:r>
          </a:p>
        </p:txBody>
      </p:sp>
      <p:pic>
        <p:nvPicPr>
          <p:cNvPr id="6" name="Content Placeholder 5" descr="ScreenHunter_179 Jun. 02 09.27.jpg"/>
          <p:cNvPicPr>
            <a:picLocks noChangeAspect="1"/>
          </p:cNvPicPr>
          <p:nvPr/>
        </p:nvPicPr>
        <p:blipFill>
          <a:blip r:embed="rId3" cstate="print"/>
          <a:stretch>
            <a:fillRect/>
          </a:stretch>
        </p:blipFill>
        <p:spPr>
          <a:xfrm>
            <a:off x="4877834" y="1124744"/>
            <a:ext cx="5028166" cy="3816424"/>
          </a:xfrm>
          <a:prstGeom prst="rect">
            <a:avLst/>
          </a:prstGeom>
        </p:spPr>
      </p:pic>
      <p:sp>
        <p:nvSpPr>
          <p:cNvPr id="7" name="Rectangle 6"/>
          <p:cNvSpPr/>
          <p:nvPr/>
        </p:nvSpPr>
        <p:spPr>
          <a:xfrm>
            <a:off x="5273285" y="4805103"/>
            <a:ext cx="4447728" cy="1323439"/>
          </a:xfrm>
          <a:prstGeom prst="rect">
            <a:avLst/>
          </a:prstGeom>
        </p:spPr>
        <p:txBody>
          <a:bodyPr wrap="square">
            <a:spAutoFit/>
          </a:bodyPr>
          <a:lstStyle/>
          <a:p>
            <a:r>
              <a:rPr lang="en-US" sz="1600" dirty="0"/>
              <a:t>Supply curve with external benefits; when the market does not account for additional social benefits of a good both the price for the good and the quantity produced are lower than the market could bear.</a:t>
            </a:r>
          </a:p>
        </p:txBody>
      </p:sp>
      <p:sp>
        <p:nvSpPr>
          <p:cNvPr id="8" name="TextBox 7"/>
          <p:cNvSpPr txBox="1"/>
          <p:nvPr/>
        </p:nvSpPr>
        <p:spPr>
          <a:xfrm>
            <a:off x="1568624" y="872716"/>
            <a:ext cx="2304256" cy="369332"/>
          </a:xfrm>
          <a:prstGeom prst="rect">
            <a:avLst/>
          </a:prstGeom>
          <a:noFill/>
        </p:spPr>
        <p:txBody>
          <a:bodyPr wrap="square" rtlCol="0">
            <a:spAutoFit/>
          </a:bodyPr>
          <a:lstStyle/>
          <a:p>
            <a:r>
              <a:rPr lang="en-US" dirty="0" smtClean="0"/>
              <a:t>Negative externalities</a:t>
            </a:r>
            <a:endParaRPr lang="en-US" dirty="0"/>
          </a:p>
        </p:txBody>
      </p:sp>
      <p:sp>
        <p:nvSpPr>
          <p:cNvPr id="9" name="TextBox 8"/>
          <p:cNvSpPr txBox="1"/>
          <p:nvPr/>
        </p:nvSpPr>
        <p:spPr>
          <a:xfrm>
            <a:off x="6177136" y="872716"/>
            <a:ext cx="2304256" cy="369332"/>
          </a:xfrm>
          <a:prstGeom prst="rect">
            <a:avLst/>
          </a:prstGeom>
          <a:noFill/>
        </p:spPr>
        <p:txBody>
          <a:bodyPr wrap="square" rtlCol="0">
            <a:spAutoFit/>
          </a:bodyPr>
          <a:lstStyle/>
          <a:p>
            <a:r>
              <a:rPr lang="en-US" dirty="0" smtClean="0"/>
              <a:t>Positive externalities</a:t>
            </a:r>
            <a:endParaRPr lang="en-US" dirty="0"/>
          </a:p>
        </p:txBody>
      </p:sp>
      <p:sp>
        <p:nvSpPr>
          <p:cNvPr id="10" name="Rectangle 9"/>
          <p:cNvSpPr/>
          <p:nvPr/>
        </p:nvSpPr>
        <p:spPr>
          <a:xfrm>
            <a:off x="0" y="476672"/>
            <a:ext cx="9906000" cy="338554"/>
          </a:xfrm>
          <a:prstGeom prst="rect">
            <a:avLst/>
          </a:prstGeom>
        </p:spPr>
        <p:txBody>
          <a:bodyPr wrap="square">
            <a:spAutoFit/>
          </a:bodyPr>
          <a:lstStyle/>
          <a:p>
            <a:r>
              <a:rPr lang="en-US" sz="1600" dirty="0" smtClean="0"/>
              <a:t>In </a:t>
            </a:r>
            <a:r>
              <a:rPr lang="en-US" sz="1600" dirty="0" smtClean="0">
                <a:hlinkClick r:id="rId4" tooltip="Economics"/>
              </a:rPr>
              <a:t>economics</a:t>
            </a:r>
            <a:r>
              <a:rPr lang="en-US" sz="1600" dirty="0" smtClean="0"/>
              <a:t>, an </a:t>
            </a:r>
            <a:r>
              <a:rPr lang="en-US" sz="1600" b="1" dirty="0" smtClean="0"/>
              <a:t>externality</a:t>
            </a:r>
            <a:r>
              <a:rPr lang="en-US" sz="1600" dirty="0" smtClean="0"/>
              <a:t> is the cost or benefit that affects a party who did not choose to incur that cost or benefit</a:t>
            </a:r>
            <a:endParaRPr lang="en-US" sz="16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15925" y="260350"/>
            <a:ext cx="9145588" cy="1223963"/>
          </a:xfrm>
        </p:spPr>
        <p:txBody>
          <a:bodyPr lIns="81639" tIns="42452" rIns="81639" bIns="42452">
            <a:normAutofit fontScale="90000"/>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mtClean="0"/>
              <a:t>Species biodiversity change account</a:t>
            </a:r>
            <a:r>
              <a:rPr lang="en-GB" sz="2000" smtClean="0"/>
              <a:t/>
            </a:r>
            <a:br>
              <a:rPr lang="en-GB" sz="2000" smtClean="0"/>
            </a:br>
            <a:r>
              <a:rPr lang="en-US" sz="1800" smtClean="0"/>
              <a:t>Index for </a:t>
            </a:r>
            <a:r>
              <a:rPr lang="en-US" sz="1800" b="1" smtClean="0"/>
              <a:t>forest</a:t>
            </a:r>
            <a:r>
              <a:rPr lang="en-US" sz="1800" smtClean="0"/>
              <a:t> species population trend before 2006: Number of species with population “increase” and “stable” </a:t>
            </a:r>
            <a:r>
              <a:rPr lang="en-US" sz="1800" i="1" smtClean="0"/>
              <a:t>minus</a:t>
            </a:r>
            <a:r>
              <a:rPr lang="en-US" sz="1800" smtClean="0"/>
              <a:t> “population decrease” (based on the 2006 countries’ reporting to the EC (Art. 17) on status of threatened species)</a:t>
            </a:r>
          </a:p>
        </p:txBody>
      </p:sp>
      <p:pic>
        <p:nvPicPr>
          <p:cNvPr id="62467" name="Content Placeholder 3"/>
          <p:cNvPicPr>
            <a:picLocks noGrp="1" noChangeAspect="1"/>
          </p:cNvPicPr>
          <p:nvPr>
            <p:ph idx="1"/>
          </p:nvPr>
        </p:nvPicPr>
        <p:blipFill>
          <a:blip r:embed="rId3" cstate="print"/>
          <a:srcRect/>
          <a:stretch>
            <a:fillRect/>
          </a:stretch>
        </p:blipFill>
        <p:spPr>
          <a:xfrm>
            <a:off x="506413" y="1557338"/>
            <a:ext cx="8826500" cy="4803775"/>
          </a:xfrm>
        </p:spPr>
      </p:pic>
      <p:sp>
        <p:nvSpPr>
          <p:cNvPr id="62468" name="TextBox 3"/>
          <p:cNvSpPr txBox="1">
            <a:spLocks noChangeArrowheads="1"/>
          </p:cNvSpPr>
          <p:nvPr/>
        </p:nvSpPr>
        <p:spPr bwMode="auto">
          <a:xfrm>
            <a:off x="488950" y="6453188"/>
            <a:ext cx="4103688" cy="246062"/>
          </a:xfrm>
          <a:prstGeom prst="rect">
            <a:avLst/>
          </a:prstGeom>
          <a:solidFill>
            <a:schemeClr val="bg1"/>
          </a:solidFill>
          <a:ln w="9525">
            <a:noFill/>
            <a:miter lim="800000"/>
            <a:headEnd/>
            <a:tailEnd/>
          </a:ln>
        </p:spPr>
        <p:txBody>
          <a:bodyPr>
            <a:spAutoFit/>
          </a:bodyPr>
          <a:lstStyle/>
          <a:p>
            <a:r>
              <a:rPr lang="en-US" sz="1000" i="1"/>
              <a:t>Jean-Louis Weber , Rania Spyropoulou, Emil Ivanov &amp; Oscar Gomez</a:t>
            </a:r>
            <a:endParaRPr lang="en-GB" sz="1000" i="1"/>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88913"/>
            <a:ext cx="9906000" cy="1008062"/>
          </a:xfrm>
        </p:spPr>
        <p:txBody>
          <a:bodyPr lIns="81639" tIns="42452" rIns="81639" bIns="42452"/>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mtClean="0"/>
              <a:t>Species biodiversity change account </a:t>
            </a:r>
            <a:r>
              <a:rPr lang="en-GB" sz="1800" smtClean="0"/>
              <a:t/>
            </a:r>
            <a:br>
              <a:rPr lang="en-GB" sz="1800" smtClean="0"/>
            </a:br>
            <a:r>
              <a:rPr lang="en-GB" sz="1800" smtClean="0"/>
              <a:t>Index for all ecosystem types: future prospects (after 2006) measured as “good” status minus “poor+bad” </a:t>
            </a:r>
            <a:r>
              <a:rPr lang="en-US" sz="1800" smtClean="0"/>
              <a:t>(based on the 2006 countries’ reporting to the EC (Art. 17) on status of threatened species)</a:t>
            </a:r>
            <a:endParaRPr lang="en-GB" sz="1800" smtClean="0"/>
          </a:p>
        </p:txBody>
      </p:sp>
      <p:pic>
        <p:nvPicPr>
          <p:cNvPr id="63491" name="Picture 4" descr="Art17_FutureProspect_Index_N_ITA.png"/>
          <p:cNvPicPr>
            <a:picLocks noChangeAspect="1"/>
          </p:cNvPicPr>
          <p:nvPr/>
        </p:nvPicPr>
        <p:blipFill>
          <a:blip r:embed="rId3" cstate="print"/>
          <a:srcRect/>
          <a:stretch>
            <a:fillRect/>
          </a:stretch>
        </p:blipFill>
        <p:spPr bwMode="auto">
          <a:xfrm>
            <a:off x="0" y="1446213"/>
            <a:ext cx="9906000" cy="5006975"/>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447925" y="4221163"/>
            <a:ext cx="633413" cy="2492375"/>
          </a:xfrm>
          <a:prstGeom prst="rect">
            <a:avLst/>
          </a:prstGeom>
          <a:noFill/>
          <a:ln w="9525">
            <a:solidFill>
              <a:schemeClr val="accent2">
                <a:lumMod val="50000"/>
              </a:schemeClr>
            </a:solidFill>
            <a:miter lim="800000"/>
            <a:headEnd/>
            <a:tailEnd/>
          </a:ln>
        </p:spPr>
      </p:pic>
      <p:grpSp>
        <p:nvGrpSpPr>
          <p:cNvPr id="2" name="Group 5"/>
          <p:cNvGrpSpPr>
            <a:grpSpLocks/>
          </p:cNvGrpSpPr>
          <p:nvPr/>
        </p:nvGrpSpPr>
        <p:grpSpPr bwMode="auto">
          <a:xfrm>
            <a:off x="7494588" y="2339975"/>
            <a:ext cx="674687" cy="1816100"/>
            <a:chOff x="7495134" y="2339588"/>
            <a:chExt cx="674364" cy="1815761"/>
          </a:xfrm>
        </p:grpSpPr>
        <p:grpSp>
          <p:nvGrpSpPr>
            <p:cNvPr id="3" name="Group 6"/>
            <p:cNvGrpSpPr>
              <a:grpSpLocks/>
            </p:cNvGrpSpPr>
            <p:nvPr/>
          </p:nvGrpSpPr>
          <p:grpSpPr bwMode="auto">
            <a:xfrm>
              <a:off x="7495134" y="2339588"/>
              <a:ext cx="674364" cy="1513476"/>
              <a:chOff x="7495134" y="2339588"/>
              <a:chExt cx="674364" cy="1513476"/>
            </a:xfrm>
          </p:grpSpPr>
          <p:sp>
            <p:nvSpPr>
              <p:cNvPr id="10" name="Up-Down Arrow 9"/>
              <p:cNvSpPr/>
              <p:nvPr/>
            </p:nvSpPr>
            <p:spPr>
              <a:xfrm>
                <a:off x="7617312" y="2636396"/>
                <a:ext cx="483956" cy="1217384"/>
              </a:xfrm>
              <a:prstGeom prst="upDownArrow">
                <a:avLst/>
              </a:prstGeom>
              <a:gradFill>
                <a:gsLst>
                  <a:gs pos="9000">
                    <a:schemeClr val="accent3">
                      <a:lumMod val="60000"/>
                      <a:lumOff val="40000"/>
                    </a:schemeClr>
                  </a:gs>
                  <a:gs pos="0">
                    <a:schemeClr val="accent3">
                      <a:lumMod val="50000"/>
                    </a:schemeClr>
                  </a:gs>
                  <a:gs pos="34000">
                    <a:srgbClr val="FFFFCC"/>
                  </a:gs>
                  <a:gs pos="64000">
                    <a:srgbClr val="FFD54F"/>
                  </a:gs>
                  <a:gs pos="98333">
                    <a:srgbClr val="FF0000"/>
                  </a:gs>
                  <a:gs pos="80000">
                    <a:srgbClr val="FF993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8" name="TextBox 10"/>
              <p:cNvSpPr txBox="1">
                <a:spLocks noChangeArrowheads="1"/>
              </p:cNvSpPr>
              <p:nvPr/>
            </p:nvSpPr>
            <p:spPr bwMode="auto">
              <a:xfrm>
                <a:off x="7495134" y="2339588"/>
                <a:ext cx="674364" cy="369332"/>
              </a:xfrm>
              <a:prstGeom prst="rect">
                <a:avLst/>
              </a:prstGeom>
              <a:noFill/>
              <a:ln w="9525">
                <a:noFill/>
                <a:miter lim="800000"/>
                <a:headEnd/>
                <a:tailEnd/>
              </a:ln>
            </p:spPr>
            <p:txBody>
              <a:bodyPr>
                <a:spAutoFit/>
              </a:bodyPr>
              <a:lstStyle/>
              <a:p>
                <a:pPr algn="ctr"/>
                <a:r>
                  <a:rPr lang="en-US">
                    <a:latin typeface="Calibri" pitchFamily="34" charset="0"/>
                    <a:cs typeface="Arial" pitchFamily="34" charset="0"/>
                  </a:rPr>
                  <a:t>+10</a:t>
                </a:r>
              </a:p>
            </p:txBody>
          </p:sp>
        </p:grpSp>
        <p:sp>
          <p:nvSpPr>
            <p:cNvPr id="63496" name="TextBox 8"/>
            <p:cNvSpPr txBox="1">
              <a:spLocks noChangeArrowheads="1"/>
            </p:cNvSpPr>
            <p:nvPr/>
          </p:nvSpPr>
          <p:spPr bwMode="auto">
            <a:xfrm>
              <a:off x="7579953" y="3786017"/>
              <a:ext cx="504726" cy="369332"/>
            </a:xfrm>
            <a:prstGeom prst="rect">
              <a:avLst/>
            </a:prstGeom>
            <a:noFill/>
            <a:ln w="9525">
              <a:noFill/>
              <a:miter lim="800000"/>
              <a:headEnd/>
              <a:tailEnd/>
            </a:ln>
          </p:spPr>
          <p:txBody>
            <a:bodyPr>
              <a:spAutoFit/>
            </a:bodyPr>
            <a:lstStyle/>
            <a:p>
              <a:pPr algn="ctr"/>
              <a:r>
                <a:rPr lang="en-US">
                  <a:latin typeface="Calibri" pitchFamily="34" charset="0"/>
                  <a:cs typeface="Arial" pitchFamily="34" charset="0"/>
                </a:rPr>
                <a:t>-10</a:t>
              </a:r>
            </a:p>
          </p:txBody>
        </p:sp>
      </p:grpSp>
      <p:sp>
        <p:nvSpPr>
          <p:cNvPr id="63494" name="TextBox 1"/>
          <p:cNvSpPr txBox="1">
            <a:spLocks noChangeArrowheads="1"/>
          </p:cNvSpPr>
          <p:nvPr/>
        </p:nvSpPr>
        <p:spPr bwMode="auto">
          <a:xfrm>
            <a:off x="5600700" y="6423025"/>
            <a:ext cx="4105275" cy="246063"/>
          </a:xfrm>
          <a:prstGeom prst="rect">
            <a:avLst/>
          </a:prstGeom>
          <a:noFill/>
          <a:ln w="9525">
            <a:noFill/>
            <a:miter lim="800000"/>
            <a:headEnd/>
            <a:tailEnd/>
          </a:ln>
        </p:spPr>
        <p:txBody>
          <a:bodyPr>
            <a:spAutoFit/>
          </a:bodyPr>
          <a:lstStyle/>
          <a:p>
            <a:r>
              <a:rPr lang="en-US" sz="1000" i="1"/>
              <a:t>Jean-Louis Weber , Rania Spyropoulou, Emil Ivanov &amp; Oscar Gomez</a:t>
            </a:r>
            <a:endParaRPr lang="en-GB" sz="1000" i="1"/>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cstate="print"/>
          <a:srcRect/>
          <a:stretch>
            <a:fillRect/>
          </a:stretch>
        </p:blipFill>
        <p:spPr bwMode="auto">
          <a:xfrm>
            <a:off x="846138" y="1698625"/>
            <a:ext cx="8286750" cy="4467225"/>
          </a:xfrm>
          <a:prstGeom prst="rect">
            <a:avLst/>
          </a:prstGeom>
          <a:noFill/>
          <a:ln w="9525">
            <a:noFill/>
            <a:miter lim="800000"/>
            <a:headEnd/>
            <a:tailEnd/>
          </a:ln>
        </p:spPr>
      </p:pic>
      <p:sp>
        <p:nvSpPr>
          <p:cNvPr id="64515" name="Title 1"/>
          <p:cNvSpPr txBox="1">
            <a:spLocks/>
          </p:cNvSpPr>
          <p:nvPr/>
        </p:nvSpPr>
        <p:spPr bwMode="auto">
          <a:xfrm>
            <a:off x="273050" y="476250"/>
            <a:ext cx="9432925" cy="850900"/>
          </a:xfrm>
          <a:prstGeom prst="rect">
            <a:avLst/>
          </a:prstGeom>
          <a:noFill/>
          <a:ln w="9525">
            <a:noFill/>
            <a:miter lim="800000"/>
            <a:headEnd/>
            <a:tailEnd/>
          </a:ln>
        </p:spPr>
        <p:txBody>
          <a:bodyPr lIns="81639" tIns="42452" rIns="81639" bIns="42452" anchor="ctr"/>
          <a:lstStyle/>
          <a:p>
            <a:pPr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400">
                <a:solidFill>
                  <a:schemeClr val="accent2"/>
                </a:solidFill>
                <a:latin typeface="Calibri" pitchFamily="34" charset="0"/>
              </a:rPr>
              <a:t>Preliminary results: </a:t>
            </a:r>
          </a:p>
          <a:p>
            <a:pPr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chemeClr val="accent2"/>
                </a:solidFill>
                <a:latin typeface="Calibri" pitchFamily="34" charset="0"/>
              </a:rPr>
              <a:t>Ecosystem Capital Accounts: Landscape/Biodiversity Capacity Account</a:t>
            </a:r>
            <a:br>
              <a:rPr lang="en-GB" sz="2000">
                <a:solidFill>
                  <a:schemeClr val="accent2"/>
                </a:solidFill>
                <a:latin typeface="Calibri" pitchFamily="34" charset="0"/>
              </a:rPr>
            </a:br>
            <a:r>
              <a:rPr lang="en-GB" sz="2000">
                <a:solidFill>
                  <a:schemeClr val="accent2"/>
                </a:solidFill>
                <a:latin typeface="Calibri" pitchFamily="34" charset="0"/>
              </a:rPr>
              <a:t>Species/biodiversity change mean indexes pre- and post 2006, by ecosystems</a:t>
            </a:r>
          </a:p>
        </p:txBody>
      </p:sp>
      <p:sp>
        <p:nvSpPr>
          <p:cNvPr id="64516" name="TextBox 3"/>
          <p:cNvSpPr txBox="1">
            <a:spLocks noChangeArrowheads="1"/>
          </p:cNvSpPr>
          <p:nvPr/>
        </p:nvSpPr>
        <p:spPr bwMode="auto">
          <a:xfrm>
            <a:off x="4953000" y="6135688"/>
            <a:ext cx="4103688" cy="246062"/>
          </a:xfrm>
          <a:prstGeom prst="rect">
            <a:avLst/>
          </a:prstGeom>
          <a:noFill/>
          <a:ln w="9525">
            <a:noFill/>
            <a:miter lim="800000"/>
            <a:headEnd/>
            <a:tailEnd/>
          </a:ln>
        </p:spPr>
        <p:txBody>
          <a:bodyPr>
            <a:spAutoFit/>
          </a:bodyPr>
          <a:lstStyle/>
          <a:p>
            <a:r>
              <a:rPr lang="en-US" sz="1000" i="1"/>
              <a:t>Jean-Louis Weber , Rania Spyropoulou, Emil Ivanov &amp; Oscar Gomez</a:t>
            </a:r>
            <a:endParaRPr lang="en-GB" sz="1000" i="1"/>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95300" y="115888"/>
            <a:ext cx="8915400" cy="561975"/>
          </a:xfrm>
        </p:spPr>
        <p:txBody>
          <a:bodyPr/>
          <a:lstStyle/>
          <a:p>
            <a:pPr algn="ctr"/>
            <a:r>
              <a:rPr lang="en-GB" smtClean="0"/>
              <a:t>Change in landscape/biodiversity capacity 2000-2006, by sub-basins</a:t>
            </a:r>
          </a:p>
        </p:txBody>
      </p:sp>
      <p:pic>
        <p:nvPicPr>
          <p:cNvPr id="65539" name="Picture 2"/>
          <p:cNvPicPr>
            <a:picLocks noChangeAspect="1" noChangeArrowheads="1"/>
          </p:cNvPicPr>
          <p:nvPr/>
        </p:nvPicPr>
        <p:blipFill>
          <a:blip r:embed="rId3" cstate="print"/>
          <a:srcRect/>
          <a:stretch>
            <a:fillRect/>
          </a:stretch>
        </p:blipFill>
        <p:spPr bwMode="auto">
          <a:xfrm>
            <a:off x="2252663" y="714375"/>
            <a:ext cx="5400675" cy="5429250"/>
          </a:xfrm>
          <a:prstGeom prst="rect">
            <a:avLst/>
          </a:prstGeom>
          <a:noFill/>
          <a:ln w="9525">
            <a:noFill/>
            <a:miter lim="800000"/>
            <a:headEnd/>
            <a:tailEnd/>
          </a:ln>
        </p:spPr>
      </p:pic>
      <p:pic>
        <p:nvPicPr>
          <p:cNvPr id="65540" name="Picture 3"/>
          <p:cNvPicPr>
            <a:picLocks noChangeAspect="1" noChangeArrowheads="1"/>
          </p:cNvPicPr>
          <p:nvPr/>
        </p:nvPicPr>
        <p:blipFill>
          <a:blip r:embed="rId4" cstate="print"/>
          <a:srcRect/>
          <a:stretch>
            <a:fillRect/>
          </a:stretch>
        </p:blipFill>
        <p:spPr bwMode="auto">
          <a:xfrm>
            <a:off x="7832725" y="762000"/>
            <a:ext cx="1050925" cy="2738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7285023-47D6-4A79-BB1A-4065EF92BA42}" type="slidenum">
              <a:rPr lang="en-GB" smtClean="0"/>
              <a:pPr/>
              <a:t>64</a:t>
            </a:fld>
            <a:endParaRPr lang="en-GB" dirty="0"/>
          </a:p>
        </p:txBody>
      </p:sp>
      <p:sp>
        <p:nvSpPr>
          <p:cNvPr id="136194" name="Rectangle 2"/>
          <p:cNvSpPr>
            <a:spLocks noChangeArrowheads="1"/>
          </p:cNvSpPr>
          <p:nvPr/>
        </p:nvSpPr>
        <p:spPr bwMode="auto">
          <a:xfrm>
            <a:off x="3800744" y="4653136"/>
            <a:ext cx="446840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strike="noStrike" cap="none" normalizeH="0" baseline="0" dirty="0" smtClean="0">
                <a:ln>
                  <a:noFill/>
                </a:ln>
                <a:solidFill>
                  <a:schemeClr val="tx1"/>
                </a:solidFill>
                <a:effectLst/>
                <a:latin typeface="Calibri" pitchFamily="34" charset="0"/>
                <a:ea typeface="Times New Roman" pitchFamily="18" charset="0"/>
                <a:cs typeface="Arial" pitchFamily="34" charset="0"/>
              </a:rPr>
              <a:t>Net Landscape Ecosystem Potential (NLEP) 2010 by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strike="noStrike" cap="none" normalizeH="0" baseline="0" dirty="0" smtClean="0">
                <a:ln>
                  <a:noFill/>
                </a:ln>
                <a:solidFill>
                  <a:schemeClr val="tx1"/>
                </a:solidFill>
                <a:effectLst/>
                <a:latin typeface="Calibri" pitchFamily="34" charset="0"/>
                <a:ea typeface="Times New Roman" pitchFamily="18" charset="0"/>
                <a:cs typeface="Arial" pitchFamily="34" charset="0"/>
              </a:rPr>
              <a:t>River basins [a], Districts [b] and Municipalities [c]</a:t>
            </a:r>
            <a:endParaRPr kumimoji="0" lang="en-GB" sz="3600" b="0" i="0"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p:cNvPicPr/>
          <p:nvPr/>
        </p:nvPicPr>
        <p:blipFill>
          <a:blip r:embed="rId3" cstate="print"/>
          <a:srcRect/>
          <a:stretch>
            <a:fillRect/>
          </a:stretch>
        </p:blipFill>
        <p:spPr bwMode="auto">
          <a:xfrm>
            <a:off x="3152800" y="980728"/>
            <a:ext cx="6120680" cy="3536032"/>
          </a:xfrm>
          <a:prstGeom prst="rect">
            <a:avLst/>
          </a:prstGeom>
          <a:solidFill>
            <a:schemeClr val="bg1"/>
          </a:solidFill>
          <a:ln w="9525">
            <a:noFill/>
            <a:miter lim="800000"/>
            <a:headEnd/>
            <a:tailEnd/>
          </a:ln>
        </p:spPr>
      </p:pic>
      <p:pic>
        <p:nvPicPr>
          <p:cNvPr id="104452" name="Picture 4"/>
          <p:cNvPicPr>
            <a:picLocks noChangeAspect="1" noChangeArrowheads="1"/>
          </p:cNvPicPr>
          <p:nvPr/>
        </p:nvPicPr>
        <p:blipFill>
          <a:blip r:embed="rId4" cstate="print"/>
          <a:srcRect/>
          <a:stretch>
            <a:fillRect/>
          </a:stretch>
        </p:blipFill>
        <p:spPr bwMode="auto">
          <a:xfrm>
            <a:off x="3598788" y="5238000"/>
            <a:ext cx="4882604" cy="1620000"/>
          </a:xfrm>
          <a:prstGeom prst="rect">
            <a:avLst/>
          </a:prstGeom>
          <a:noFill/>
          <a:ln w="9525">
            <a:noFill/>
            <a:miter lim="800000"/>
            <a:headEnd/>
            <a:tailEnd/>
          </a:ln>
          <a:effectLst/>
        </p:spPr>
      </p:pic>
      <p:sp>
        <p:nvSpPr>
          <p:cNvPr id="10" name="TextBox 9"/>
          <p:cNvSpPr txBox="1"/>
          <p:nvPr/>
        </p:nvSpPr>
        <p:spPr>
          <a:xfrm>
            <a:off x="3679552" y="5301208"/>
            <a:ext cx="577850" cy="369332"/>
          </a:xfrm>
          <a:prstGeom prst="rect">
            <a:avLst/>
          </a:prstGeom>
          <a:noFill/>
        </p:spPr>
        <p:txBody>
          <a:bodyPr wrap="square" rtlCol="0">
            <a:spAutoFit/>
          </a:bodyPr>
          <a:lstStyle/>
          <a:p>
            <a:r>
              <a:rPr lang="fr-FR" dirty="0" smtClean="0"/>
              <a:t>[a]</a:t>
            </a:r>
            <a:endParaRPr lang="fr-FR" dirty="0"/>
          </a:p>
        </p:txBody>
      </p:sp>
      <p:sp>
        <p:nvSpPr>
          <p:cNvPr id="11" name="TextBox 10"/>
          <p:cNvSpPr txBox="1"/>
          <p:nvPr/>
        </p:nvSpPr>
        <p:spPr>
          <a:xfrm>
            <a:off x="5305896" y="5301208"/>
            <a:ext cx="577850" cy="369332"/>
          </a:xfrm>
          <a:prstGeom prst="rect">
            <a:avLst/>
          </a:prstGeom>
          <a:noFill/>
        </p:spPr>
        <p:txBody>
          <a:bodyPr wrap="square" rtlCol="0">
            <a:spAutoFit/>
          </a:bodyPr>
          <a:lstStyle/>
          <a:p>
            <a:r>
              <a:rPr lang="fr-FR" dirty="0" smtClean="0"/>
              <a:t>[b]</a:t>
            </a:r>
            <a:endParaRPr lang="fr-FR" dirty="0"/>
          </a:p>
        </p:txBody>
      </p:sp>
      <p:sp>
        <p:nvSpPr>
          <p:cNvPr id="12" name="TextBox 11"/>
          <p:cNvSpPr txBox="1"/>
          <p:nvPr/>
        </p:nvSpPr>
        <p:spPr>
          <a:xfrm>
            <a:off x="6969224" y="5301208"/>
            <a:ext cx="577850" cy="369332"/>
          </a:xfrm>
          <a:prstGeom prst="rect">
            <a:avLst/>
          </a:prstGeom>
          <a:noFill/>
        </p:spPr>
        <p:txBody>
          <a:bodyPr wrap="square" rtlCol="0">
            <a:spAutoFit/>
          </a:bodyPr>
          <a:lstStyle/>
          <a:p>
            <a:r>
              <a:rPr lang="fr-FR" dirty="0" smtClean="0"/>
              <a:t>[c]</a:t>
            </a:r>
            <a:endParaRPr lang="fr-FR" dirty="0"/>
          </a:p>
        </p:txBody>
      </p:sp>
      <p:sp>
        <p:nvSpPr>
          <p:cNvPr id="13" name="Rectangle 1"/>
          <p:cNvSpPr>
            <a:spLocks noChangeArrowheads="1"/>
          </p:cNvSpPr>
          <p:nvPr/>
        </p:nvSpPr>
        <p:spPr bwMode="auto">
          <a:xfrm>
            <a:off x="87560" y="1052736"/>
            <a:ext cx="2921224" cy="1938992"/>
          </a:xfrm>
          <a:prstGeom prst="rect">
            <a:avLst/>
          </a:prstGeom>
          <a:solidFill>
            <a:schemeClr val="accent4">
              <a:lumMod val="7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GB" sz="15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The </a:t>
            </a:r>
            <a:r>
              <a:rPr lang="en-GB" sz="1500" b="1" dirty="0" smtClean="0">
                <a:solidFill>
                  <a:schemeClr val="bg1"/>
                </a:solidFill>
                <a:latin typeface="Calibri" pitchFamily="34" charset="0"/>
                <a:ea typeface="Times New Roman" pitchFamily="18" charset="0"/>
                <a:cs typeface="Arial" pitchFamily="34" charset="0"/>
              </a:rPr>
              <a:t>biodiversity of systems </a:t>
            </a:r>
            <a:r>
              <a:rPr kumimoji="0" lang="en-GB" sz="1500" b="1"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and species account is made of two accounts which describe the state of ecosystems green infrastructure (landscapes, rivers and sea coastal zones) on the one hand and changes in species biodiversity on the other hand. </a:t>
            </a:r>
            <a:endParaRPr kumimoji="0" lang="en-GB" sz="1500" b="1" i="0" u="none" strike="noStrike" cap="none" normalizeH="0" baseline="0" dirty="0" smtClean="0">
              <a:ln>
                <a:noFill/>
              </a:ln>
              <a:solidFill>
                <a:schemeClr val="bg1"/>
              </a:solidFill>
              <a:effectLst/>
              <a:latin typeface="Arial" pitchFamily="34" charset="0"/>
              <a:cs typeface="Arial" pitchFamily="34" charset="0"/>
            </a:endParaRPr>
          </a:p>
        </p:txBody>
      </p:sp>
      <p:sp>
        <p:nvSpPr>
          <p:cNvPr id="14" name="Rectangle 1"/>
          <p:cNvSpPr>
            <a:spLocks noChangeArrowheads="1"/>
          </p:cNvSpPr>
          <p:nvPr/>
        </p:nvSpPr>
        <p:spPr bwMode="auto">
          <a:xfrm>
            <a:off x="0" y="0"/>
            <a:ext cx="96335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b="1" i="1" dirty="0" smtClean="0">
                <a:solidFill>
                  <a:srgbClr val="C00000"/>
                </a:solidFill>
              </a:rPr>
              <a:t>SEEA-ENCA Mauritius </a:t>
            </a:r>
            <a:r>
              <a:rPr lang="en-GB" sz="2800" b="1" i="1" dirty="0" smtClean="0">
                <a:solidFill>
                  <a:srgbClr val="C00000"/>
                </a:solidFill>
              </a:rPr>
              <a:t>preliminary results</a:t>
            </a:r>
            <a:r>
              <a:rPr lang="en-US" sz="2800" b="1" i="1" dirty="0" smtClean="0">
                <a:solidFill>
                  <a:srgbClr val="C00000"/>
                </a:solidFill>
              </a:rPr>
              <a:t> </a:t>
            </a:r>
            <a:r>
              <a:rPr lang="en-GB" sz="2800" b="1" i="1" dirty="0" smtClean="0">
                <a:solidFill>
                  <a:srgbClr val="C00000"/>
                </a:solidFill>
              </a:rPr>
              <a:t>: </a:t>
            </a:r>
          </a:p>
          <a:p>
            <a:pPr lvl="0" algn="ctr" fontAlgn="base">
              <a:spcBef>
                <a:spcPct val="0"/>
              </a:spcBef>
              <a:spcAft>
                <a:spcPct val="0"/>
              </a:spcAft>
            </a:pPr>
            <a:r>
              <a:rPr lang="en-GB" sz="2800" b="1" dirty="0" smtClean="0">
                <a:solidFill>
                  <a:srgbClr val="C00000"/>
                </a:solidFill>
              </a:rPr>
              <a:t>The functional services account </a:t>
            </a:r>
            <a:r>
              <a:rPr lang="en-GB" sz="2000" b="1" dirty="0" smtClean="0">
                <a:solidFill>
                  <a:srgbClr val="C00000"/>
                </a:solidFill>
              </a:rPr>
              <a:t>(depending from integrity and biodiversity)</a:t>
            </a:r>
          </a:p>
        </p:txBody>
      </p:sp>
      <p:sp>
        <p:nvSpPr>
          <p:cNvPr id="15" name="TextBox 14"/>
          <p:cNvSpPr txBox="1"/>
          <p:nvPr/>
        </p:nvSpPr>
        <p:spPr>
          <a:xfrm>
            <a:off x="3296816" y="1340768"/>
            <a:ext cx="1368152" cy="400110"/>
          </a:xfrm>
          <a:prstGeom prst="rect">
            <a:avLst/>
          </a:prstGeom>
          <a:noFill/>
        </p:spPr>
        <p:txBody>
          <a:bodyPr wrap="square" rtlCol="0">
            <a:spAutoFit/>
          </a:bodyPr>
          <a:lstStyle/>
          <a:p>
            <a:r>
              <a:rPr lang="fr-FR" sz="2000" b="1" dirty="0" err="1" smtClean="0">
                <a:solidFill>
                  <a:srgbClr val="FF0000"/>
                </a:solidFill>
              </a:rPr>
              <a:t>Provisional</a:t>
            </a:r>
            <a:endParaRPr lang="fr-FR" sz="2000" b="1" dirty="0">
              <a:solidFill>
                <a:srgbClr val="FF0000"/>
              </a:solidFill>
            </a:endParaRPr>
          </a:p>
        </p:txBody>
      </p:sp>
      <p:sp>
        <p:nvSpPr>
          <p:cNvPr id="16" name="Rectangle 2"/>
          <p:cNvSpPr>
            <a:spLocks noChangeArrowheads="1"/>
          </p:cNvSpPr>
          <p:nvPr/>
        </p:nvSpPr>
        <p:spPr bwMode="auto">
          <a:xfrm>
            <a:off x="72008" y="3140968"/>
            <a:ext cx="2936776" cy="3554819"/>
          </a:xfrm>
          <a:prstGeom prst="rect">
            <a:avLst/>
          </a:prstGeom>
          <a:solidFill>
            <a:schemeClr val="accent4">
              <a:lumMod val="7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R="0" indent="0" fontAlgn="base">
              <a:lnSpc>
                <a:spcPct val="100000"/>
              </a:lnSpc>
              <a:spcBef>
                <a:spcPct val="0"/>
              </a:spcBef>
              <a:spcAft>
                <a:spcPct val="0"/>
              </a:spcAft>
              <a:buClrTx/>
              <a:buSzTx/>
              <a:buFontTx/>
              <a:buNone/>
              <a:tabLst/>
            </a:pPr>
            <a:r>
              <a:rPr lang="en-GB" sz="1500" b="1" dirty="0" smtClean="0">
                <a:solidFill>
                  <a:schemeClr val="bg1"/>
                </a:solidFill>
                <a:latin typeface="Calibri" pitchFamily="34" charset="0"/>
                <a:ea typeface="Times New Roman" pitchFamily="18" charset="0"/>
                <a:cs typeface="Arial" pitchFamily="34" charset="0"/>
              </a:rPr>
              <a:t>The NLEP index combines the green character of ecosystems and their fragmentation by roads which may alter their good functioning. Land cover is then weighted with NLEP. </a:t>
            </a:r>
          </a:p>
          <a:p>
            <a:pPr marR="0" indent="0" fontAlgn="base">
              <a:lnSpc>
                <a:spcPct val="100000"/>
              </a:lnSpc>
              <a:spcBef>
                <a:spcPct val="0"/>
              </a:spcBef>
              <a:spcAft>
                <a:spcPct val="0"/>
              </a:spcAft>
              <a:buClrTx/>
              <a:buSzTx/>
              <a:buFontTx/>
              <a:buNone/>
              <a:tabLst/>
            </a:pPr>
            <a:r>
              <a:rPr lang="en-GB" sz="1500" b="1" dirty="0" smtClean="0">
                <a:solidFill>
                  <a:schemeClr val="bg1"/>
                </a:solidFill>
                <a:latin typeface="Calibri" pitchFamily="34" charset="0"/>
                <a:ea typeface="Times New Roman" pitchFamily="18" charset="0"/>
                <a:cs typeface="Arial" pitchFamily="34" charset="0"/>
              </a:rPr>
              <a:t>Highest NLEP values can be found where forests, shrubs,  grass and natural habitats are predominant, in particular in mountainous and land coastal areas. Low NLEP values correspond to urbanised areas and intermediate score reflect agriculture dominated catchments.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bwMode="auto">
          <a:xfrm>
            <a:off x="6321152" y="4509120"/>
            <a:ext cx="2592288" cy="1512168"/>
          </a:xfrm>
          <a:prstGeom prst="rect">
            <a:avLst/>
          </a:prstGeom>
          <a:solidFill>
            <a:srgbClr val="FFD73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b="1" dirty="0" smtClean="0">
                <a:solidFill>
                  <a:srgbClr val="660033"/>
                </a:solidFill>
                <a:latin typeface="Arial Narrow" pitchFamily="34" charset="0"/>
              </a:rPr>
              <a:t>Ecosystem Capital Capability </a:t>
            </a:r>
          </a:p>
          <a:p>
            <a:pPr algn="ctr" fontAlgn="auto">
              <a:spcBef>
                <a:spcPts val="0"/>
              </a:spcBef>
              <a:spcAft>
                <a:spcPts val="0"/>
              </a:spcAft>
              <a:defRPr/>
            </a:pPr>
            <a:r>
              <a:rPr lang="en-GB" b="1" dirty="0">
                <a:solidFill>
                  <a:srgbClr val="660033"/>
                </a:solidFill>
                <a:latin typeface="Arial Narrow" pitchFamily="34" charset="0"/>
              </a:rPr>
              <a:t>=</a:t>
            </a:r>
            <a:endParaRPr lang="en-GB" b="1" dirty="0" smtClean="0">
              <a:solidFill>
                <a:srgbClr val="660033"/>
              </a:solidFill>
              <a:latin typeface="Arial Narrow" pitchFamily="34" charset="0"/>
            </a:endParaRPr>
          </a:p>
          <a:p>
            <a:pPr algn="ctr" fontAlgn="auto">
              <a:spcBef>
                <a:spcPts val="0"/>
              </a:spcBef>
              <a:spcAft>
                <a:spcPts val="0"/>
              </a:spcAft>
              <a:defRPr/>
            </a:pPr>
            <a:r>
              <a:rPr lang="en-GB" b="1" dirty="0" smtClean="0">
                <a:solidFill>
                  <a:srgbClr val="660033"/>
                </a:solidFill>
                <a:latin typeface="Arial Narrow" pitchFamily="34" charset="0"/>
              </a:rPr>
              <a:t>One resource (e.g. biocarbon) x ECU-price </a:t>
            </a:r>
            <a:endParaRPr lang="en-GB" b="1" dirty="0">
              <a:solidFill>
                <a:srgbClr val="660033"/>
              </a:solidFill>
              <a:latin typeface="Arial Narrow" pitchFamily="34" charset="0"/>
            </a:endParaRPr>
          </a:p>
        </p:txBody>
      </p:sp>
      <p:sp>
        <p:nvSpPr>
          <p:cNvPr id="45" name="Curved Down Arrow 44"/>
          <p:cNvSpPr/>
          <p:nvPr/>
        </p:nvSpPr>
        <p:spPr>
          <a:xfrm>
            <a:off x="1784648" y="188640"/>
            <a:ext cx="6408712" cy="4464496"/>
          </a:xfrm>
          <a:prstGeom prst="curvedDownArrow">
            <a:avLst>
              <a:gd name="adj1" fmla="val 8596"/>
              <a:gd name="adj2" fmla="val 26693"/>
              <a:gd name="adj3" fmla="val 12460"/>
            </a:avLst>
          </a:prstGeom>
          <a:gradFill>
            <a:gsLst>
              <a:gs pos="0">
                <a:srgbClr val="FF0000"/>
              </a:gs>
              <a:gs pos="20000">
                <a:schemeClr val="accent1">
                  <a:lumMod val="20000"/>
                  <a:lumOff val="80000"/>
                </a:schemeClr>
              </a:gs>
              <a:gs pos="100000">
                <a:schemeClr val="accent1">
                  <a:lumMod val="20000"/>
                  <a:lumOff val="80000"/>
                </a:schemeClr>
              </a:gs>
              <a:gs pos="89000">
                <a:srgbClr val="C0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Rectangle 45"/>
          <p:cNvSpPr/>
          <p:nvPr/>
        </p:nvSpPr>
        <p:spPr>
          <a:xfrm>
            <a:off x="1640632" y="1628800"/>
            <a:ext cx="1368152"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45"/>
          <p:cNvGrpSpPr/>
          <p:nvPr/>
        </p:nvGrpSpPr>
        <p:grpSpPr>
          <a:xfrm>
            <a:off x="1398632" y="4797152"/>
            <a:ext cx="2216696" cy="2232248"/>
            <a:chOff x="7372580" y="548680"/>
            <a:chExt cx="2216696" cy="2232248"/>
          </a:xfrm>
        </p:grpSpPr>
        <p:sp>
          <p:nvSpPr>
            <p:cNvPr id="101" name="Oval 100"/>
            <p:cNvSpPr/>
            <p:nvPr/>
          </p:nvSpPr>
          <p:spPr>
            <a:xfrm>
              <a:off x="7761312" y="908720"/>
              <a:ext cx="1440160" cy="1440160"/>
            </a:xfrm>
            <a:prstGeom prst="ellipse">
              <a:avLst/>
            </a:prstGeom>
            <a:solidFill>
              <a:schemeClr val="bg1">
                <a:lumMod val="65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smtClean="0"/>
            </a:p>
            <a:p>
              <a:pPr algn="ctr"/>
              <a:r>
                <a:rPr lang="fr-FR" sz="1600" b="1" dirty="0" smtClean="0"/>
                <a:t>NON</a:t>
              </a:r>
            </a:p>
            <a:p>
              <a:pPr algn="ctr"/>
              <a:endParaRPr lang="fr-FR" sz="1600" b="1" dirty="0" smtClean="0"/>
            </a:p>
            <a:p>
              <a:pPr algn="ctr"/>
              <a:endParaRPr lang="fr-FR" sz="1600" b="1" dirty="0"/>
            </a:p>
            <a:p>
              <a:pPr algn="ctr"/>
              <a:r>
                <a:rPr lang="fr-FR" sz="1600" b="1" dirty="0" smtClean="0"/>
                <a:t>ADDITIVE</a:t>
              </a:r>
              <a:endParaRPr lang="fr-FR" sz="1600" b="1" dirty="0"/>
            </a:p>
          </p:txBody>
        </p:sp>
        <p:sp>
          <p:nvSpPr>
            <p:cNvPr id="103" name="Multiply 102"/>
            <p:cNvSpPr/>
            <p:nvPr/>
          </p:nvSpPr>
          <p:spPr>
            <a:xfrm>
              <a:off x="7372580" y="548680"/>
              <a:ext cx="2216696" cy="2232248"/>
            </a:xfrm>
            <a:prstGeom prst="mathMultiply">
              <a:avLst>
                <a:gd name="adj1" fmla="val 22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2" name="Pentagon 91"/>
          <p:cNvSpPr/>
          <p:nvPr/>
        </p:nvSpPr>
        <p:spPr>
          <a:xfrm rot="5400000">
            <a:off x="271415" y="2014539"/>
            <a:ext cx="4464000" cy="2124000"/>
          </a:xfrm>
          <a:prstGeom prst="homePlate">
            <a:avLst>
              <a:gd name="adj" fmla="val 18408"/>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Rectangle 85"/>
          <p:cNvSpPr/>
          <p:nvPr/>
        </p:nvSpPr>
        <p:spPr bwMode="auto">
          <a:xfrm>
            <a:off x="1518733" y="930116"/>
            <a:ext cx="1944000" cy="1260000"/>
          </a:xfrm>
          <a:prstGeom prst="rect">
            <a:avLst/>
          </a:prstGeom>
          <a:solidFill>
            <a:srgbClr val="EE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Stocks,  </a:t>
            </a:r>
          </a:p>
          <a:p>
            <a:pPr algn="ctr" fontAlgn="auto">
              <a:spcBef>
                <a:spcPts val="0"/>
              </a:spcBef>
              <a:spcAft>
                <a:spcPts val="0"/>
              </a:spcAft>
              <a:defRPr/>
            </a:pPr>
            <a:r>
              <a:rPr lang="en-US" sz="1200" b="1" dirty="0">
                <a:solidFill>
                  <a:prstClr val="white"/>
                </a:solidFill>
              </a:rPr>
              <a:t>Supply &amp; Use </a:t>
            </a:r>
            <a:endParaRPr lang="en-US" sz="1400" b="1" dirty="0">
              <a:solidFill>
                <a:prstClr val="white"/>
              </a:solidFill>
            </a:endParaRPr>
          </a:p>
          <a:p>
            <a:pPr algn="ctr">
              <a:defRPr/>
            </a:pPr>
            <a:r>
              <a:rPr lang="en-US" b="1" dirty="0">
                <a:solidFill>
                  <a:prstClr val="white"/>
                </a:solidFill>
              </a:rPr>
              <a:t>Accessible Basic </a:t>
            </a:r>
            <a:r>
              <a:rPr lang="en-US" b="1" dirty="0" smtClean="0">
                <a:solidFill>
                  <a:prstClr val="white"/>
                </a:solidFill>
              </a:rPr>
              <a:t>Resource</a:t>
            </a:r>
          </a:p>
          <a:p>
            <a:pPr algn="ctr">
              <a:defRPr/>
            </a:pPr>
            <a:r>
              <a:rPr lang="en-US" sz="1400" b="1" dirty="0" smtClean="0">
                <a:solidFill>
                  <a:prstClr val="white"/>
                </a:solidFill>
              </a:rPr>
              <a:t>(tons</a:t>
            </a:r>
            <a:r>
              <a:rPr lang="en-US" sz="1400" b="1" dirty="0">
                <a:solidFill>
                  <a:prstClr val="white"/>
                </a:solidFill>
              </a:rPr>
              <a:t>, joules</a:t>
            </a:r>
            <a:r>
              <a:rPr lang="en-US" sz="1400" b="1" dirty="0" smtClean="0">
                <a:solidFill>
                  <a:prstClr val="white"/>
                </a:solidFill>
              </a:rPr>
              <a:t>)</a:t>
            </a:r>
            <a:endParaRPr lang="en-US" sz="1400" b="1" dirty="0">
              <a:solidFill>
                <a:prstClr val="white"/>
              </a:solidFill>
            </a:endParaRPr>
          </a:p>
        </p:txBody>
      </p:sp>
      <p:sp>
        <p:nvSpPr>
          <p:cNvPr id="87" name="Rectangle 86"/>
          <p:cNvSpPr/>
          <p:nvPr/>
        </p:nvSpPr>
        <p:spPr bwMode="auto">
          <a:xfrm>
            <a:off x="1518092" y="2249488"/>
            <a:ext cx="1980000" cy="12961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prstClr val="white"/>
                </a:solidFill>
                <a:latin typeface="Calibri" pitchFamily="34" charset="0"/>
              </a:rPr>
              <a:t>Stocks, </a:t>
            </a:r>
          </a:p>
          <a:p>
            <a:pPr algn="ctr" fontAlgn="auto">
              <a:spcBef>
                <a:spcPts val="0"/>
              </a:spcBef>
              <a:spcAft>
                <a:spcPts val="0"/>
              </a:spcAft>
              <a:defRPr/>
            </a:pPr>
            <a:r>
              <a:rPr lang="en-US" sz="1200" b="1" dirty="0">
                <a:solidFill>
                  <a:prstClr val="white"/>
                </a:solidFill>
                <a:latin typeface="Calibri" pitchFamily="34" charset="0"/>
              </a:rPr>
              <a:t>Supply &amp; Use </a:t>
            </a:r>
          </a:p>
          <a:p>
            <a:pPr algn="ctr">
              <a:defRPr/>
            </a:pPr>
            <a:r>
              <a:rPr lang="en-US" b="1" dirty="0">
                <a:solidFill>
                  <a:prstClr val="white"/>
                </a:solidFill>
                <a:latin typeface="Calibri" pitchFamily="34" charset="0"/>
              </a:rPr>
              <a:t>Accessible Basic </a:t>
            </a:r>
            <a:r>
              <a:rPr lang="en-US" b="1" dirty="0" smtClean="0">
                <a:solidFill>
                  <a:prstClr val="white"/>
                </a:solidFill>
                <a:latin typeface="Calibri" pitchFamily="34" charset="0"/>
              </a:rPr>
              <a:t>Resource</a:t>
            </a:r>
          </a:p>
          <a:p>
            <a:pPr algn="ctr">
              <a:defRPr/>
            </a:pPr>
            <a:r>
              <a:rPr lang="en-US" sz="1400" b="1" dirty="0" smtClean="0">
                <a:solidFill>
                  <a:prstClr val="white"/>
                </a:solidFill>
                <a:latin typeface="Calibri" pitchFamily="34" charset="0"/>
              </a:rPr>
              <a:t>(</a:t>
            </a:r>
            <a:r>
              <a:rPr lang="en-US" sz="1400" b="1" dirty="0">
                <a:solidFill>
                  <a:prstClr val="white"/>
                </a:solidFill>
                <a:latin typeface="Calibri" pitchFamily="34" charset="0"/>
              </a:rPr>
              <a:t>m3, joules</a:t>
            </a:r>
            <a:r>
              <a:rPr lang="en-US" sz="1400" b="1" dirty="0" smtClean="0">
                <a:solidFill>
                  <a:prstClr val="white"/>
                </a:solidFill>
                <a:latin typeface="Calibri" pitchFamily="34" charset="0"/>
              </a:rPr>
              <a:t>)</a:t>
            </a:r>
            <a:endParaRPr lang="en-US" sz="1400" b="1" dirty="0">
              <a:solidFill>
                <a:prstClr val="white"/>
              </a:solidFill>
              <a:latin typeface="Calibri" pitchFamily="34" charset="0"/>
            </a:endParaRPr>
          </a:p>
        </p:txBody>
      </p:sp>
      <p:sp>
        <p:nvSpPr>
          <p:cNvPr id="88" name="Rectangle 87"/>
          <p:cNvSpPr/>
          <p:nvPr/>
        </p:nvSpPr>
        <p:spPr bwMode="auto">
          <a:xfrm>
            <a:off x="1539344" y="3588144"/>
            <a:ext cx="1944000" cy="12961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200" b="1" dirty="0">
                <a:solidFill>
                  <a:prstClr val="white"/>
                </a:solidFill>
                <a:latin typeface="Calibri" pitchFamily="34" charset="0"/>
              </a:rPr>
              <a:t>Stocks,</a:t>
            </a:r>
          </a:p>
          <a:p>
            <a:pPr algn="ctr" fontAlgn="auto">
              <a:spcBef>
                <a:spcPts val="0"/>
              </a:spcBef>
              <a:spcAft>
                <a:spcPts val="0"/>
              </a:spcAft>
              <a:defRPr/>
            </a:pPr>
            <a:r>
              <a:rPr lang="en-GB" sz="1200" b="1" dirty="0">
                <a:solidFill>
                  <a:prstClr val="white"/>
                </a:solidFill>
                <a:latin typeface="Calibri" pitchFamily="34" charset="0"/>
              </a:rPr>
              <a:t>Formation &amp; Consumption, </a:t>
            </a:r>
          </a:p>
          <a:p>
            <a:pPr algn="ctr" fontAlgn="auto">
              <a:spcBef>
                <a:spcPts val="0"/>
              </a:spcBef>
              <a:spcAft>
                <a:spcPts val="0"/>
              </a:spcAft>
              <a:defRPr/>
            </a:pPr>
            <a:r>
              <a:rPr lang="en-US" b="1" dirty="0">
                <a:solidFill>
                  <a:prstClr val="white"/>
                </a:solidFill>
                <a:latin typeface="Calibri" pitchFamily="34" charset="0"/>
              </a:rPr>
              <a:t>Accessible Basic </a:t>
            </a:r>
            <a:r>
              <a:rPr lang="en-US" b="1" dirty="0" smtClean="0">
                <a:solidFill>
                  <a:prstClr val="white"/>
                </a:solidFill>
                <a:latin typeface="Calibri" pitchFamily="34" charset="0"/>
              </a:rPr>
              <a:t>Resource</a:t>
            </a:r>
          </a:p>
          <a:p>
            <a:pPr algn="ctr" fontAlgn="auto">
              <a:spcBef>
                <a:spcPts val="0"/>
              </a:spcBef>
              <a:spcAft>
                <a:spcPts val="0"/>
              </a:spcAft>
              <a:defRPr/>
            </a:pPr>
            <a:r>
              <a:rPr lang="en-US" sz="1400" b="1" dirty="0" smtClean="0">
                <a:solidFill>
                  <a:prstClr val="white"/>
                </a:solidFill>
                <a:latin typeface="Calibri" pitchFamily="34" charset="0"/>
              </a:rPr>
              <a:t>(weighted ha or km</a:t>
            </a:r>
            <a:r>
              <a:rPr lang="en-US" sz="1200" b="1" dirty="0" smtClean="0">
                <a:solidFill>
                  <a:prstClr val="white"/>
                </a:solidFill>
                <a:latin typeface="Calibri" pitchFamily="34" charset="0"/>
              </a:rPr>
              <a:t>)</a:t>
            </a:r>
            <a:endParaRPr lang="en-GB" sz="1200" b="1" dirty="0">
              <a:solidFill>
                <a:prstClr val="white"/>
              </a:solidFill>
              <a:latin typeface="Calibri" pitchFamily="34" charset="0"/>
            </a:endParaRPr>
          </a:p>
        </p:txBody>
      </p:sp>
      <p:sp>
        <p:nvSpPr>
          <p:cNvPr id="54278" name="Rectangle 24"/>
          <p:cNvSpPr>
            <a:spLocks noChangeArrowheads="1"/>
          </p:cNvSpPr>
          <p:nvPr/>
        </p:nvSpPr>
        <p:spPr bwMode="auto">
          <a:xfrm>
            <a:off x="4010371" y="3870822"/>
            <a:ext cx="461963" cy="200025"/>
          </a:xfrm>
          <a:prstGeom prst="rect">
            <a:avLst/>
          </a:prstGeom>
          <a:noFill/>
          <a:ln w="9525">
            <a:noFill/>
            <a:miter lim="800000"/>
            <a:headEnd/>
            <a:tailEnd/>
          </a:ln>
        </p:spPr>
        <p:txBody>
          <a:bodyPr lIns="0" tIns="0" rIns="0" bIns="0">
            <a:spAutoFit/>
          </a:bodyPr>
          <a:lstStyle/>
          <a:p>
            <a:pPr algn="ctr"/>
            <a:r>
              <a:rPr lang="en-US" sz="1300">
                <a:solidFill>
                  <a:srgbClr val="FFFFFF"/>
                </a:solidFill>
                <a:latin typeface="Calibri" pitchFamily="34" charset="0"/>
              </a:rPr>
              <a:t>Hydro</a:t>
            </a:r>
            <a:endParaRPr lang="en-US">
              <a:solidFill>
                <a:srgbClr val="000000"/>
              </a:solidFill>
            </a:endParaRPr>
          </a:p>
        </p:txBody>
      </p:sp>
      <p:sp>
        <p:nvSpPr>
          <p:cNvPr id="54279" name="Rectangle 25"/>
          <p:cNvSpPr>
            <a:spLocks noChangeArrowheads="1"/>
          </p:cNvSpPr>
          <p:nvPr/>
        </p:nvSpPr>
        <p:spPr bwMode="auto">
          <a:xfrm>
            <a:off x="4462809" y="3870822"/>
            <a:ext cx="58737" cy="200025"/>
          </a:xfrm>
          <a:prstGeom prst="rect">
            <a:avLst/>
          </a:prstGeom>
          <a:noFill/>
          <a:ln w="9525">
            <a:noFill/>
            <a:miter lim="800000"/>
            <a:headEnd/>
            <a:tailEnd/>
          </a:ln>
        </p:spPr>
        <p:txBody>
          <a:bodyPr lIns="0" tIns="0" rIns="0" bIns="0">
            <a:spAutoFit/>
          </a:bodyPr>
          <a:lstStyle/>
          <a:p>
            <a:pPr algn="ctr"/>
            <a:r>
              <a:rPr lang="en-US" sz="1300">
                <a:solidFill>
                  <a:srgbClr val="FFFFFF"/>
                </a:solidFill>
                <a:latin typeface="Calibri" pitchFamily="34" charset="0"/>
              </a:rPr>
              <a:t>-</a:t>
            </a:r>
            <a:endParaRPr lang="en-US">
              <a:solidFill>
                <a:srgbClr val="000000"/>
              </a:solidFill>
            </a:endParaRPr>
          </a:p>
        </p:txBody>
      </p:sp>
      <p:sp>
        <p:nvSpPr>
          <p:cNvPr id="54280" name="Rectangle 26"/>
          <p:cNvSpPr>
            <a:spLocks noChangeArrowheads="1"/>
          </p:cNvSpPr>
          <p:nvPr/>
        </p:nvSpPr>
        <p:spPr bwMode="auto">
          <a:xfrm>
            <a:off x="4470746" y="3739059"/>
            <a:ext cx="966788" cy="200025"/>
          </a:xfrm>
          <a:prstGeom prst="rect">
            <a:avLst/>
          </a:prstGeom>
          <a:noFill/>
          <a:ln w="9525">
            <a:noFill/>
            <a:miter lim="800000"/>
            <a:headEnd/>
            <a:tailEnd/>
          </a:ln>
        </p:spPr>
        <p:txBody>
          <a:bodyPr lIns="0" tIns="0" rIns="0" bIns="0">
            <a:spAutoFit/>
          </a:bodyPr>
          <a:lstStyle/>
          <a:p>
            <a:pPr algn="ctr"/>
            <a:r>
              <a:rPr lang="en-US" sz="1300" dirty="0">
                <a:solidFill>
                  <a:srgbClr val="FFFFFF"/>
                </a:solidFill>
                <a:latin typeface="Calibri" pitchFamily="34" charset="0"/>
              </a:rPr>
              <a:t>systems, Sea</a:t>
            </a:r>
            <a:endParaRPr lang="en-US" dirty="0">
              <a:solidFill>
                <a:srgbClr val="000000"/>
              </a:solidFill>
            </a:endParaRPr>
          </a:p>
        </p:txBody>
      </p:sp>
      <p:sp>
        <p:nvSpPr>
          <p:cNvPr id="54317" name="TextBox 4"/>
          <p:cNvSpPr txBox="1">
            <a:spLocks noChangeArrowheads="1"/>
          </p:cNvSpPr>
          <p:nvPr/>
        </p:nvSpPr>
        <p:spPr bwMode="auto">
          <a:xfrm>
            <a:off x="272480" y="1241376"/>
            <a:ext cx="1208584" cy="584775"/>
          </a:xfrm>
          <a:prstGeom prst="rect">
            <a:avLst/>
          </a:prstGeom>
          <a:noFill/>
          <a:ln w="9525">
            <a:noFill/>
            <a:miter lim="800000"/>
            <a:headEnd/>
            <a:tailEnd/>
          </a:ln>
        </p:spPr>
        <p:txBody>
          <a:bodyPr wrap="square">
            <a:spAutoFit/>
          </a:bodyPr>
          <a:lstStyle/>
          <a:p>
            <a:pPr algn="ctr"/>
            <a:r>
              <a:rPr lang="en-US" sz="1600" b="1" dirty="0" smtClean="0">
                <a:solidFill>
                  <a:srgbClr val="FF0000"/>
                </a:solidFill>
              </a:rPr>
              <a:t>Biomass/ Carbon</a:t>
            </a:r>
            <a:endParaRPr lang="en-GB" sz="1600" b="1" dirty="0">
              <a:solidFill>
                <a:srgbClr val="FF0000"/>
              </a:solidFill>
            </a:endParaRPr>
          </a:p>
        </p:txBody>
      </p:sp>
      <p:sp>
        <p:nvSpPr>
          <p:cNvPr id="54318" name="TextBox 76"/>
          <p:cNvSpPr txBox="1">
            <a:spLocks noChangeArrowheads="1"/>
          </p:cNvSpPr>
          <p:nvPr/>
        </p:nvSpPr>
        <p:spPr bwMode="auto">
          <a:xfrm>
            <a:off x="200472" y="2681536"/>
            <a:ext cx="1208584" cy="338554"/>
          </a:xfrm>
          <a:prstGeom prst="rect">
            <a:avLst/>
          </a:prstGeom>
          <a:noFill/>
          <a:ln w="9525">
            <a:noFill/>
            <a:miter lim="800000"/>
            <a:headEnd/>
            <a:tailEnd/>
          </a:ln>
        </p:spPr>
        <p:txBody>
          <a:bodyPr wrap="square">
            <a:spAutoFit/>
          </a:bodyPr>
          <a:lstStyle/>
          <a:p>
            <a:pPr algn="ctr"/>
            <a:r>
              <a:rPr lang="en-US" sz="1600" b="1" dirty="0">
                <a:solidFill>
                  <a:srgbClr val="0070C0"/>
                </a:solidFill>
              </a:rPr>
              <a:t>Water</a:t>
            </a:r>
            <a:endParaRPr lang="en-GB" sz="1600" b="1" dirty="0">
              <a:solidFill>
                <a:srgbClr val="0070C0"/>
              </a:solidFill>
            </a:endParaRPr>
          </a:p>
        </p:txBody>
      </p:sp>
      <p:sp>
        <p:nvSpPr>
          <p:cNvPr id="54319" name="TextBox 77"/>
          <p:cNvSpPr txBox="1">
            <a:spLocks noChangeArrowheads="1"/>
          </p:cNvSpPr>
          <p:nvPr/>
        </p:nvSpPr>
        <p:spPr bwMode="auto">
          <a:xfrm>
            <a:off x="200472" y="3822139"/>
            <a:ext cx="1283223" cy="830997"/>
          </a:xfrm>
          <a:prstGeom prst="rect">
            <a:avLst/>
          </a:prstGeom>
          <a:noFill/>
          <a:ln w="9525">
            <a:noFill/>
            <a:miter lim="800000"/>
            <a:headEnd/>
            <a:tailEnd/>
          </a:ln>
        </p:spPr>
        <p:txBody>
          <a:bodyPr wrap="square">
            <a:spAutoFit/>
          </a:bodyPr>
          <a:lstStyle/>
          <a:p>
            <a:pPr algn="ctr"/>
            <a:r>
              <a:rPr lang="en-US" sz="1600" b="1" dirty="0" smtClean="0">
                <a:solidFill>
                  <a:srgbClr val="00B050"/>
                </a:solidFill>
              </a:rPr>
              <a:t>Biodiversity</a:t>
            </a:r>
          </a:p>
          <a:p>
            <a:pPr algn="ctr"/>
            <a:r>
              <a:rPr lang="en-GB" sz="1600" b="1" dirty="0" smtClean="0">
                <a:solidFill>
                  <a:srgbClr val="00B050"/>
                </a:solidFill>
              </a:rPr>
              <a:t>Functional</a:t>
            </a:r>
          </a:p>
          <a:p>
            <a:pPr algn="ctr"/>
            <a:r>
              <a:rPr lang="en-GB" sz="1600" b="1" dirty="0" smtClean="0">
                <a:solidFill>
                  <a:srgbClr val="00B050"/>
                </a:solidFill>
              </a:rPr>
              <a:t>Services</a:t>
            </a:r>
            <a:endParaRPr lang="en-GB" sz="1600" b="1" dirty="0">
              <a:solidFill>
                <a:srgbClr val="00B050"/>
              </a:solidFill>
            </a:endParaRPr>
          </a:p>
        </p:txBody>
      </p:sp>
      <p:sp>
        <p:nvSpPr>
          <p:cNvPr id="102" name="Oval 101"/>
          <p:cNvSpPr/>
          <p:nvPr/>
        </p:nvSpPr>
        <p:spPr>
          <a:xfrm>
            <a:off x="6609184" y="2132856"/>
            <a:ext cx="1440160" cy="1440160"/>
          </a:xfrm>
          <a:prstGeom prst="ellipse">
            <a:avLst/>
          </a:prstGeom>
          <a:solidFill>
            <a:srgbClr val="FEEC02"/>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1400" b="1" i="1" dirty="0">
                <a:solidFill>
                  <a:prstClr val="black"/>
                </a:solidFill>
              </a:rPr>
              <a:t>Composite index of </a:t>
            </a:r>
            <a:r>
              <a:rPr lang="en-US" sz="1400" b="1" i="1" dirty="0" smtClean="0">
                <a:solidFill>
                  <a:prstClr val="black"/>
                </a:solidFill>
              </a:rPr>
              <a:t> </a:t>
            </a:r>
            <a:r>
              <a:rPr lang="en-US" sz="1400" b="1" i="1" dirty="0">
                <a:solidFill>
                  <a:prstClr val="black"/>
                </a:solidFill>
              </a:rPr>
              <a:t>ecosystem capability (</a:t>
            </a:r>
            <a:r>
              <a:rPr lang="en-US" sz="1400" b="1" i="1" dirty="0" smtClean="0">
                <a:solidFill>
                  <a:prstClr val="black"/>
                </a:solidFill>
              </a:rPr>
              <a:t>ECU-Price)</a:t>
            </a:r>
            <a:endParaRPr lang="en-GB" sz="1400" b="1" i="1" dirty="0">
              <a:solidFill>
                <a:prstClr val="black"/>
              </a:solidFill>
            </a:endParaRPr>
          </a:p>
        </p:txBody>
      </p:sp>
      <p:sp>
        <p:nvSpPr>
          <p:cNvPr id="27" name="Pentagon 26"/>
          <p:cNvSpPr/>
          <p:nvPr/>
        </p:nvSpPr>
        <p:spPr>
          <a:xfrm>
            <a:off x="3712572" y="820420"/>
            <a:ext cx="2952000" cy="4140000"/>
          </a:xfrm>
          <a:prstGeom prst="homePlate">
            <a:avLst>
              <a:gd name="adj" fmla="val 29305"/>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 name="Group 2"/>
          <p:cNvGrpSpPr/>
          <p:nvPr/>
        </p:nvGrpSpPr>
        <p:grpSpPr>
          <a:xfrm>
            <a:off x="3368824" y="881336"/>
            <a:ext cx="2448272" cy="4032304"/>
            <a:chOff x="3368824" y="881336"/>
            <a:chExt cx="2448272" cy="4032304"/>
          </a:xfrm>
        </p:grpSpPr>
        <p:sp>
          <p:nvSpPr>
            <p:cNvPr id="66" name="Rectangle 65"/>
            <p:cNvSpPr/>
            <p:nvPr/>
          </p:nvSpPr>
          <p:spPr bwMode="auto">
            <a:xfrm>
              <a:off x="3778746" y="881336"/>
              <a:ext cx="864095" cy="1296144"/>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i="1" dirty="0" smtClean="0">
                  <a:solidFill>
                    <a:prstClr val="white"/>
                  </a:solidFill>
                  <a:latin typeface="Calibri" pitchFamily="34" charset="0"/>
                </a:rPr>
                <a:t>Sustainable</a:t>
              </a:r>
            </a:p>
            <a:p>
              <a:pPr algn="ctr" fontAlgn="auto">
                <a:spcBef>
                  <a:spcPts val="0"/>
                </a:spcBef>
                <a:spcAft>
                  <a:spcPts val="0"/>
                </a:spcAft>
                <a:defRPr/>
              </a:pPr>
              <a:r>
                <a:rPr lang="en-US" sz="1400" b="1" i="1" dirty="0" smtClean="0">
                  <a:solidFill>
                    <a:prstClr val="white"/>
                  </a:solidFill>
                  <a:latin typeface="Calibri" pitchFamily="34" charset="0"/>
                </a:rPr>
                <a:t>use </a:t>
              </a:r>
            </a:p>
            <a:p>
              <a:pPr algn="ctr" fontAlgn="auto">
                <a:spcBef>
                  <a:spcPts val="0"/>
                </a:spcBef>
                <a:spcAft>
                  <a:spcPts val="0"/>
                </a:spcAft>
                <a:defRPr/>
              </a:pPr>
              <a:r>
                <a:rPr lang="en-US" sz="1400" b="1" i="1" dirty="0" smtClean="0">
                  <a:solidFill>
                    <a:prstClr val="white"/>
                  </a:solidFill>
                  <a:latin typeface="Calibri" pitchFamily="34" charset="0"/>
                </a:rPr>
                <a:t>index</a:t>
              </a:r>
              <a:endParaRPr lang="en-GB" sz="1400" b="1" i="1" dirty="0">
                <a:solidFill>
                  <a:prstClr val="white"/>
                </a:solidFill>
                <a:latin typeface="Calibri" pitchFamily="34" charset="0"/>
              </a:endParaRPr>
            </a:p>
          </p:txBody>
        </p:sp>
        <p:sp>
          <p:nvSpPr>
            <p:cNvPr id="39" name="Rectangle 38"/>
            <p:cNvSpPr/>
            <p:nvPr/>
          </p:nvSpPr>
          <p:spPr bwMode="auto">
            <a:xfrm>
              <a:off x="4808984" y="881336"/>
              <a:ext cx="1008112" cy="1296144"/>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300" b="1" i="1" dirty="0">
                  <a:solidFill>
                    <a:prstClr val="white"/>
                  </a:solidFill>
                  <a:latin typeface="Calibri" pitchFamily="34" charset="0"/>
                </a:rPr>
                <a:t>Change in health index (incl. stability of carbon </a:t>
              </a:r>
              <a:r>
                <a:rPr lang="en-US" sz="1300" b="1" i="1" dirty="0" smtClean="0">
                  <a:solidFill>
                    <a:prstClr val="white"/>
                  </a:solidFill>
                  <a:latin typeface="Calibri" pitchFamily="34" charset="0"/>
                </a:rPr>
                <a:t>pools)</a:t>
              </a:r>
              <a:endParaRPr lang="en-GB" sz="1300" b="1" i="1" dirty="0">
                <a:solidFill>
                  <a:prstClr val="white"/>
                </a:solidFill>
                <a:latin typeface="Calibri" pitchFamily="34" charset="0"/>
              </a:endParaRPr>
            </a:p>
          </p:txBody>
        </p:sp>
        <p:sp>
          <p:nvSpPr>
            <p:cNvPr id="67" name="Rectangle 66"/>
            <p:cNvSpPr/>
            <p:nvPr/>
          </p:nvSpPr>
          <p:spPr bwMode="auto">
            <a:xfrm>
              <a:off x="3778745" y="2249488"/>
              <a:ext cx="864000" cy="129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i="1" dirty="0" smtClean="0">
                  <a:solidFill>
                    <a:prstClr val="white"/>
                  </a:solidFill>
                  <a:latin typeface="Calibri" pitchFamily="34" charset="0"/>
                </a:rPr>
                <a:t>Sustainable </a:t>
              </a:r>
              <a:r>
                <a:rPr lang="en-US" sz="1400" b="1" i="1" dirty="0" smtClean="0">
                  <a:solidFill>
                    <a:prstClr val="white"/>
                  </a:solidFill>
                  <a:latin typeface="Calibri" pitchFamily="34" charset="0"/>
                </a:rPr>
                <a:t>use index</a:t>
              </a:r>
              <a:endParaRPr lang="en-GB" sz="1400" b="1" i="1" dirty="0">
                <a:solidFill>
                  <a:prstClr val="white"/>
                </a:solidFill>
                <a:latin typeface="Calibri" pitchFamily="34" charset="0"/>
              </a:endParaRPr>
            </a:p>
          </p:txBody>
        </p:sp>
        <p:sp>
          <p:nvSpPr>
            <p:cNvPr id="40" name="Rectangle 39"/>
            <p:cNvSpPr/>
            <p:nvPr/>
          </p:nvSpPr>
          <p:spPr bwMode="auto">
            <a:xfrm>
              <a:off x="4809096" y="2249488"/>
              <a:ext cx="1008000" cy="129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300" b="1" i="1" dirty="0">
                  <a:solidFill>
                    <a:prstClr val="white"/>
                  </a:solidFill>
                  <a:latin typeface="Calibri" pitchFamily="34" charset="0"/>
                </a:rPr>
                <a:t>Change in health index </a:t>
              </a:r>
            </a:p>
            <a:p>
              <a:pPr algn="ctr" fontAlgn="auto">
                <a:spcBef>
                  <a:spcPts val="0"/>
                </a:spcBef>
                <a:spcAft>
                  <a:spcPts val="0"/>
                </a:spcAft>
                <a:defRPr/>
              </a:pPr>
              <a:r>
                <a:rPr lang="en-US" sz="1300" b="1" i="1" dirty="0">
                  <a:solidFill>
                    <a:prstClr val="white"/>
                  </a:solidFill>
                  <a:latin typeface="Calibri" pitchFamily="34" charset="0"/>
                </a:rPr>
                <a:t>(incl. pollution)</a:t>
              </a:r>
              <a:endParaRPr lang="en-GB" sz="1300" b="1" i="1" dirty="0">
                <a:solidFill>
                  <a:prstClr val="white"/>
                </a:solidFill>
                <a:latin typeface="Calibri" pitchFamily="34" charset="0"/>
              </a:endParaRPr>
            </a:p>
          </p:txBody>
        </p:sp>
        <p:sp>
          <p:nvSpPr>
            <p:cNvPr id="68" name="Rectangle 67"/>
            <p:cNvSpPr/>
            <p:nvPr/>
          </p:nvSpPr>
          <p:spPr bwMode="auto">
            <a:xfrm>
              <a:off x="3778841" y="3617640"/>
              <a:ext cx="864000" cy="12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i="1" dirty="0" smtClean="0">
                  <a:solidFill>
                    <a:prstClr val="white"/>
                  </a:solidFill>
                  <a:latin typeface="Arial Narrow" pitchFamily="34" charset="0"/>
                </a:rPr>
                <a:t>Sustainable</a:t>
              </a:r>
              <a:r>
                <a:rPr lang="en-US" sz="1400" b="1" i="1" dirty="0" smtClean="0">
                  <a:solidFill>
                    <a:prstClr val="white"/>
                  </a:solidFill>
                  <a:latin typeface="Arial Narrow" pitchFamily="34" charset="0"/>
                </a:rPr>
                <a:t> use </a:t>
              </a:r>
            </a:p>
            <a:p>
              <a:pPr algn="ctr" fontAlgn="auto">
                <a:spcBef>
                  <a:spcPts val="0"/>
                </a:spcBef>
                <a:spcAft>
                  <a:spcPts val="0"/>
                </a:spcAft>
                <a:defRPr/>
              </a:pPr>
              <a:r>
                <a:rPr lang="en-US" sz="1400" b="1" i="1" dirty="0" smtClean="0">
                  <a:solidFill>
                    <a:prstClr val="white"/>
                  </a:solidFill>
                  <a:latin typeface="Arial Narrow" pitchFamily="34" charset="0"/>
                </a:rPr>
                <a:t>index</a:t>
              </a:r>
              <a:endParaRPr lang="en-GB" sz="1400" b="1" i="1" dirty="0">
                <a:solidFill>
                  <a:prstClr val="white"/>
                </a:solidFill>
                <a:latin typeface="Arial Narrow" pitchFamily="34" charset="0"/>
              </a:endParaRPr>
            </a:p>
          </p:txBody>
        </p:sp>
        <p:sp>
          <p:nvSpPr>
            <p:cNvPr id="41" name="Rectangle 40"/>
            <p:cNvSpPr/>
            <p:nvPr/>
          </p:nvSpPr>
          <p:spPr bwMode="auto">
            <a:xfrm>
              <a:off x="4809096" y="3617640"/>
              <a:ext cx="1008000" cy="12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i="1" dirty="0">
                  <a:solidFill>
                    <a:prstClr val="white"/>
                  </a:solidFill>
                  <a:latin typeface="Calibri" pitchFamily="34" charset="0"/>
                </a:rPr>
                <a:t>Change in health index </a:t>
              </a:r>
            </a:p>
            <a:p>
              <a:pPr algn="ctr" fontAlgn="auto">
                <a:spcBef>
                  <a:spcPts val="0"/>
                </a:spcBef>
                <a:spcAft>
                  <a:spcPts val="0"/>
                </a:spcAft>
                <a:defRPr/>
              </a:pPr>
              <a:r>
                <a:rPr lang="en-US" sz="1200" b="1" i="1" dirty="0">
                  <a:solidFill>
                    <a:prstClr val="white"/>
                  </a:solidFill>
                  <a:latin typeface="Calibri" pitchFamily="34" charset="0"/>
                </a:rPr>
                <a:t>(incl. biodiversity, diseases…)</a:t>
              </a:r>
              <a:endParaRPr lang="en-GB" sz="1200" b="1" i="1" dirty="0">
                <a:solidFill>
                  <a:prstClr val="white"/>
                </a:solidFill>
                <a:latin typeface="Calibri" pitchFamily="34" charset="0"/>
              </a:endParaRPr>
            </a:p>
          </p:txBody>
        </p:sp>
        <p:sp>
          <p:nvSpPr>
            <p:cNvPr id="28" name="TextBox 27"/>
            <p:cNvSpPr txBox="1"/>
            <p:nvPr/>
          </p:nvSpPr>
          <p:spPr>
            <a:xfrm>
              <a:off x="4505712" y="1260927"/>
              <a:ext cx="648072" cy="769441"/>
            </a:xfrm>
            <a:prstGeom prst="rect">
              <a:avLst/>
            </a:prstGeom>
            <a:noFill/>
          </p:spPr>
          <p:txBody>
            <a:bodyPr wrap="square" rtlCol="0">
              <a:spAutoFit/>
            </a:bodyPr>
            <a:lstStyle/>
            <a:p>
              <a:r>
                <a:rPr lang="fr-FR" sz="4400" dirty="0" smtClean="0"/>
                <a:t>*</a:t>
              </a:r>
              <a:endParaRPr lang="fr-FR" sz="4400" dirty="0"/>
            </a:p>
          </p:txBody>
        </p:sp>
        <p:sp>
          <p:nvSpPr>
            <p:cNvPr id="29" name="TextBox 28"/>
            <p:cNvSpPr txBox="1"/>
            <p:nvPr/>
          </p:nvSpPr>
          <p:spPr>
            <a:xfrm>
              <a:off x="4505712" y="2576503"/>
              <a:ext cx="648072" cy="769441"/>
            </a:xfrm>
            <a:prstGeom prst="rect">
              <a:avLst/>
            </a:prstGeom>
            <a:noFill/>
          </p:spPr>
          <p:txBody>
            <a:bodyPr wrap="square" rtlCol="0">
              <a:spAutoFit/>
            </a:bodyPr>
            <a:lstStyle/>
            <a:p>
              <a:r>
                <a:rPr lang="fr-FR" sz="4400" dirty="0" smtClean="0"/>
                <a:t>*</a:t>
              </a:r>
              <a:endParaRPr lang="fr-FR" sz="4400" dirty="0"/>
            </a:p>
          </p:txBody>
        </p:sp>
        <p:sp>
          <p:nvSpPr>
            <p:cNvPr id="30" name="TextBox 29"/>
            <p:cNvSpPr txBox="1"/>
            <p:nvPr/>
          </p:nvSpPr>
          <p:spPr>
            <a:xfrm>
              <a:off x="4490472" y="3955703"/>
              <a:ext cx="648072" cy="769441"/>
            </a:xfrm>
            <a:prstGeom prst="rect">
              <a:avLst/>
            </a:prstGeom>
            <a:noFill/>
          </p:spPr>
          <p:txBody>
            <a:bodyPr wrap="square" rtlCol="0">
              <a:spAutoFit/>
            </a:bodyPr>
            <a:lstStyle/>
            <a:p>
              <a:r>
                <a:rPr lang="fr-FR" sz="4400" dirty="0" smtClean="0"/>
                <a:t>*</a:t>
              </a:r>
              <a:endParaRPr lang="fr-FR" sz="4400" dirty="0"/>
            </a:p>
          </p:txBody>
        </p:sp>
        <p:sp>
          <p:nvSpPr>
            <p:cNvPr id="48" name="Right Arrow 47"/>
            <p:cNvSpPr/>
            <p:nvPr/>
          </p:nvSpPr>
          <p:spPr>
            <a:xfrm>
              <a:off x="3368824" y="2636912"/>
              <a:ext cx="576064" cy="504056"/>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ight Arrow 48"/>
            <p:cNvSpPr/>
            <p:nvPr/>
          </p:nvSpPr>
          <p:spPr>
            <a:xfrm>
              <a:off x="3384064" y="1268760"/>
              <a:ext cx="576064" cy="50405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ight Arrow 49"/>
            <p:cNvSpPr/>
            <p:nvPr/>
          </p:nvSpPr>
          <p:spPr>
            <a:xfrm>
              <a:off x="3368824" y="4005064"/>
              <a:ext cx="576064" cy="504056"/>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1" name="TextBox 50"/>
          <p:cNvSpPr txBox="1"/>
          <p:nvPr/>
        </p:nvSpPr>
        <p:spPr>
          <a:xfrm>
            <a:off x="7329264" y="404664"/>
            <a:ext cx="1872208" cy="1323439"/>
          </a:xfrm>
          <a:prstGeom prst="rect">
            <a:avLst/>
          </a:prstGeom>
          <a:noFill/>
        </p:spPr>
        <p:txBody>
          <a:bodyPr wrap="square" rtlCol="0">
            <a:spAutoFit/>
          </a:bodyPr>
          <a:lstStyle/>
          <a:p>
            <a:pPr algn="ctr"/>
            <a:r>
              <a:rPr lang="fr-FR" sz="2000" b="1" dirty="0" err="1" smtClean="0">
                <a:solidFill>
                  <a:srgbClr val="C00000"/>
                </a:solidFill>
              </a:rPr>
              <a:t>Calculation</a:t>
            </a:r>
            <a:r>
              <a:rPr lang="fr-FR" sz="2000" b="1" dirty="0" smtClean="0">
                <a:solidFill>
                  <a:srgbClr val="C00000"/>
                </a:solidFill>
              </a:rPr>
              <a:t> of </a:t>
            </a:r>
            <a:r>
              <a:rPr lang="fr-FR" sz="2000" b="1" dirty="0" err="1" smtClean="0">
                <a:solidFill>
                  <a:srgbClr val="C00000"/>
                </a:solidFill>
              </a:rPr>
              <a:t>ecosystem’s</a:t>
            </a:r>
            <a:r>
              <a:rPr lang="fr-FR" sz="2000" b="1" dirty="0" smtClean="0">
                <a:solidFill>
                  <a:srgbClr val="C00000"/>
                </a:solidFill>
              </a:rPr>
              <a:t> </a:t>
            </a:r>
            <a:r>
              <a:rPr lang="fr-FR" sz="2000" b="1" dirty="0" err="1" smtClean="0">
                <a:solidFill>
                  <a:srgbClr val="C00000"/>
                </a:solidFill>
              </a:rPr>
              <a:t>ecological</a:t>
            </a:r>
            <a:r>
              <a:rPr lang="fr-FR" sz="2000" b="1" dirty="0" smtClean="0">
                <a:solidFill>
                  <a:srgbClr val="C00000"/>
                </a:solidFill>
              </a:rPr>
              <a:t> value in ECU</a:t>
            </a:r>
            <a:endParaRPr lang="fr-FR" sz="2000" b="1" dirty="0">
              <a:solidFill>
                <a:srgbClr val="C00000"/>
              </a:solidFill>
            </a:endParaRPr>
          </a:p>
        </p:txBody>
      </p:sp>
      <p:sp>
        <p:nvSpPr>
          <p:cNvPr id="33" name="TextBox 32"/>
          <p:cNvSpPr txBox="1"/>
          <p:nvPr/>
        </p:nvSpPr>
        <p:spPr>
          <a:xfrm>
            <a:off x="7658200" y="6597352"/>
            <a:ext cx="2247800" cy="260648"/>
          </a:xfrm>
          <a:prstGeom prst="rect">
            <a:avLst/>
          </a:prstGeom>
          <a:noFill/>
        </p:spPr>
        <p:txBody>
          <a:bodyPr wrap="square" rtlCol="0">
            <a:spAutoFit/>
          </a:bodyPr>
          <a:lstStyle/>
          <a:p>
            <a:r>
              <a:rPr lang="fr-FR" sz="1100" dirty="0" smtClean="0"/>
              <a:t>Jean-Louis Weber – 22 Nov. 2013</a:t>
            </a:r>
            <a:endParaRPr lang="fr-FR" sz="1100" dirty="0"/>
          </a:p>
        </p:txBody>
      </p:sp>
    </p:spTree>
    <p:extLst>
      <p:ext uri="{BB962C8B-B14F-4D97-AF65-F5344CB8AC3E}">
        <p14:creationId xmlns:p14="http://schemas.microsoft.com/office/powerpoint/2010/main" xmlns="" val="8931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up)">
                                      <p:cBhvr>
                                        <p:cTn id="7" dur="500"/>
                                        <p:tgtEl>
                                          <p:spTgt spid="9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1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 calcmode="lin" valueType="num">
                                      <p:cBhvr additive="base">
                                        <p:cTn id="32" dur="750" fill="hold"/>
                                        <p:tgtEl>
                                          <p:spTgt spid="74"/>
                                        </p:tgtEl>
                                        <p:attrNameLst>
                                          <p:attrName>ppt_x</p:attrName>
                                        </p:attrNameLst>
                                      </p:cBhvr>
                                      <p:tavLst>
                                        <p:tav tm="0">
                                          <p:val>
                                            <p:strVal val="#ppt_x"/>
                                          </p:val>
                                        </p:tav>
                                        <p:tav tm="100000">
                                          <p:val>
                                            <p:strVal val="#ppt_x"/>
                                          </p:val>
                                        </p:tav>
                                      </p:tavLst>
                                    </p:anim>
                                    <p:anim calcmode="lin" valueType="num">
                                      <p:cBhvr additive="base">
                                        <p:cTn id="33" dur="750" fill="hold"/>
                                        <p:tgtEl>
                                          <p:spTgt spid="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45" grpId="0" animBg="1"/>
      <p:bldP spid="92" grpId="0" animBg="1"/>
      <p:bldP spid="102"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Ecosystem capital capability and change (in ECU)</a:t>
            </a:r>
            <a:endParaRPr lang="en-GB" dirty="0"/>
          </a:p>
        </p:txBody>
      </p:sp>
      <p:sp>
        <p:nvSpPr>
          <p:cNvPr id="5" name="Rectangle 4"/>
          <p:cNvSpPr/>
          <p:nvPr/>
        </p:nvSpPr>
        <p:spPr>
          <a:xfrm>
            <a:off x="599701" y="982469"/>
            <a:ext cx="3999935" cy="830997"/>
          </a:xfrm>
          <a:prstGeom prst="rect">
            <a:avLst/>
          </a:prstGeom>
        </p:spPr>
        <p:txBody>
          <a:bodyPr wrap="square">
            <a:spAutoFit/>
          </a:bodyPr>
          <a:lstStyle/>
          <a:p>
            <a:pPr algn="ctr"/>
            <a:r>
              <a:rPr lang="en-GB" sz="1600" dirty="0"/>
              <a:t>Ecosystem Capital </a:t>
            </a:r>
            <a:r>
              <a:rPr lang="en-GB" sz="1600" dirty="0" smtClean="0"/>
              <a:t>Capability:</a:t>
            </a:r>
            <a:endParaRPr lang="en-GB" sz="1600" dirty="0"/>
          </a:p>
          <a:p>
            <a:pPr algn="ctr"/>
            <a:r>
              <a:rPr lang="en-GB" sz="1600" dirty="0"/>
              <a:t>ECU </a:t>
            </a:r>
            <a:r>
              <a:rPr lang="en-GB" sz="1600" dirty="0" smtClean="0"/>
              <a:t>value </a:t>
            </a:r>
            <a:r>
              <a:rPr lang="en-GB" sz="1600" dirty="0"/>
              <a:t>by </a:t>
            </a:r>
            <a:r>
              <a:rPr lang="en-GB" sz="1600" dirty="0" smtClean="0"/>
              <a:t>Socio-Ecological Landscape Units, </a:t>
            </a:r>
            <a:r>
              <a:rPr lang="en-GB" sz="1600" dirty="0"/>
              <a:t>2010</a:t>
            </a:r>
          </a:p>
        </p:txBody>
      </p:sp>
      <p:sp>
        <p:nvSpPr>
          <p:cNvPr id="6" name="Rectangle 5"/>
          <p:cNvSpPr/>
          <p:nvPr/>
        </p:nvSpPr>
        <p:spPr>
          <a:xfrm>
            <a:off x="4880992" y="993791"/>
            <a:ext cx="4575999" cy="830997"/>
          </a:xfrm>
          <a:prstGeom prst="rect">
            <a:avLst/>
          </a:prstGeom>
        </p:spPr>
        <p:txBody>
          <a:bodyPr wrap="square">
            <a:spAutoFit/>
          </a:bodyPr>
          <a:lstStyle/>
          <a:p>
            <a:pPr algn="ctr"/>
            <a:r>
              <a:rPr lang="en-GB" sz="1600" dirty="0"/>
              <a:t>Ecosystem Capital Capability (inland):</a:t>
            </a:r>
          </a:p>
          <a:p>
            <a:pPr algn="ctr"/>
            <a:r>
              <a:rPr lang="en-GB" sz="1600" dirty="0"/>
              <a:t>Change in ECU </a:t>
            </a:r>
            <a:r>
              <a:rPr lang="en-GB" sz="1600" dirty="0" smtClean="0"/>
              <a:t>value</a:t>
            </a:r>
            <a:r>
              <a:rPr lang="en-GB" sz="1600" dirty="0"/>
              <a:t>, % by </a:t>
            </a:r>
            <a:r>
              <a:rPr lang="en-GB" sz="1600" dirty="0" smtClean="0"/>
              <a:t>Socio-Ecological Landscape Units, </a:t>
            </a:r>
            <a:r>
              <a:rPr lang="en-GB" sz="1600" dirty="0"/>
              <a:t>2000-2010</a:t>
            </a:r>
          </a:p>
        </p:txBody>
      </p:sp>
      <p:sp>
        <p:nvSpPr>
          <p:cNvPr id="9" name="TextBox 8"/>
          <p:cNvSpPr txBox="1"/>
          <p:nvPr/>
        </p:nvSpPr>
        <p:spPr>
          <a:xfrm>
            <a:off x="3512840" y="6021288"/>
            <a:ext cx="2019715" cy="523220"/>
          </a:xfrm>
          <a:prstGeom prst="rect">
            <a:avLst/>
          </a:prstGeom>
          <a:solidFill>
            <a:schemeClr val="bg1"/>
          </a:solidFill>
          <a:ln>
            <a:solidFill>
              <a:schemeClr val="bg1">
                <a:lumMod val="75000"/>
              </a:schemeClr>
            </a:solidFill>
          </a:ln>
        </p:spPr>
        <p:txBody>
          <a:bodyPr wrap="square" rtlCol="0">
            <a:spAutoFit/>
          </a:bodyPr>
          <a:lstStyle/>
          <a:p>
            <a:pPr algn="ctr"/>
            <a:r>
              <a:rPr lang="fr-FR" sz="2800" b="1" dirty="0" err="1" smtClean="0">
                <a:solidFill>
                  <a:srgbClr val="FF0000"/>
                </a:solidFill>
              </a:rPr>
              <a:t>Provisional</a:t>
            </a:r>
            <a:endParaRPr lang="fr-FR" sz="2800" b="1" dirty="0">
              <a:solidFill>
                <a:srgbClr val="FF0000"/>
              </a:solidFill>
            </a:endParaRPr>
          </a:p>
        </p:txBody>
      </p:sp>
      <p:pic>
        <p:nvPicPr>
          <p:cNvPr id="8" name="Picture 7"/>
          <p:cNvPicPr>
            <a:picLocks noChangeAspect="1"/>
          </p:cNvPicPr>
          <p:nvPr/>
        </p:nvPicPr>
        <p:blipFill>
          <a:blip r:embed="rId3" cstate="print"/>
          <a:srcRect/>
          <a:stretch>
            <a:fillRect/>
          </a:stretch>
        </p:blipFill>
        <p:spPr bwMode="auto">
          <a:xfrm>
            <a:off x="560512" y="1786518"/>
            <a:ext cx="4248472" cy="4266249"/>
          </a:xfrm>
          <a:prstGeom prst="rect">
            <a:avLst/>
          </a:prstGeom>
          <a:noFill/>
        </p:spPr>
      </p:pic>
      <p:pic>
        <p:nvPicPr>
          <p:cNvPr id="10" name="Picture 9"/>
          <p:cNvPicPr>
            <a:picLocks noChangeAspect="1"/>
          </p:cNvPicPr>
          <p:nvPr/>
        </p:nvPicPr>
        <p:blipFill>
          <a:blip r:embed="rId4" cstate="print"/>
          <a:srcRect/>
          <a:stretch>
            <a:fillRect/>
          </a:stretch>
        </p:blipFill>
        <p:spPr bwMode="auto">
          <a:xfrm>
            <a:off x="5097016" y="1784518"/>
            <a:ext cx="4252455" cy="4270248"/>
          </a:xfrm>
          <a:prstGeom prst="rect">
            <a:avLst/>
          </a:prstGeom>
          <a:noFill/>
        </p:spPr>
      </p:pic>
    </p:spTree>
    <p:extLst>
      <p:ext uri="{BB962C8B-B14F-4D97-AF65-F5344CB8AC3E}">
        <p14:creationId xmlns="" xmlns:p14="http://schemas.microsoft.com/office/powerpoint/2010/main" val="2826196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analysis of (selected) Ecosystem Services</a:t>
            </a:r>
            <a:endParaRPr lang="en-US" dirty="0"/>
          </a:p>
        </p:txBody>
      </p:sp>
      <p:sp>
        <p:nvSpPr>
          <p:cNvPr id="3" name="TextBox 2"/>
          <p:cNvSpPr txBox="1"/>
          <p:nvPr/>
        </p:nvSpPr>
        <p:spPr>
          <a:xfrm>
            <a:off x="992561" y="1556792"/>
            <a:ext cx="3528392" cy="1477328"/>
          </a:xfrm>
          <a:prstGeom prst="rect">
            <a:avLst/>
          </a:prstGeom>
          <a:noFill/>
        </p:spPr>
        <p:txBody>
          <a:bodyPr wrap="square" rtlCol="0">
            <a:spAutoFit/>
          </a:bodyPr>
          <a:lstStyle/>
          <a:p>
            <a:r>
              <a:rPr lang="en-US" dirty="0" smtClean="0"/>
              <a:t>Example of MAES in Europe</a:t>
            </a:r>
          </a:p>
          <a:p>
            <a:endParaRPr lang="en-US" dirty="0" smtClean="0"/>
          </a:p>
          <a:p>
            <a:r>
              <a:rPr lang="en-US" dirty="0" smtClean="0"/>
              <a:t>MAES: Mapping and Assessing Ecosystem Services</a:t>
            </a:r>
          </a:p>
          <a:p>
            <a:endParaRPr lang="en-US" dirty="0"/>
          </a:p>
        </p:txBody>
      </p:sp>
      <p:pic>
        <p:nvPicPr>
          <p:cNvPr id="231426" name="Picture 2"/>
          <p:cNvPicPr>
            <a:picLocks noChangeAspect="1" noChangeArrowheads="1"/>
          </p:cNvPicPr>
          <p:nvPr/>
        </p:nvPicPr>
        <p:blipFill>
          <a:blip r:embed="rId2" cstate="print"/>
          <a:srcRect/>
          <a:stretch>
            <a:fillRect/>
          </a:stretch>
        </p:blipFill>
        <p:spPr bwMode="auto">
          <a:xfrm>
            <a:off x="4448944" y="1268760"/>
            <a:ext cx="4662090" cy="391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a:stretch>
            <a:fillRect/>
          </a:stretch>
        </p:blipFill>
        <p:spPr bwMode="auto">
          <a:xfrm>
            <a:off x="52388" y="260648"/>
            <a:ext cx="9798050" cy="6489700"/>
          </a:xfrm>
          <a:prstGeom prst="rect">
            <a:avLst/>
          </a:prstGeom>
          <a:noFill/>
          <a:ln w="9525">
            <a:noFill/>
            <a:miter lim="800000"/>
            <a:headEnd/>
            <a:tailEnd/>
          </a:ln>
          <a:effectLst/>
        </p:spPr>
      </p:pic>
      <p:sp>
        <p:nvSpPr>
          <p:cNvPr id="41" name="Oval 40"/>
          <p:cNvSpPr/>
          <p:nvPr/>
        </p:nvSpPr>
        <p:spPr>
          <a:xfrm>
            <a:off x="7560840" y="1198607"/>
            <a:ext cx="2360712" cy="4318625"/>
          </a:xfrm>
          <a:prstGeom prst="ellipse">
            <a:avLst/>
          </a:prstGeom>
          <a:noFill/>
          <a:ln w="165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28643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7330" name="Picture 2"/>
          <p:cNvPicPr>
            <a:picLocks noChangeAspect="1" noChangeArrowheads="1"/>
          </p:cNvPicPr>
          <p:nvPr/>
        </p:nvPicPr>
        <p:blipFill>
          <a:blip r:embed="rId2" cstate="print"/>
          <a:srcRect/>
          <a:stretch>
            <a:fillRect/>
          </a:stretch>
        </p:blipFill>
        <p:spPr bwMode="auto">
          <a:xfrm>
            <a:off x="2072680" y="476672"/>
            <a:ext cx="5959840" cy="59496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Remarks</a:t>
            </a:r>
            <a:endParaRPr lang="en-US" dirty="0"/>
          </a:p>
        </p:txBody>
      </p:sp>
      <p:sp>
        <p:nvSpPr>
          <p:cNvPr id="8" name="Rectangle 7"/>
          <p:cNvSpPr/>
          <p:nvPr/>
        </p:nvSpPr>
        <p:spPr>
          <a:xfrm>
            <a:off x="560512" y="1052736"/>
            <a:ext cx="8496944" cy="2862322"/>
          </a:xfrm>
          <a:prstGeom prst="rect">
            <a:avLst/>
          </a:prstGeom>
        </p:spPr>
        <p:txBody>
          <a:bodyPr wrap="square">
            <a:spAutoFit/>
          </a:bodyPr>
          <a:lstStyle/>
          <a:p>
            <a:pPr>
              <a:buFont typeface="Arial" pitchFamily="34" charset="0"/>
              <a:buChar char="•"/>
            </a:pPr>
            <a:r>
              <a:rPr lang="en-US" dirty="0" smtClean="0"/>
              <a:t> Responses (Wikipedia</a:t>
            </a:r>
            <a:r>
              <a:rPr lang="en-US" dirty="0" smtClean="0"/>
              <a:t>): Normally </a:t>
            </a:r>
            <a:r>
              <a:rPr lang="en-US" dirty="0" smtClean="0"/>
              <a:t>governments pass laws and regulations to address pollution and other types of environmental harm. These laws and regulations can take the form of "command and control" regulation (such as setting standards, targets, or process requirements), or environmental pricing reform (such as </a:t>
            </a:r>
            <a:r>
              <a:rPr lang="en-US" dirty="0" err="1" smtClean="0"/>
              <a:t>ecotaxes</a:t>
            </a:r>
            <a:r>
              <a:rPr lang="en-US" dirty="0" smtClean="0"/>
              <a:t> or other </a:t>
            </a:r>
            <a:r>
              <a:rPr lang="en-US" dirty="0" err="1" smtClean="0"/>
              <a:t>Pigovian</a:t>
            </a:r>
            <a:r>
              <a:rPr lang="en-US" dirty="0" smtClean="0"/>
              <a:t> taxes, tradable pollution permits or the creation of markets for ecological services). The second type of resolution is a purely private agreement between the parties involved (“</a:t>
            </a:r>
            <a:r>
              <a:rPr lang="en-US" dirty="0" err="1" smtClean="0"/>
              <a:t>Coase</a:t>
            </a:r>
            <a:r>
              <a:rPr lang="en-US" dirty="0" smtClean="0"/>
              <a:t>” theorem</a:t>
            </a:r>
            <a:r>
              <a:rPr lang="en-US" dirty="0" smtClean="0"/>
              <a:t>…)”.</a:t>
            </a:r>
          </a:p>
          <a:p>
            <a:pPr>
              <a:buFont typeface="Arial" pitchFamily="34" charset="0"/>
              <a:buChar char="•"/>
            </a:pPr>
            <a:endParaRPr lang="en-US" dirty="0" smtClean="0"/>
          </a:p>
          <a:p>
            <a:r>
              <a:rPr lang="en-US" dirty="0" smtClean="0"/>
              <a:t>NB: legal obligation to buy an insurance to cover risks of </a:t>
            </a:r>
            <a:r>
              <a:rPr lang="en-US" dirty="0" err="1" smtClean="0"/>
              <a:t>damges</a:t>
            </a:r>
            <a:r>
              <a:rPr lang="en-US" dirty="0" smtClean="0"/>
              <a:t> to the environment is another response…</a:t>
            </a:r>
            <a:endParaRPr lang="en-US" dirty="0"/>
          </a:p>
        </p:txBody>
      </p:sp>
      <p:sp>
        <p:nvSpPr>
          <p:cNvPr id="6" name="TextBox 5"/>
          <p:cNvSpPr txBox="1"/>
          <p:nvPr/>
        </p:nvSpPr>
        <p:spPr>
          <a:xfrm>
            <a:off x="560512" y="4005064"/>
            <a:ext cx="8064896" cy="1200329"/>
          </a:xfrm>
          <a:prstGeom prst="rect">
            <a:avLst/>
          </a:prstGeom>
          <a:noFill/>
        </p:spPr>
        <p:txBody>
          <a:bodyPr wrap="square" rtlCol="0">
            <a:spAutoFit/>
          </a:bodyPr>
          <a:lstStyle/>
          <a:p>
            <a:pPr>
              <a:buFont typeface="Arial" pitchFamily="34" charset="0"/>
              <a:buChar char="•"/>
            </a:pPr>
            <a:r>
              <a:rPr lang="en-US" dirty="0" smtClean="0"/>
              <a:t> Some externalities are paid by others (not a burden to the ecosystem)</a:t>
            </a:r>
          </a:p>
          <a:p>
            <a:pPr>
              <a:buFont typeface="Arial" pitchFamily="34" charset="0"/>
              <a:buChar char="•"/>
            </a:pPr>
            <a:endParaRPr lang="en-US" dirty="0" smtClean="0"/>
          </a:p>
          <a:p>
            <a:pPr>
              <a:buFont typeface="Arial" pitchFamily="34" charset="0"/>
              <a:buChar char="•"/>
            </a:pPr>
            <a:r>
              <a:rPr lang="en-US" dirty="0" smtClean="0"/>
              <a:t> </a:t>
            </a:r>
            <a:r>
              <a:rPr lang="en-US" dirty="0" smtClean="0"/>
              <a:t>Some externality are paid by nobody and born by the community (as loss of ecosystem present and future services)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9378" name="Picture 2"/>
          <p:cNvPicPr>
            <a:picLocks noChangeAspect="1" noChangeArrowheads="1"/>
          </p:cNvPicPr>
          <p:nvPr/>
        </p:nvPicPr>
        <p:blipFill>
          <a:blip r:embed="rId2" cstate="print"/>
          <a:srcRect/>
          <a:stretch>
            <a:fillRect/>
          </a:stretch>
        </p:blipFill>
        <p:spPr bwMode="auto">
          <a:xfrm>
            <a:off x="2864768" y="323662"/>
            <a:ext cx="4998170" cy="66503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0402" name="Picture 2"/>
          <p:cNvPicPr>
            <a:picLocks noChangeAspect="1" noChangeArrowheads="1"/>
          </p:cNvPicPr>
          <p:nvPr/>
        </p:nvPicPr>
        <p:blipFill>
          <a:blip r:embed="rId2" cstate="print"/>
          <a:srcRect/>
          <a:stretch>
            <a:fillRect/>
          </a:stretch>
        </p:blipFill>
        <p:spPr bwMode="auto">
          <a:xfrm>
            <a:off x="2504728" y="416092"/>
            <a:ext cx="4824536" cy="6117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p:txBody>
          <a:bodyPr/>
          <a:lstStyle/>
          <a:p>
            <a:endParaRPr lang="en-GB" smtClean="0"/>
          </a:p>
        </p:txBody>
      </p:sp>
      <p:sp>
        <p:nvSpPr>
          <p:cNvPr id="66563" name="Content Placeholder 3"/>
          <p:cNvSpPr>
            <a:spLocks noGrp="1"/>
          </p:cNvSpPr>
          <p:nvPr>
            <p:ph idx="1"/>
          </p:nvPr>
        </p:nvSpPr>
        <p:spPr/>
        <p:txBody>
          <a:bodyPr/>
          <a:lstStyle/>
          <a:p>
            <a:pPr marL="0" indent="0">
              <a:buFontTx/>
              <a:buNone/>
            </a:pPr>
            <a:r>
              <a:rPr lang="en-US" sz="2000" smtClean="0"/>
              <a:t>Jean-Louis Weber</a:t>
            </a:r>
          </a:p>
          <a:p>
            <a:pPr marL="0" indent="0">
              <a:buFontTx/>
              <a:buNone/>
            </a:pPr>
            <a:endParaRPr lang="en-US" sz="2000" smtClean="0"/>
          </a:p>
          <a:p>
            <a:pPr marL="0" indent="0">
              <a:buFontTx/>
              <a:buNone/>
            </a:pPr>
            <a:r>
              <a:rPr lang="en-US" sz="2000" smtClean="0">
                <a:hlinkClick r:id="rId3"/>
              </a:rPr>
              <a:t>jlweber45@gmail.com</a:t>
            </a:r>
            <a:endParaRPr lang="en-US" sz="2000" smtClean="0"/>
          </a:p>
          <a:p>
            <a:pPr marL="0" indent="0">
              <a:buFontTx/>
              <a:buNone/>
            </a:pPr>
            <a:r>
              <a:rPr lang="en-US" sz="2000" smtClean="0"/>
              <a:t>Skype: jean-louis.weber</a:t>
            </a:r>
            <a:endParaRPr lang="en-GB" sz="20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ond ecran vincent van gogh La plaine de la Crau avec la ruine de Montmajour wallpaper hd art artwork painting"/>
          <p:cNvPicPr>
            <a:picLocks noChangeAspect="1" noChangeArrowheads="1"/>
          </p:cNvPicPr>
          <p:nvPr/>
        </p:nvPicPr>
        <p:blipFill>
          <a:blip r:embed="rId3" cstate="print"/>
          <a:srcRect/>
          <a:stretch>
            <a:fillRect/>
          </a:stretch>
        </p:blipFill>
        <p:spPr bwMode="auto">
          <a:xfrm>
            <a:off x="0" y="0"/>
            <a:ext cx="9906000" cy="6191250"/>
          </a:xfrm>
          <a:prstGeom prst="rect">
            <a:avLst/>
          </a:prstGeom>
          <a:noFill/>
        </p:spPr>
      </p:pic>
      <p:sp>
        <p:nvSpPr>
          <p:cNvPr id="4" name="Rectangle 3"/>
          <p:cNvSpPr/>
          <p:nvPr/>
        </p:nvSpPr>
        <p:spPr>
          <a:xfrm>
            <a:off x="6753200" y="6237312"/>
            <a:ext cx="3152800" cy="430887"/>
          </a:xfrm>
          <a:prstGeom prst="rect">
            <a:avLst/>
          </a:prstGeom>
        </p:spPr>
        <p:txBody>
          <a:bodyPr wrap="square">
            <a:spAutoFit/>
          </a:bodyPr>
          <a:lstStyle/>
          <a:p>
            <a:r>
              <a:rPr lang="fr-FR" sz="1100" dirty="0" smtClean="0"/>
              <a:t>Vincent Van Gogh: La plaine de la Crau avec la ruine de Montmajour (</a:t>
            </a:r>
            <a:r>
              <a:rPr lang="fr-FR" sz="1100" dirty="0" err="1" smtClean="0"/>
              <a:t>wallpaper</a:t>
            </a:r>
            <a:r>
              <a:rPr lang="fr-FR" sz="1100" dirty="0" smtClean="0"/>
              <a:t> </a:t>
            </a:r>
            <a:r>
              <a:rPr lang="fr-FR" sz="1100" dirty="0" err="1" smtClean="0"/>
              <a:t>hd</a:t>
            </a:r>
            <a:r>
              <a:rPr lang="fr-FR" sz="1100" dirty="0" smtClean="0"/>
              <a:t> art </a:t>
            </a:r>
            <a:r>
              <a:rPr lang="fr-FR" sz="1100" dirty="0" err="1" smtClean="0"/>
              <a:t>artwork</a:t>
            </a:r>
            <a:r>
              <a:rPr lang="fr-FR" sz="1100" dirty="0" smtClean="0"/>
              <a:t> painting)</a:t>
            </a:r>
            <a:endParaRPr lang="en-GB" sz="1100" dirty="0"/>
          </a:p>
        </p:txBody>
      </p:sp>
      <p:sp>
        <p:nvSpPr>
          <p:cNvPr id="6" name="TextBox 5"/>
          <p:cNvSpPr txBox="1"/>
          <p:nvPr/>
        </p:nvSpPr>
        <p:spPr>
          <a:xfrm>
            <a:off x="200472" y="6309320"/>
            <a:ext cx="5327997" cy="369332"/>
          </a:xfrm>
          <a:prstGeom prst="rect">
            <a:avLst/>
          </a:prstGeom>
          <a:solidFill>
            <a:schemeClr val="bg1"/>
          </a:solidFill>
        </p:spPr>
        <p:txBody>
          <a:bodyPr wrap="none" rtlCol="0">
            <a:spAutoFit/>
          </a:bodyPr>
          <a:lstStyle/>
          <a:p>
            <a:r>
              <a:rPr lang="en-GB" dirty="0" smtClean="0"/>
              <a:t>Thank you!  Jean-Louis Weber </a:t>
            </a:r>
            <a:r>
              <a:rPr lang="en-GB" dirty="0" smtClean="0">
                <a:hlinkClick r:id="rId4"/>
              </a:rPr>
              <a:t>jlweber45@gmail.com</a:t>
            </a:r>
            <a:r>
              <a:rPr lang="en-GB" dirty="0" smtClean="0"/>
              <a:t> </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915400" cy="633412"/>
          </a:xfrm>
        </p:spPr>
        <p:txBody>
          <a:bodyPr>
            <a:normAutofit fontScale="90000"/>
          </a:bodyPr>
          <a:lstStyle/>
          <a:p>
            <a:r>
              <a:rPr lang="en-GB" dirty="0" smtClean="0">
                <a:solidFill>
                  <a:schemeClr val="accent2"/>
                </a:solidFill>
              </a:rPr>
              <a:t>Accountability of the Economy to the Ecosystem Capital  is an emerging concept...[1]</a:t>
            </a:r>
          </a:p>
        </p:txBody>
      </p:sp>
      <p:sp>
        <p:nvSpPr>
          <p:cNvPr id="33796" name="Rectangle 3"/>
          <p:cNvSpPr>
            <a:spLocks noChangeArrowheads="1"/>
          </p:cNvSpPr>
          <p:nvPr/>
        </p:nvSpPr>
        <p:spPr bwMode="auto">
          <a:xfrm>
            <a:off x="415925" y="1086991"/>
            <a:ext cx="9001571" cy="5355312"/>
          </a:xfrm>
          <a:prstGeom prst="rect">
            <a:avLst/>
          </a:prstGeom>
          <a:noFill/>
          <a:ln w="9525">
            <a:noFill/>
            <a:miter lim="800000"/>
            <a:headEnd/>
            <a:tailEnd/>
          </a:ln>
        </p:spPr>
        <p:txBody>
          <a:bodyPr wrap="square">
            <a:spAutoFit/>
          </a:bodyPr>
          <a:lstStyle/>
          <a:p>
            <a:pPr>
              <a:buFont typeface="Wingdings" pitchFamily="2" charset="2"/>
              <a:buChar char="ü"/>
            </a:pPr>
            <a:r>
              <a:rPr lang="en-US" dirty="0"/>
              <a:t> The </a:t>
            </a:r>
            <a:r>
              <a:rPr lang="en-US" b="1" dirty="0"/>
              <a:t>Clean Development Mechanism</a:t>
            </a:r>
            <a:r>
              <a:rPr lang="en-US" dirty="0"/>
              <a:t> of the </a:t>
            </a:r>
            <a:r>
              <a:rPr lang="en-US" dirty="0" smtClean="0"/>
              <a:t>UN Convention </a:t>
            </a:r>
            <a:r>
              <a:rPr lang="en-US" dirty="0"/>
              <a:t>on Climate Change is based on accounting for </a:t>
            </a:r>
            <a:r>
              <a:rPr lang="en-US" dirty="0" smtClean="0"/>
              <a:t>global warming units called CO</a:t>
            </a:r>
            <a:r>
              <a:rPr lang="en-US" baseline="-25000" dirty="0" smtClean="0"/>
              <a:t>2</a:t>
            </a:r>
            <a:r>
              <a:rPr lang="en-US" dirty="0" smtClean="0"/>
              <a:t>-equivalents. </a:t>
            </a:r>
            <a:r>
              <a:rPr lang="en-US" dirty="0"/>
              <a:t>The target is of “</a:t>
            </a:r>
            <a:r>
              <a:rPr lang="en-US" b="1" dirty="0"/>
              <a:t>maximum temperature increase of 2 degrees</a:t>
            </a:r>
            <a:r>
              <a:rPr lang="en-US" dirty="0"/>
              <a:t>” </a:t>
            </a:r>
            <a:r>
              <a:rPr lang="en-US" dirty="0" smtClean="0"/>
              <a:t>and refers </a:t>
            </a:r>
            <a:r>
              <a:rPr lang="en-US" dirty="0"/>
              <a:t>to the degradation of the atmosphere ecosystem. The cost for reaching this target is </a:t>
            </a:r>
            <a:r>
              <a:rPr lang="en-US" dirty="0" smtClean="0"/>
              <a:t>the cost of an </a:t>
            </a:r>
            <a:r>
              <a:rPr lang="en-US" dirty="0"/>
              <a:t>ecosystem capital consumption.</a:t>
            </a:r>
          </a:p>
          <a:p>
            <a:pPr>
              <a:buFont typeface="Wingdings" pitchFamily="2" charset="2"/>
              <a:buChar char="ü"/>
            </a:pPr>
            <a:endParaRPr lang="en-US" u="sng" dirty="0" smtClean="0">
              <a:solidFill>
                <a:schemeClr val="accent6">
                  <a:lumMod val="75000"/>
                </a:schemeClr>
              </a:solidFill>
            </a:endParaRPr>
          </a:p>
          <a:p>
            <a:pPr>
              <a:buFont typeface="Wingdings" pitchFamily="2" charset="2"/>
              <a:buChar char="ü"/>
            </a:pPr>
            <a:r>
              <a:rPr lang="en-US" u="sng" dirty="0" smtClean="0">
                <a:solidFill>
                  <a:schemeClr val="accent6">
                    <a:lumMod val="75000"/>
                  </a:schemeClr>
                </a:solidFill>
              </a:rPr>
              <a:t>The </a:t>
            </a:r>
            <a:r>
              <a:rPr lang="en-US" b="1" u="sng" dirty="0">
                <a:solidFill>
                  <a:schemeClr val="accent6">
                    <a:lumMod val="75000"/>
                  </a:schemeClr>
                </a:solidFill>
              </a:rPr>
              <a:t>European Environmental Liability Directive</a:t>
            </a:r>
            <a:r>
              <a:rPr lang="en-US" u="sng" dirty="0">
                <a:solidFill>
                  <a:schemeClr val="accent6">
                    <a:lumMod val="75000"/>
                  </a:schemeClr>
                </a:solidFill>
              </a:rPr>
              <a:t> of 2004 shifts the Polluter Pay Principle from pressures to ecosystem impacts. The remediation costs of these impacts are ecosystem capital consumption</a:t>
            </a:r>
            <a:r>
              <a:rPr lang="en-US" u="sng" dirty="0" smtClean="0">
                <a:solidFill>
                  <a:schemeClr val="accent6">
                    <a:lumMod val="75000"/>
                  </a:schemeClr>
                </a:solidFill>
              </a:rPr>
              <a:t>. </a:t>
            </a:r>
            <a:r>
              <a:rPr lang="en-US" dirty="0" smtClean="0"/>
              <a:t>The Directive defines "environmental damage" as damage to protected species and natural habitats, damage to water and damage to soil. </a:t>
            </a:r>
            <a:endParaRPr lang="en-US" u="sng" dirty="0" smtClean="0">
              <a:solidFill>
                <a:schemeClr val="accent6">
                  <a:lumMod val="75000"/>
                </a:schemeClr>
              </a:solidFill>
            </a:endParaRPr>
          </a:p>
          <a:p>
            <a:pPr>
              <a:buFont typeface="Wingdings" pitchFamily="2" charset="2"/>
              <a:buChar char="ü"/>
            </a:pPr>
            <a:endParaRPr lang="en-US" u="sng" dirty="0">
              <a:solidFill>
                <a:schemeClr val="accent6">
                  <a:lumMod val="75000"/>
                </a:schemeClr>
              </a:solidFill>
            </a:endParaRPr>
          </a:p>
          <a:p>
            <a:pPr>
              <a:buFont typeface="Wingdings" pitchFamily="2" charset="2"/>
              <a:buChar char="ü"/>
            </a:pPr>
            <a:r>
              <a:rPr lang="en-US" dirty="0" smtClean="0">
                <a:solidFill>
                  <a:schemeClr val="accent6">
                    <a:lumMod val="75000"/>
                  </a:schemeClr>
                </a:solidFill>
              </a:rPr>
              <a:t> </a:t>
            </a:r>
            <a:r>
              <a:rPr lang="en-US" dirty="0">
                <a:solidFill>
                  <a:schemeClr val="accent3">
                    <a:lumMod val="75000"/>
                  </a:schemeClr>
                </a:solidFill>
              </a:rPr>
              <a:t>The </a:t>
            </a:r>
            <a:r>
              <a:rPr lang="en-US" b="1" dirty="0">
                <a:solidFill>
                  <a:schemeClr val="accent3">
                    <a:lumMod val="75000"/>
                  </a:schemeClr>
                </a:solidFill>
              </a:rPr>
              <a:t>European Water Framework Directive</a:t>
            </a:r>
            <a:r>
              <a:rPr lang="en-US" dirty="0">
                <a:solidFill>
                  <a:schemeClr val="accent3">
                    <a:lumMod val="75000"/>
                  </a:schemeClr>
                </a:solidFill>
              </a:rPr>
              <a:t> has overarching targets of “good ecological quality of the river basins” and “full recovery of costs” in water pricing</a:t>
            </a:r>
            <a:r>
              <a:rPr lang="en-US" dirty="0" smtClean="0">
                <a:solidFill>
                  <a:schemeClr val="accent3">
                    <a:lumMod val="75000"/>
                  </a:schemeClr>
                </a:solidFill>
              </a:rPr>
              <a:t>…</a:t>
            </a:r>
          </a:p>
          <a:p>
            <a:pPr>
              <a:buFont typeface="Wingdings" pitchFamily="2" charset="2"/>
              <a:buChar char="ü"/>
            </a:pPr>
            <a:endParaRPr lang="en-US" dirty="0">
              <a:solidFill>
                <a:schemeClr val="accent3">
                  <a:lumMod val="75000"/>
                </a:schemeClr>
              </a:solidFill>
            </a:endParaRPr>
          </a:p>
          <a:p>
            <a:pPr>
              <a:buFont typeface="Wingdings" pitchFamily="2" charset="2"/>
              <a:buChar char="ü"/>
            </a:pPr>
            <a:r>
              <a:rPr lang="en-US" dirty="0" smtClean="0"/>
              <a:t> </a:t>
            </a:r>
            <a:r>
              <a:rPr lang="en-US" dirty="0">
                <a:solidFill>
                  <a:schemeClr val="tx2">
                    <a:lumMod val="60000"/>
                    <a:lumOff val="40000"/>
                  </a:schemeClr>
                </a:solidFill>
              </a:rPr>
              <a:t>The</a:t>
            </a:r>
            <a:r>
              <a:rPr lang="en-US" b="1" dirty="0">
                <a:solidFill>
                  <a:schemeClr val="tx2">
                    <a:lumMod val="60000"/>
                    <a:lumOff val="40000"/>
                  </a:schemeClr>
                </a:solidFill>
              </a:rPr>
              <a:t> financial mechanism of the Water Agencies in France</a:t>
            </a:r>
            <a:r>
              <a:rPr lang="en-US" dirty="0">
                <a:solidFill>
                  <a:schemeClr val="tx2">
                    <a:lumMod val="60000"/>
                    <a:lumOff val="40000"/>
                  </a:schemeClr>
                </a:solidFill>
              </a:rPr>
              <a:t>  gives another example, although partial at this stage. In each watershed, users of water are bounded by “solidarity” links regarding the use of water: if one actor pollutes or proceed to excessive abstractions, it degrades the service to other actors downstream and has to pay for compensation. This payment can be a special tax used to finance works in the basins  or a direct expenditure by the economic actor</a:t>
            </a:r>
            <a:r>
              <a:rPr lang="en-US" dirty="0" smtClean="0">
                <a:solidFill>
                  <a:schemeClr val="tx2">
                    <a:lumMod val="60000"/>
                    <a:lumOff val="40000"/>
                  </a:schemeClr>
                </a:solidFill>
              </a:rPr>
              <a:t>.</a:t>
            </a:r>
            <a:endParaRPr lang="en-US"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dissolve">
                                      <p:cBhvr>
                                        <p:cTn id="7" dur="500"/>
                                        <p:tgtEl>
                                          <p:spTgt spid="33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796">
                                            <p:txEl>
                                              <p:pRg st="2" end="2"/>
                                            </p:txEl>
                                          </p:spTgt>
                                        </p:tgtEl>
                                        <p:attrNameLst>
                                          <p:attrName>style.visibility</p:attrName>
                                        </p:attrNameLst>
                                      </p:cBhvr>
                                      <p:to>
                                        <p:strVal val="visible"/>
                                      </p:to>
                                    </p:set>
                                    <p:animEffect transition="in" filter="dissolve">
                                      <p:cBhvr>
                                        <p:cTn id="12" dur="500"/>
                                        <p:tgtEl>
                                          <p:spTgt spid="337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796">
                                            <p:txEl>
                                              <p:pRg st="4" end="4"/>
                                            </p:txEl>
                                          </p:spTgt>
                                        </p:tgtEl>
                                        <p:attrNameLst>
                                          <p:attrName>style.visibility</p:attrName>
                                        </p:attrNameLst>
                                      </p:cBhvr>
                                      <p:to>
                                        <p:strVal val="visible"/>
                                      </p:to>
                                    </p:set>
                                    <p:animEffect transition="in" filter="dissolve">
                                      <p:cBhvr>
                                        <p:cTn id="17" dur="500"/>
                                        <p:tgtEl>
                                          <p:spTgt spid="3379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796">
                                            <p:txEl>
                                              <p:pRg st="6" end="6"/>
                                            </p:txEl>
                                          </p:spTgt>
                                        </p:tgtEl>
                                        <p:attrNameLst>
                                          <p:attrName>style.visibility</p:attrName>
                                        </p:attrNameLst>
                                      </p:cBhvr>
                                      <p:to>
                                        <p:strVal val="visible"/>
                                      </p:to>
                                    </p:set>
                                    <p:animEffect transition="in" filter="dissolve">
                                      <p:cBhvr>
                                        <p:cTn id="22" dur="500"/>
                                        <p:tgtEl>
                                          <p:spTgt spid="337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96" y="203300"/>
            <a:ext cx="8915400" cy="633412"/>
          </a:xfrm>
        </p:spPr>
        <p:txBody>
          <a:bodyPr>
            <a:normAutofit fontScale="90000"/>
          </a:bodyPr>
          <a:lstStyle/>
          <a:p>
            <a:r>
              <a:rPr lang="en-GB" dirty="0" smtClean="0">
                <a:solidFill>
                  <a:schemeClr val="accent2"/>
                </a:solidFill>
              </a:rPr>
              <a:t>Accountability of the Economy to the Ecosystem Capital  is an emerging concept...[2]</a:t>
            </a:r>
          </a:p>
        </p:txBody>
      </p:sp>
      <p:sp>
        <p:nvSpPr>
          <p:cNvPr id="33796" name="Rectangle 3"/>
          <p:cNvSpPr>
            <a:spLocks noChangeArrowheads="1"/>
          </p:cNvSpPr>
          <p:nvPr/>
        </p:nvSpPr>
        <p:spPr bwMode="auto">
          <a:xfrm>
            <a:off x="415925" y="1341923"/>
            <a:ext cx="9001571" cy="4801314"/>
          </a:xfrm>
          <a:prstGeom prst="rect">
            <a:avLst/>
          </a:prstGeom>
          <a:noFill/>
          <a:ln w="9525">
            <a:noFill/>
            <a:miter lim="800000"/>
            <a:headEnd/>
            <a:tailEnd/>
          </a:ln>
        </p:spPr>
        <p:txBody>
          <a:bodyPr wrap="square">
            <a:spAutoFit/>
          </a:bodyPr>
          <a:lstStyle/>
          <a:p>
            <a:pPr>
              <a:buFont typeface="Wingdings" pitchFamily="2" charset="2"/>
              <a:buChar char="ü"/>
            </a:pPr>
            <a:r>
              <a:rPr lang="en-US" dirty="0" smtClean="0">
                <a:solidFill>
                  <a:schemeClr val="accent2">
                    <a:lumMod val="75000"/>
                  </a:schemeClr>
                </a:solidFill>
              </a:rPr>
              <a:t>The </a:t>
            </a:r>
            <a:r>
              <a:rPr lang="en-US" b="1" dirty="0">
                <a:solidFill>
                  <a:schemeClr val="accent2">
                    <a:lumMod val="75000"/>
                  </a:schemeClr>
                </a:solidFill>
              </a:rPr>
              <a:t>Wetlands Mitigation Banking in the US</a:t>
            </a:r>
            <a:r>
              <a:rPr lang="en-US" dirty="0">
                <a:solidFill>
                  <a:schemeClr val="accent2">
                    <a:lumMod val="75000"/>
                  </a:schemeClr>
                </a:solidFill>
              </a:rPr>
              <a:t> is another example where “accounts” are established for “ecosystem service areas” defined as "the designated geographic area in which a bank can reasonably be expected to provide appropriate compensation for unavoidable impacts to wetlands." The “determination of credits” in a “wetland bank” is based on accounts of physical characteristics and capacity of delivering services which “include acreage, category type, and/or function”. The need of credits for mitigating damages is assessed by a certification process based on a symmetric accounting of the amount to be replaced regarding expected damages. This is the basis of a market mechanism where credit values are established </a:t>
            </a:r>
            <a:r>
              <a:rPr lang="en-US" dirty="0" smtClean="0">
                <a:solidFill>
                  <a:schemeClr val="accent2">
                    <a:lumMod val="75000"/>
                  </a:schemeClr>
                </a:solidFill>
              </a:rPr>
              <a:t>.</a:t>
            </a:r>
          </a:p>
          <a:p>
            <a:pPr>
              <a:buFont typeface="Wingdings" pitchFamily="2" charset="2"/>
              <a:buChar char="ü"/>
            </a:pPr>
            <a:endParaRPr lang="en-US" dirty="0" smtClean="0">
              <a:solidFill>
                <a:schemeClr val="accent4">
                  <a:lumMod val="75000"/>
                </a:schemeClr>
              </a:solidFill>
            </a:endParaRPr>
          </a:p>
          <a:p>
            <a:pPr>
              <a:buFont typeface="Wingdings" pitchFamily="2" charset="2"/>
              <a:buChar char="ü"/>
            </a:pPr>
            <a:r>
              <a:rPr lang="en-US" dirty="0" smtClean="0">
                <a:solidFill>
                  <a:schemeClr val="accent4">
                    <a:lumMod val="75000"/>
                  </a:schemeClr>
                </a:solidFill>
              </a:rPr>
              <a:t> In France, </a:t>
            </a:r>
            <a:r>
              <a:rPr lang="en-US" b="1" dirty="0" smtClean="0"/>
              <a:t>CDC Biodiversity</a:t>
            </a:r>
            <a:r>
              <a:rPr lang="en-US" dirty="0" smtClean="0"/>
              <a:t> implements the principle that there will be no net loss of biodiversity at land development projects and the principle of full coverage for the repair of environmental impacts by those who are the project owners (based on the compensation of residual impacts under the Act on the Protection of Nature, 1976)</a:t>
            </a:r>
            <a:endParaRPr lang="en-US" dirty="0" smtClean="0">
              <a:solidFill>
                <a:schemeClr val="accent4">
                  <a:lumMod val="75000"/>
                </a:schemeClr>
              </a:solidFill>
            </a:endParaRPr>
          </a:p>
          <a:p>
            <a:r>
              <a:rPr lang="en-US" dirty="0" smtClean="0"/>
              <a:t> </a:t>
            </a:r>
            <a:endParaRPr lang="en-US" dirty="0"/>
          </a:p>
          <a:p>
            <a:pPr>
              <a:buFont typeface="Wingdings" pitchFamily="2" charset="2"/>
              <a:buNone/>
            </a:pPr>
            <a:r>
              <a:rPr lang="en-US" dirty="0"/>
              <a:t> + several other experiments in “mitigation banking” in </a:t>
            </a:r>
            <a:r>
              <a:rPr lang="en-US" dirty="0" smtClean="0"/>
              <a:t>and out of Europe</a:t>
            </a:r>
            <a:r>
              <a:rPr lang="en-US" dirty="0" smtClean="0"/>
              <a:t>…</a:t>
            </a:r>
          </a:p>
          <a:p>
            <a:pPr>
              <a:buFont typeface="Wingdings" pitchFamily="2" charset="2"/>
              <a:buNone/>
            </a:pPr>
            <a:endParaRPr lang="en-US" dirty="0" smtClean="0"/>
          </a:p>
          <a:p>
            <a:pPr>
              <a:buFont typeface="Wingdings" pitchFamily="2" charset="2"/>
              <a:buChar char="ü"/>
            </a:pPr>
            <a:r>
              <a:rPr lang="en-US" dirty="0" smtClean="0">
                <a:solidFill>
                  <a:schemeClr val="accent4">
                    <a:lumMod val="75000"/>
                  </a:schemeClr>
                </a:solidFill>
              </a:rPr>
              <a:t> </a:t>
            </a:r>
            <a:r>
              <a:rPr lang="en-US" dirty="0" smtClean="0">
                <a:solidFill>
                  <a:schemeClr val="accent5">
                    <a:lumMod val="75000"/>
                  </a:schemeClr>
                </a:solidFill>
              </a:rPr>
              <a:t>Incorporation </a:t>
            </a:r>
            <a:r>
              <a:rPr lang="en-US" dirty="0" smtClean="0">
                <a:solidFill>
                  <a:schemeClr val="accent5">
                    <a:lumMod val="75000"/>
                  </a:schemeClr>
                </a:solidFill>
              </a:rPr>
              <a:t>of environmental degradation in corporate accounts</a:t>
            </a:r>
            <a:endParaRPr lang="en-GB"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dissolve">
                                      <p:cBhvr>
                                        <p:cTn id="7" dur="500"/>
                                        <p:tgtEl>
                                          <p:spTgt spid="33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796">
                                            <p:txEl>
                                              <p:pRg st="2" end="2"/>
                                            </p:txEl>
                                          </p:spTgt>
                                        </p:tgtEl>
                                        <p:attrNameLst>
                                          <p:attrName>style.visibility</p:attrName>
                                        </p:attrNameLst>
                                      </p:cBhvr>
                                      <p:to>
                                        <p:strVal val="visible"/>
                                      </p:to>
                                    </p:set>
                                    <p:animEffect transition="in" filter="dissolve">
                                      <p:cBhvr>
                                        <p:cTn id="12" dur="500"/>
                                        <p:tgtEl>
                                          <p:spTgt spid="337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796">
                                            <p:txEl>
                                              <p:pRg st="4" end="4"/>
                                            </p:txEl>
                                          </p:spTgt>
                                        </p:tgtEl>
                                        <p:attrNameLst>
                                          <p:attrName>style.visibility</p:attrName>
                                        </p:attrNameLst>
                                      </p:cBhvr>
                                      <p:to>
                                        <p:strVal val="visible"/>
                                      </p:to>
                                    </p:set>
                                    <p:animEffect transition="in" filter="wipe(left)">
                                      <p:cBhvr>
                                        <p:cTn id="17" dur="500"/>
                                        <p:tgtEl>
                                          <p:spTgt spid="3379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796">
                                            <p:txEl>
                                              <p:pRg st="6" end="6"/>
                                            </p:txEl>
                                          </p:spTgt>
                                        </p:tgtEl>
                                        <p:attrNameLst>
                                          <p:attrName>style.visibility</p:attrName>
                                        </p:attrNameLst>
                                      </p:cBhvr>
                                      <p:to>
                                        <p:strVal val="visible"/>
                                      </p:to>
                                    </p:set>
                                    <p:animEffect transition="in" filter="wipe(left)">
                                      <p:cBhvr>
                                        <p:cTn id="22" dur="500"/>
                                        <p:tgtEl>
                                          <p:spTgt spid="337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8376</TotalTime>
  <Words>5344</Words>
  <Application>Microsoft Office PowerPoint</Application>
  <PresentationFormat>A4 Paper (210x297 mm)</PresentationFormat>
  <Paragraphs>711</Paragraphs>
  <Slides>73</Slides>
  <Notes>59</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76" baseType="lpstr">
      <vt:lpstr>Office Theme</vt:lpstr>
      <vt:lpstr>Microsoft Office Word 97 - 2003 Document</vt:lpstr>
      <vt:lpstr>Bitmap Image</vt:lpstr>
      <vt:lpstr> Ecosystem services and the social value of Nature 2  Ecosystem Natural Capital Accounts:  towards an Ecological Balance-Sheet </vt:lpstr>
      <vt:lpstr>Recurrent demands for improved macro-economic indicators and aggregates</vt:lpstr>
      <vt:lpstr>UN manual for environmental-economic accounting: SEEA2012/13 On par with the System of National Accounts (SNA) since February 2012</vt:lpstr>
      <vt:lpstr>Slide 4</vt:lpstr>
      <vt:lpstr>Ecosystem, economy &amp; finance, two quotations and a few remarks…</vt:lpstr>
      <vt:lpstr>About externalities in economy (from Wikipedia)</vt:lpstr>
      <vt:lpstr>Remarks</vt:lpstr>
      <vt:lpstr>Accountability of the Economy to the Ecosystem Capital  is an emerging concept...[1]</vt:lpstr>
      <vt:lpstr>Accountability of the Economy to the Ecosystem Capital  is an emerging concept...[2]</vt:lpstr>
      <vt:lpstr>An ecological  balance sheet at the company level </vt:lpstr>
      <vt:lpstr>The 2012 E-RISC report by UNEP Finance Initiative</vt:lpstr>
      <vt:lpstr>An accounting framework for measuring accountability of the economy to the ecosystem</vt:lpstr>
      <vt:lpstr>Slide 13</vt:lpstr>
      <vt:lpstr>    Ecosystems, economic assets, services and values: 3 dimensions</vt:lpstr>
      <vt:lpstr>Current deregulated governance model</vt:lpstr>
      <vt:lpstr>State control governance model ??</vt:lpstr>
      <vt:lpstr>Green Economy governance model</vt:lpstr>
      <vt:lpstr>About the representation of the relation economy-nature</vt:lpstr>
      <vt:lpstr>The “Joint perspective model” of BoM  in 2D</vt:lpstr>
      <vt:lpstr>Slide 20</vt:lpstr>
      <vt:lpstr>Slide 21</vt:lpstr>
      <vt:lpstr>Ecosystem capital accounts and main policy applications</vt:lpstr>
      <vt:lpstr>Slide 23</vt:lpstr>
      <vt:lpstr>2 approaches to ecosystem economics: maximisation of benefits (the financial value of nature)  vs. maintenance of options (the quantity*quality of nature)</vt:lpstr>
      <vt:lpstr>Slide 25</vt:lpstr>
      <vt:lpstr>Slide 26</vt:lpstr>
      <vt:lpstr>Slide 27</vt:lpstr>
      <vt:lpstr>Estimation of ecosystem capital degradation: 2 ways </vt:lpstr>
      <vt:lpstr>The narrative behind Ecosystem Capital Accounts:  1 - Accounting for the performance(s) of 2 co-evolving systems:  resources, productivity and health</vt:lpstr>
      <vt:lpstr>Consumption (Depreciation) of Ecosystem Capital &amp; the measurement of economic performance </vt:lpstr>
      <vt:lpstr>The narrative behind Ecosystem Capital Accounts:  2 - Only a surplus is accessible for human use</vt:lpstr>
      <vt:lpstr>The narrative behind Ecosystem Capital Accounts:  3 - Only a surplus is accessible for human use</vt:lpstr>
      <vt:lpstr>The narrative behind Ecosystem Capital Accounts:  4 - Ecosystems deliver altogether multiple services</vt:lpstr>
      <vt:lpstr>Slide 34</vt:lpstr>
      <vt:lpstr>Ecosystem Capital Accounts (ENCA) – A simplified  integrated model:  the ecosystem capital supplies altogether 3 broad types of services between which there is little possible compensation or tradeoff: biomass/carbon AND freshwater AND systemic services. Ecosystem capital potential (&amp; degradation) can be measured by combining measurements of these 3 broad services (accessible resources).</vt:lpstr>
      <vt:lpstr>Moving from Quantities to Values: Economic value vs. Ecological value</vt:lpstr>
      <vt:lpstr>ECU: a composite currency to measure ecosystem capability, degradation and improvement, ecological debts and credits…</vt:lpstr>
      <vt:lpstr>Examples of equivalent-units and composite indicators</vt:lpstr>
      <vt:lpstr>Slide 39</vt:lpstr>
      <vt:lpstr>Implementation of (Integrated) Ecosystem Capital Accounts</vt:lpstr>
      <vt:lpstr>Spatial Integration of  Environmental &amp; Socio-Economic Data</vt:lpstr>
      <vt:lpstr>Main data flows to compile ecosystem capital accounts</vt:lpstr>
      <vt:lpstr>From ecosystem physical degradation to capital consumption, ecological debts and sustainable benefits</vt:lpstr>
      <vt:lpstr>Presentation of the ENCA core integrated accounting framework</vt:lpstr>
      <vt:lpstr>SEEA-ENCA land cover account structure</vt:lpstr>
      <vt:lpstr>Classifications used for land cover accounts</vt:lpstr>
      <vt:lpstr>Land cover accounts for Europe 1990-2000 (26 countries) 2006 update (35 countries)</vt:lpstr>
      <vt:lpstr>Sprawl of artificial areas 1990-2000</vt:lpstr>
      <vt:lpstr>Urban sprawl in the province of Venice, 1990-2000, cells of 1 km² , impact on wetlands</vt:lpstr>
      <vt:lpstr>Slide 50</vt:lpstr>
      <vt:lpstr>SEEA-ENCA ecosystem carbon account structure</vt:lpstr>
      <vt:lpstr>The carbon/biomass account</vt:lpstr>
      <vt:lpstr>The biomass/carbon account</vt:lpstr>
      <vt:lpstr>Slide 54</vt:lpstr>
      <vt:lpstr>SEEA-ENCA ecosystem water account structure</vt:lpstr>
      <vt:lpstr>Water Account ( preliminary results): Monthly productivity at sub-catchment level</vt:lpstr>
      <vt:lpstr>Slide 57</vt:lpstr>
      <vt:lpstr>SEEA-ENCA biodiversity functional services account structure</vt:lpstr>
      <vt:lpstr>Landscape Integrity &amp; Systemic Services: Landscape Ecological Potential</vt:lpstr>
      <vt:lpstr>Species biodiversity change account Index for forest species population trend before 2006: Number of species with population “increase” and “stable” minus “population decrease” (based on the 2006 countries’ reporting to the EC (Art. 17) on status of threatened species)</vt:lpstr>
      <vt:lpstr>Species biodiversity change account  Index for all ecosystem types: future prospects (after 2006) measured as “good” status minus “poor+bad” (based on the 2006 countries’ reporting to the EC (Art. 17) on status of threatened species)</vt:lpstr>
      <vt:lpstr>Slide 62</vt:lpstr>
      <vt:lpstr>Change in landscape/biodiversity capacity 2000-2006, by sub-basins</vt:lpstr>
      <vt:lpstr>Slide 64</vt:lpstr>
      <vt:lpstr>Slide 65</vt:lpstr>
      <vt:lpstr>Ecosystem capital capability and change (in ECU)</vt:lpstr>
      <vt:lpstr>Functional analysis of (selected) Ecosystem Services</vt:lpstr>
      <vt:lpstr>Slide 68</vt:lpstr>
      <vt:lpstr>Slide 69</vt:lpstr>
      <vt:lpstr>Slide 70</vt:lpstr>
      <vt:lpstr>Slide 71</vt:lpstr>
      <vt:lpstr>Slide 72</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Jean-Louis</dc:creator>
  <cp:lastModifiedBy>jlweb_000</cp:lastModifiedBy>
  <cp:revision>79</cp:revision>
  <dcterms:created xsi:type="dcterms:W3CDTF">2013-05-30T09:54:25Z</dcterms:created>
  <dcterms:modified xsi:type="dcterms:W3CDTF">2014-06-03T07:28:17Z</dcterms:modified>
</cp:coreProperties>
</file>