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70" r:id="rId1"/>
  </p:sldMasterIdLst>
  <p:notesMasterIdLst>
    <p:notesMasterId r:id="rId20"/>
  </p:notesMasterIdLst>
  <p:sldIdLst>
    <p:sldId id="256" r:id="rId2"/>
    <p:sldId id="257" r:id="rId3"/>
    <p:sldId id="261" r:id="rId4"/>
    <p:sldId id="258" r:id="rId5"/>
    <p:sldId id="262" r:id="rId6"/>
    <p:sldId id="264" r:id="rId7"/>
    <p:sldId id="263" r:id="rId8"/>
    <p:sldId id="259" r:id="rId9"/>
    <p:sldId id="265" r:id="rId10"/>
    <p:sldId id="260" r:id="rId11"/>
    <p:sldId id="266" r:id="rId12"/>
    <p:sldId id="267" r:id="rId13"/>
    <p:sldId id="269" r:id="rId14"/>
    <p:sldId id="271" r:id="rId15"/>
    <p:sldId id="268" r:id="rId16"/>
    <p:sldId id="270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322" autoAdjust="0"/>
  </p:normalViewPr>
  <p:slideViewPr>
    <p:cSldViewPr snapToGrid="0">
      <p:cViewPr>
        <p:scale>
          <a:sx n="100" d="100"/>
          <a:sy n="100" d="100"/>
        </p:scale>
        <p:origin x="-3420" y="-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4EF3C-F9BD-4BA0-8B80-91ACB63008E6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0C9EE-D276-4204-9D12-4BD079BC30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0C9EE-D276-4204-9D12-4BD079BC30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2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0C9EE-D276-4204-9D12-4BD079BC30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6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CD304-B2AF-419B-9CD8-544EDAC6C94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81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1170-AD0F-42F2-83B0-6DF1D745928D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02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E403C-C180-4B75-A947-AC2BB4920DD7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472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B0C3-A433-47DA-A156-FCF6CDEB673D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541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9419-1400-449E-817E-2D848921706D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E58C7-F418-4426-A5F0-F5DAD701F6F3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596" y="6505964"/>
            <a:ext cx="1151804" cy="287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46" y="6405467"/>
            <a:ext cx="1215410" cy="4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3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E015E-00C9-490E-BBF4-593F2646C2BC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012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C3DA8-AAFB-4058-B549-C35EB31B3CD6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0268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6923B-214A-46C0-8558-A96A91D1B969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6602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5490-37C9-4D3A-880F-6D0C0D7E1961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7798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302B5-E9A3-4F59-AF95-72C19AD7256A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3530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501F7-8D2A-46CD-92F2-234022244A4F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7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E7B43-CFB2-4ED2-82BA-FE7658307DE8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1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2BA0F94-61A8-496F-8FAF-99E8C156237B}" type="datetime1">
              <a:rPr lang="en-US" smtClean="0"/>
              <a:t>9/16/2018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6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ab.discomap.eea.europa.eu/webappbuilder/apps/146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ab.discomap.eea.europa.eu/webappbuilder/apps/14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ab.discomap.eea.europa.eu/webappbuilder/apps/15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nfi-search.dev.eaudeweb.ro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dirty="0"/>
              <a:t>Forest Information </a:t>
            </a:r>
            <a:r>
              <a:rPr lang="ro-RO" dirty="0" err="1"/>
              <a:t>System</a:t>
            </a:r>
            <a:r>
              <a:rPr lang="ro-RO" dirty="0"/>
              <a:t> for Europe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851" y="5103845"/>
            <a:ext cx="6678480" cy="1077686"/>
          </a:xfrm>
          <a:solidFill>
            <a:schemeClr val="bg2">
              <a:alpha val="80000"/>
            </a:schemeClr>
          </a:solidFill>
        </p:spPr>
        <p:txBody>
          <a:bodyPr>
            <a:normAutofit/>
          </a:bodyPr>
          <a:lstStyle/>
          <a:p>
            <a:r>
              <a:rPr lang="ro-RO" dirty="0">
                <a:solidFill>
                  <a:schemeClr val="tx1"/>
                </a:solidFill>
              </a:rPr>
              <a:t>Miruna Bădescu, Adriana Baciu – Eau de Web</a:t>
            </a:r>
          </a:p>
          <a:p>
            <a:r>
              <a:rPr lang="ro-RO" dirty="0">
                <a:solidFill>
                  <a:schemeClr val="tx1"/>
                </a:solidFill>
              </a:rPr>
              <a:t>Koldo Goñi Iza - Tracasa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1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Producing</a:t>
            </a:r>
            <a:r>
              <a:rPr lang="es-ES" dirty="0"/>
              <a:t> </a:t>
            </a:r>
            <a:r>
              <a:rPr lang="es-ES" dirty="0" err="1"/>
              <a:t>maps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FISE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872" y="2400300"/>
            <a:ext cx="8595360" cy="37798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800" dirty="0" err="1"/>
              <a:t>Objective</a:t>
            </a:r>
            <a:r>
              <a:rPr lang="es-ES" sz="1800" dirty="0"/>
              <a:t>: produce </a:t>
            </a:r>
            <a:r>
              <a:rPr lang="es-ES" sz="1800" dirty="0" err="1"/>
              <a:t>interactive</a:t>
            </a:r>
            <a:r>
              <a:rPr lang="es-ES" sz="1800" dirty="0"/>
              <a:t> </a:t>
            </a:r>
            <a:r>
              <a:rPr lang="es-ES" sz="1800" dirty="0" err="1"/>
              <a:t>maps</a:t>
            </a:r>
            <a:r>
              <a:rPr lang="es-ES" sz="1800" dirty="0"/>
              <a:t> </a:t>
            </a:r>
            <a:r>
              <a:rPr lang="es-ES" sz="1800" dirty="0" err="1"/>
              <a:t>about</a:t>
            </a:r>
            <a:r>
              <a:rPr lang="es-ES" sz="1800" dirty="0"/>
              <a:t> </a:t>
            </a:r>
            <a:r>
              <a:rPr lang="es-ES" sz="1800" dirty="0" err="1"/>
              <a:t>forest</a:t>
            </a:r>
            <a:r>
              <a:rPr lang="es-ES" sz="1800" dirty="0"/>
              <a:t> and </a:t>
            </a:r>
            <a:r>
              <a:rPr lang="es-ES" sz="1800" dirty="0" err="1"/>
              <a:t>related</a:t>
            </a:r>
            <a:r>
              <a:rPr lang="es-ES" sz="1800" dirty="0"/>
              <a:t> </a:t>
            </a:r>
            <a:r>
              <a:rPr lang="es-ES" sz="1800" dirty="0" err="1" smtClean="0"/>
              <a:t>topics</a:t>
            </a:r>
            <a:endParaRPr lang="es-ES" sz="18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s-ES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 smtClean="0"/>
              <a:t>They </a:t>
            </a:r>
            <a:r>
              <a:rPr lang="en-GB" sz="1800" dirty="0"/>
              <a:t>have to fit the </a:t>
            </a:r>
            <a:r>
              <a:rPr lang="en-GB" sz="1800" b="1" dirty="0"/>
              <a:t>user </a:t>
            </a:r>
            <a:r>
              <a:rPr lang="en-GB" sz="1800" b="1" dirty="0" smtClean="0"/>
              <a:t>stories: forest quantification, </a:t>
            </a:r>
            <a:r>
              <a:rPr lang="en-GB" sz="1800" b="1" dirty="0" err="1" smtClean="0"/>
              <a:t>bioeconomy</a:t>
            </a:r>
            <a:r>
              <a:rPr lang="en-GB" sz="1800" b="1" dirty="0" smtClean="0"/>
              <a:t>, biodiversity, forest health</a:t>
            </a: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Which maps</a:t>
            </a:r>
            <a:r>
              <a:rPr lang="en-GB" sz="1800" dirty="0" smtClean="0"/>
              <a:t>?</a:t>
            </a:r>
            <a:endParaRPr lang="en-GB" sz="18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/>
              <a:t>We have to select under some criteria: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Relevance (to answer a user story)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Unpublished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Geographic component vs tabular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1800" dirty="0"/>
              <a:t>Available data source</a:t>
            </a:r>
            <a:endParaRPr lang="fr-FR" sz="18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7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89532"/>
            <a:ext cx="9692640" cy="1397124"/>
          </a:xfrm>
        </p:spPr>
        <p:txBody>
          <a:bodyPr>
            <a:normAutofit/>
          </a:bodyPr>
          <a:lstStyle/>
          <a:p>
            <a:r>
              <a:rPr lang="es-ES" dirty="0"/>
              <a:t>Data </a:t>
            </a:r>
            <a:r>
              <a:rPr lang="es-ES" dirty="0" err="1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200"/>
              </a:spcBef>
              <a:buNone/>
            </a:pPr>
            <a:r>
              <a:rPr lang="en-GB" sz="1800" dirty="0"/>
              <a:t>There are many data sources. FAO, UNECE, </a:t>
            </a:r>
            <a:r>
              <a:rPr lang="en-GB" sz="1800" dirty="0" smtClean="0"/>
              <a:t>ICP-Forests</a:t>
            </a:r>
            <a:r>
              <a:rPr lang="en-GB" sz="1800" dirty="0"/>
              <a:t>, EUFORGEN, EEA, EFI, EFFIS, </a:t>
            </a:r>
            <a:r>
              <a:rPr lang="en-GB" sz="1800" dirty="0" smtClean="0"/>
              <a:t>COPERNICUS, </a:t>
            </a:r>
            <a:r>
              <a:rPr lang="en-GB" sz="1800" dirty="0"/>
              <a:t>NFIs, commission services (JRC, DG ENV, DG AGRI, DG ESTAT, DG GROW, </a:t>
            </a:r>
            <a:r>
              <a:rPr lang="en-GB" sz="1800" dirty="0" err="1"/>
              <a:t>etc</a:t>
            </a:r>
            <a:r>
              <a:rPr lang="en-GB" sz="1800" dirty="0"/>
              <a:t>)</a:t>
            </a:r>
          </a:p>
          <a:p>
            <a:pPr marL="0" indent="0">
              <a:spcBef>
                <a:spcPts val="1200"/>
              </a:spcBef>
              <a:buNone/>
            </a:pPr>
            <a:endParaRPr lang="en-GB" sz="1800" dirty="0"/>
          </a:p>
          <a:p>
            <a:pPr marL="0" indent="0">
              <a:spcBef>
                <a:spcPts val="1200"/>
              </a:spcBef>
              <a:buNone/>
            </a:pPr>
            <a:r>
              <a:rPr lang="en-GB" sz="1800" dirty="0"/>
              <a:t>But… data </a:t>
            </a:r>
            <a:r>
              <a:rPr lang="en-GB" sz="1800" dirty="0">
                <a:sym typeface="Wingdings" panose="05000000000000000000" pitchFamily="2" charset="2"/>
              </a:rPr>
              <a:t>&lt;&gt; </a:t>
            </a:r>
            <a:r>
              <a:rPr lang="en-GB" sz="1800" dirty="0"/>
              <a:t>map: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Information Scope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Homogeneous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Geographic component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Others (accessibility, legal constraints..)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312" y="2866032"/>
            <a:ext cx="2445920" cy="227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552" y="5376831"/>
            <a:ext cx="1789507" cy="90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4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/>
              <a:t>Map</a:t>
            </a:r>
            <a:r>
              <a:rPr lang="es-ES" dirty="0"/>
              <a:t> </a:t>
            </a:r>
            <a:r>
              <a:rPr lang="es-ES" dirty="0" err="1"/>
              <a:t>types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procedure</a:t>
            </a:r>
            <a:endParaRPr lang="en-GB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1813560" y="2600236"/>
            <a:ext cx="79019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Maps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layers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that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already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exists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Combination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reinterpretation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that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already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exists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Produce new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layers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es-ES" spc="1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raw</a:t>
            </a:r>
            <a:r>
              <a:rPr lang="es-ES" spc="1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data, </a:t>
            </a:r>
            <a:r>
              <a:rPr lang="es-ES" spc="1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mainly</a:t>
            </a:r>
            <a:r>
              <a:rPr lang="es-ES" spc="1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remote</a:t>
            </a:r>
            <a:r>
              <a:rPr lang="es-ES" spc="1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pc="1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sensing</a:t>
            </a:r>
            <a:r>
              <a:rPr lang="es-ES" spc="1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(to be  </a:t>
            </a:r>
            <a:r>
              <a:rPr lang="es-ES" spc="1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considered</a:t>
            </a:r>
            <a:r>
              <a:rPr lang="es-ES" spc="1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s-ES" spc="1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33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Data from EFFIS (European Forest Fires Information System)</a:t>
            </a:r>
            <a:endParaRPr lang="en-GB" dirty="0"/>
          </a:p>
        </p:txBody>
      </p:sp>
      <p:pic>
        <p:nvPicPr>
          <p:cNvPr id="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85" y="1828800"/>
            <a:ext cx="8134680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7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921607"/>
          </a:xfrm>
        </p:spPr>
        <p:txBody>
          <a:bodyPr/>
          <a:lstStyle/>
          <a:p>
            <a:r>
              <a:rPr lang="en-US" dirty="0"/>
              <a:t>Standard procedure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1374135" y="1486360"/>
            <a:ext cx="1613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Raster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Reclass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and/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raster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calculatio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n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1098730" y="2393327"/>
            <a:ext cx="2503585" cy="2401061"/>
            <a:chOff x="62630" y="2468099"/>
            <a:chExt cx="2503585" cy="240106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5051" y="2550220"/>
              <a:ext cx="1584175" cy="13010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isometricOffAxis1Top"/>
              <a:lightRig rig="threePt" dir="t"/>
            </a:scene3d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810" y="3229261"/>
              <a:ext cx="1775170" cy="13933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isometricOffAxis1Top"/>
              <a:lightRig rig="threePt" dir="t"/>
            </a:scene3d>
          </p:spPr>
        </p:pic>
        <p:sp>
          <p:nvSpPr>
            <p:cNvPr id="10" name="Cruz 9"/>
            <p:cNvSpPr/>
            <p:nvPr/>
          </p:nvSpPr>
          <p:spPr>
            <a:xfrm>
              <a:off x="890548" y="3495543"/>
              <a:ext cx="315759" cy="309108"/>
            </a:xfrm>
            <a:prstGeom prst="plus">
              <a:avLst>
                <a:gd name="adj" fmla="val 4627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Elipse 10"/>
            <p:cNvSpPr/>
            <p:nvPr/>
          </p:nvSpPr>
          <p:spPr>
            <a:xfrm>
              <a:off x="62630" y="2468099"/>
              <a:ext cx="2503585" cy="2401061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2" name="Marcador de contenido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27122" y="2424979"/>
            <a:ext cx="3157494" cy="276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341" y="3579265"/>
            <a:ext cx="2058633" cy="1715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isometricOffAxis1Top"/>
            <a:lightRig rig="threePt" dir="t"/>
          </a:scene3d>
        </p:spPr>
      </p:pic>
      <p:sp>
        <p:nvSpPr>
          <p:cNvPr id="14" name="CuadroTexto 13"/>
          <p:cNvSpPr txBox="1"/>
          <p:nvPr/>
        </p:nvSpPr>
        <p:spPr>
          <a:xfrm>
            <a:off x="4088522" y="3222297"/>
            <a:ext cx="21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Combine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vector</a:t>
            </a:r>
          </a:p>
          <a:p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Statistics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s-E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tabulate</a:t>
            </a: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clip..</a:t>
            </a:r>
          </a:p>
        </p:txBody>
      </p:sp>
      <p:cxnSp>
        <p:nvCxnSpPr>
          <p:cNvPr id="15" name="Conector curvado 14"/>
          <p:cNvCxnSpPr/>
          <p:nvPr/>
        </p:nvCxnSpPr>
        <p:spPr>
          <a:xfrm>
            <a:off x="3413061" y="3996441"/>
            <a:ext cx="1038383" cy="417412"/>
          </a:xfrm>
          <a:prstGeom prst="curvedConnector3">
            <a:avLst>
              <a:gd name="adj1" fmla="val 10373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curvado 15"/>
          <p:cNvCxnSpPr/>
          <p:nvPr/>
        </p:nvCxnSpPr>
        <p:spPr>
          <a:xfrm>
            <a:off x="6263691" y="4165997"/>
            <a:ext cx="1038383" cy="417412"/>
          </a:xfrm>
          <a:prstGeom prst="curvedConnector3">
            <a:avLst>
              <a:gd name="adj1" fmla="val 51101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7264003" y="1665038"/>
            <a:ext cx="1896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Map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representation</a:t>
            </a:r>
            <a:r>
              <a:rPr lang="es-E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r>
              <a:rPr lang="es-E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Simbology</a:t>
            </a:r>
            <a:endParaRPr lang="es-E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8" name="Picture 4" descr="Resultado de imagen de fm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24601" r="14323" b="24369"/>
          <a:stretch/>
        </p:blipFill>
        <p:spPr bwMode="auto">
          <a:xfrm>
            <a:off x="2987525" y="5545003"/>
            <a:ext cx="1404357" cy="102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brir llave 18"/>
          <p:cNvSpPr/>
          <p:nvPr/>
        </p:nvSpPr>
        <p:spPr>
          <a:xfrm rot="17036367">
            <a:off x="3411074" y="2617908"/>
            <a:ext cx="643474" cy="5268297"/>
          </a:xfrm>
          <a:prstGeom prst="leftBrace">
            <a:avLst>
              <a:gd name="adj1" fmla="val 3257"/>
              <a:gd name="adj2" fmla="val 50000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04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894522"/>
          </a:xfrm>
        </p:spPr>
        <p:txBody>
          <a:bodyPr/>
          <a:lstStyle/>
          <a:p>
            <a:r>
              <a:rPr lang="en-GB" dirty="0" smtClean="0"/>
              <a:t>Tree cover density and forest types</a:t>
            </a:r>
            <a:endParaRPr lang="en-GB" dirty="0"/>
          </a:p>
        </p:txBody>
      </p:sp>
      <p:pic>
        <p:nvPicPr>
          <p:cNvPr id="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1363662"/>
            <a:ext cx="8978442" cy="480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985962"/>
          </a:xfrm>
        </p:spPr>
        <p:txBody>
          <a:bodyPr>
            <a:normAutofit/>
          </a:bodyPr>
          <a:lstStyle/>
          <a:p>
            <a:r>
              <a:rPr lang="en-GB" dirty="0" smtClean="0"/>
              <a:t>Forest in protected sites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Imagen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872" y="1436621"/>
            <a:ext cx="7127748" cy="48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940" y="342901"/>
            <a:ext cx="8229600" cy="868680"/>
          </a:xfrm>
        </p:spPr>
        <p:txBody>
          <a:bodyPr>
            <a:normAutofit/>
          </a:bodyPr>
          <a:lstStyle/>
          <a:p>
            <a:r>
              <a:rPr lang="es-ES" dirty="0" err="1"/>
              <a:t>Maps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raw</a:t>
            </a:r>
            <a:r>
              <a:rPr lang="es-ES" dirty="0"/>
              <a:t> data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18" y="2431298"/>
            <a:ext cx="4220673" cy="2813782"/>
          </a:xfrm>
        </p:spPr>
      </p:pic>
      <p:pic>
        <p:nvPicPr>
          <p:cNvPr id="7" name="Imagen 6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b="558"/>
          <a:stretch/>
        </p:blipFill>
        <p:spPr>
          <a:xfrm>
            <a:off x="5762644" y="2431298"/>
            <a:ext cx="4215063" cy="281378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33808" y="5375484"/>
            <a:ext cx="22722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Box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tree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moth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Cydalima</a:t>
            </a:r>
            <a:r>
              <a:rPr lang="es-E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perspectalis</a:t>
            </a:r>
            <a:endParaRPr lang="es-E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s-ES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762643" y="5372844"/>
            <a:ext cx="358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Red band</a:t>
            </a:r>
          </a:p>
          <a:p>
            <a:r>
              <a:rPr lang="es-ES" b="1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Dothistroma</a:t>
            </a:r>
            <a:r>
              <a:rPr lang="es-E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septosporum</a:t>
            </a:r>
            <a:endParaRPr lang="es-E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Imagen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014" y="2431298"/>
            <a:ext cx="4252415" cy="28257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73" y="2431298"/>
            <a:ext cx="4220673" cy="2813782"/>
          </a:xfrm>
          <a:prstGeom prst="rect">
            <a:avLst/>
          </a:prstGeom>
        </p:spPr>
      </p:pic>
      <p:pic>
        <p:nvPicPr>
          <p:cNvPr id="15" name="Imagen 14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69" y="2443277"/>
            <a:ext cx="4236693" cy="2813782"/>
          </a:xfrm>
          <a:prstGeom prst="rect">
            <a:avLst/>
          </a:prstGeom>
        </p:spPr>
      </p:pic>
      <p:pic>
        <p:nvPicPr>
          <p:cNvPr id="16" name="Imagen 15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96" y="2443277"/>
            <a:ext cx="4241156" cy="28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9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4712" y="2740218"/>
            <a:ext cx="9692640" cy="1717482"/>
          </a:xfrm>
        </p:spPr>
        <p:txBody>
          <a:bodyPr/>
          <a:lstStyle/>
          <a:p>
            <a:pPr algn="ctr"/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  <a:br>
              <a:rPr lang="es-ES" dirty="0"/>
            </a:b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Plan for </a:t>
            </a:r>
            <a:r>
              <a:rPr lang="en-US" dirty="0"/>
              <a:t>FISE</a:t>
            </a:r>
            <a:r>
              <a:rPr lang="ro-RO" dirty="0"/>
              <a:t> developments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presentation of FISE m</a:t>
            </a:r>
            <a:r>
              <a:rPr lang="ro-RO" dirty="0" smtClean="0"/>
              <a:t>ilestones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US" dirty="0" smtClean="0"/>
          </a:p>
          <a:p>
            <a:r>
              <a:rPr lang="en-US" dirty="0" smtClean="0"/>
              <a:t>Meaning to </a:t>
            </a:r>
            <a:r>
              <a:rPr lang="en-US" dirty="0"/>
              <a:t>start humble and build the system bottom </a:t>
            </a:r>
            <a:r>
              <a:rPr lang="en-US" dirty="0" smtClean="0"/>
              <a:t>up</a:t>
            </a:r>
          </a:p>
          <a:p>
            <a:r>
              <a:rPr lang="en-US" dirty="0" smtClean="0"/>
              <a:t>Start with user stories for each target group, important </a:t>
            </a:r>
            <a:r>
              <a:rPr lang="en-US" dirty="0"/>
              <a:t>to meet the demand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7AF410-0E3C-4102-B22D-4257A47FD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91533"/>
              </p:ext>
            </p:extLst>
          </p:nvPr>
        </p:nvGraphicFramePr>
        <p:xfrm>
          <a:off x="1556808" y="2268008"/>
          <a:ext cx="8128000" cy="254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5625">
                  <a:extLst>
                    <a:ext uri="{9D8B030D-6E8A-4147-A177-3AD203B41FA5}">
                      <a16:colId xmlns:a16="http://schemas.microsoft.com/office/drawing/2014/main" val="835269594"/>
                    </a:ext>
                  </a:extLst>
                </a:gridCol>
                <a:gridCol w="2492375">
                  <a:extLst>
                    <a:ext uri="{9D8B030D-6E8A-4147-A177-3AD203B41FA5}">
                      <a16:colId xmlns:a16="http://schemas.microsoft.com/office/drawing/2014/main" val="1986339850"/>
                    </a:ext>
                  </a:extLst>
                </a:gridCol>
              </a:tblGrid>
              <a:tr h="495935">
                <a:tc>
                  <a:txBody>
                    <a:bodyPr/>
                    <a:lstStyle/>
                    <a:p>
                      <a:r>
                        <a:rPr lang="en-US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Planned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888936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the first portal prototype, to present at the meeting with the National Forest Directors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September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181215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Development of second portal prototype, approximatively one year after the start of the contract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February 2019 – delivered iteratively from Oct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331428"/>
                  </a:ext>
                </a:extLst>
              </a:tr>
              <a:tr h="495935">
                <a:tc>
                  <a:txBody>
                    <a:bodyPr/>
                    <a:lstStyle/>
                    <a:p>
                      <a:r>
                        <a:rPr lang="en-US" dirty="0"/>
                        <a:t>Final prototype ready and 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December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312881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3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96B42-30C2-4525-8FB6-E91E63A9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components of FISE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3C37F-0F47-45D5-8CA4-28D1CBD7F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Portal </a:t>
            </a:r>
          </a:p>
          <a:p>
            <a:pPr lvl="1"/>
            <a:r>
              <a:rPr lang="en-US" dirty="0" smtClean="0"/>
              <a:t>Main entry point for retrieval of FISE information and content. Main section of the portal: Topics, Countries and Regions, Indicators </a:t>
            </a:r>
          </a:p>
          <a:p>
            <a:r>
              <a:rPr lang="en-US" dirty="0" smtClean="0"/>
              <a:t>National Forest Inventory Search functionality</a:t>
            </a:r>
          </a:p>
          <a:p>
            <a:pPr lvl="1"/>
            <a:r>
              <a:rPr lang="en-US" dirty="0" smtClean="0"/>
              <a:t>Tool that will assist the users in easy retrieval of National Forestry Inventory datasets and information, along with other datasets and information available on forestry </a:t>
            </a:r>
          </a:p>
          <a:p>
            <a:r>
              <a:rPr lang="en-US" dirty="0" smtClean="0"/>
              <a:t>Maps and Graphs </a:t>
            </a:r>
          </a:p>
          <a:p>
            <a:pPr lvl="1"/>
            <a:r>
              <a:rPr lang="en-US" dirty="0" smtClean="0"/>
              <a:t>Visualization tool for GIS data relevant to the forest field</a:t>
            </a:r>
          </a:p>
          <a:p>
            <a:pPr lvl="1"/>
            <a:r>
              <a:rPr lang="en-US" dirty="0" smtClean="0"/>
              <a:t>Visualization tool for existing tabular data, time series for such datasets etc.</a:t>
            </a:r>
          </a:p>
          <a:p>
            <a:pPr lvl="1"/>
            <a:endParaRPr lang="en-US" dirty="0" smtClean="0"/>
          </a:p>
          <a:p>
            <a:pPr marL="274320" lvl="1" indent="0">
              <a:buNone/>
            </a:pPr>
            <a:r>
              <a:rPr lang="en-US" sz="1600" dirty="0" smtClean="0"/>
              <a:t>All technologies used will follow EEA Standards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724977"/>
          </a:xfrm>
        </p:spPr>
        <p:txBody>
          <a:bodyPr/>
          <a:lstStyle/>
          <a:p>
            <a:r>
              <a:rPr lang="ro-RO" dirty="0"/>
              <a:t>Portal</a:t>
            </a:r>
            <a:r>
              <a:rPr lang="en-US" dirty="0"/>
              <a:t> design</a:t>
            </a:r>
            <a:r>
              <a:rPr lang="ro-RO" dirty="0"/>
              <a:t>	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2DA97-E8C1-4465-8B9B-0390D1849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191" y="1140279"/>
            <a:ext cx="6596160" cy="5041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6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10EAF-6011-4D79-A98F-F7661B2D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5C29F-65CD-4241-977D-FC7A7EE9A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Homepage structure: </a:t>
            </a:r>
          </a:p>
          <a:p>
            <a:pPr lvl="1"/>
            <a:r>
              <a:rPr lang="en-US" dirty="0" smtClean="0"/>
              <a:t>Menu area: logo, easy navigation from the portal menu</a:t>
            </a:r>
          </a:p>
          <a:p>
            <a:pPr lvl="1"/>
            <a:r>
              <a:rPr lang="en-US" dirty="0" smtClean="0"/>
              <a:t>Rolling banner – presenting short welcome messages for the visitor, announcements, conferences, reporting news</a:t>
            </a:r>
          </a:p>
          <a:p>
            <a:pPr lvl="1"/>
            <a:r>
              <a:rPr lang="en-US" dirty="0" smtClean="0"/>
              <a:t>Navigation area, emphasis on main sections</a:t>
            </a:r>
          </a:p>
          <a:p>
            <a:pPr lvl="1"/>
            <a:r>
              <a:rPr lang="en-US" dirty="0" smtClean="0"/>
              <a:t>Stories area – to be implemented – will advertise the relevant stories of the moment</a:t>
            </a:r>
          </a:p>
          <a:p>
            <a:pPr lvl="1"/>
            <a:r>
              <a:rPr lang="en-US" dirty="0" smtClean="0"/>
              <a:t>Footer area: Contact, About, Partners etc. </a:t>
            </a:r>
          </a:p>
          <a:p>
            <a:r>
              <a:rPr lang="en-US" dirty="0" smtClean="0"/>
              <a:t>Main sections:</a:t>
            </a:r>
          </a:p>
          <a:p>
            <a:pPr lvl="1"/>
            <a:r>
              <a:rPr lang="en-US" dirty="0" smtClean="0"/>
              <a:t>Topics</a:t>
            </a:r>
          </a:p>
          <a:p>
            <a:pPr lvl="1"/>
            <a:r>
              <a:rPr lang="en-US" dirty="0" smtClean="0"/>
              <a:t>Data and maps</a:t>
            </a:r>
          </a:p>
          <a:p>
            <a:pPr lvl="1"/>
            <a:r>
              <a:rPr lang="en-US" dirty="0" smtClean="0"/>
              <a:t>Indicators </a:t>
            </a:r>
          </a:p>
          <a:p>
            <a:pPr lvl="1"/>
            <a:r>
              <a:rPr lang="en-US" dirty="0" smtClean="0"/>
              <a:t>Countries and regions</a:t>
            </a:r>
          </a:p>
          <a:p>
            <a:pPr lvl="1"/>
            <a:r>
              <a:rPr lang="en-US" dirty="0" smtClean="0"/>
              <a:t>Tools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4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5CF3F-3EA2-4E76-9652-ED447764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01152"/>
          </a:xfrm>
        </p:spPr>
        <p:txBody>
          <a:bodyPr>
            <a:normAutofit fontScale="90000"/>
          </a:bodyPr>
          <a:lstStyle/>
          <a:p>
            <a:r>
              <a:rPr lang="en-US" dirty="0"/>
              <a:t>Portal </a:t>
            </a:r>
            <a:r>
              <a:rPr lang="ro-RO" dirty="0" err="1" smtClean="0"/>
              <a:t>main</a:t>
            </a:r>
            <a:r>
              <a:rPr lang="ro-RO" dirty="0" smtClean="0"/>
              <a:t> </a:t>
            </a:r>
            <a:r>
              <a:rPr lang="en-US" dirty="0" smtClean="0"/>
              <a:t>sections </a:t>
            </a:r>
            <a:r>
              <a:rPr lang="en-US" dirty="0"/>
              <a:t>and pages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C39611-41EA-468A-8380-A40B8F1E3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5742" y="895350"/>
            <a:ext cx="5859091" cy="565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9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70131-1801-4C58-BF45-76CB95A0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677352"/>
          </a:xfrm>
        </p:spPr>
        <p:txBody>
          <a:bodyPr/>
          <a:lstStyle/>
          <a:p>
            <a:r>
              <a:rPr lang="en-US" dirty="0" smtClean="0"/>
              <a:t>Country pages, Indicators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284BA-FFB3-42F1-A3A3-3088C022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577341"/>
            <a:ext cx="8595360" cy="420624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The country pages will show the information available now:</a:t>
            </a:r>
          </a:p>
          <a:p>
            <a:pPr lvl="1"/>
            <a:r>
              <a:rPr lang="en-US" dirty="0" smtClean="0"/>
              <a:t>Art 17 forest data</a:t>
            </a:r>
          </a:p>
          <a:p>
            <a:pPr lvl="1"/>
            <a:r>
              <a:rPr lang="en-US" dirty="0" smtClean="0"/>
              <a:t>NFI search per country</a:t>
            </a:r>
          </a:p>
          <a:p>
            <a:pPr lvl="1"/>
            <a:r>
              <a:rPr lang="en-US" dirty="0" smtClean="0"/>
              <a:t>LULUCF data</a:t>
            </a:r>
          </a:p>
          <a:p>
            <a:pPr lvl="1"/>
            <a:r>
              <a:rPr lang="en-US" dirty="0" smtClean="0"/>
              <a:t>Etc.</a:t>
            </a:r>
          </a:p>
          <a:p>
            <a:pPr lvl="1"/>
            <a:r>
              <a:rPr lang="en-US" dirty="0" smtClean="0"/>
              <a:t>Ideally, specific information will be filled in and maintained by countries</a:t>
            </a:r>
          </a:p>
          <a:p>
            <a:r>
              <a:rPr lang="en-US" sz="1800" dirty="0" smtClean="0"/>
              <a:t>Indicators</a:t>
            </a:r>
          </a:p>
          <a:p>
            <a:pPr lvl="1"/>
            <a:r>
              <a:rPr lang="en-US" dirty="0" smtClean="0"/>
              <a:t>EEA is compiling forest condition indicators as part of a forest pilot project carried with the Commission</a:t>
            </a:r>
          </a:p>
          <a:p>
            <a:pPr lvl="1"/>
            <a:r>
              <a:rPr lang="en-US" dirty="0" smtClean="0"/>
              <a:t>Other indicators, compiled for other processes and related to different policy relevant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6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through the National Forest Inventories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Data has been collected by JRC from NFIs and international organisations:</a:t>
            </a:r>
          </a:p>
          <a:p>
            <a:pPr lvl="1"/>
            <a:r>
              <a:rPr lang="en-GB" dirty="0" smtClean="0"/>
              <a:t>FAO/FRA</a:t>
            </a:r>
            <a:r>
              <a:rPr lang="en-GB" dirty="0"/>
              <a:t>, </a:t>
            </a:r>
            <a:r>
              <a:rPr lang="en-GB" dirty="0" smtClean="0"/>
              <a:t>UNECE</a:t>
            </a:r>
            <a:r>
              <a:rPr lang="en-GB" dirty="0"/>
              <a:t>, Forest Europe, ICP-Forests</a:t>
            </a:r>
            <a:r>
              <a:rPr lang="en-GB" dirty="0" smtClean="0"/>
              <a:t>, EUFORGEN, </a:t>
            </a:r>
            <a:r>
              <a:rPr lang="en-GB" dirty="0"/>
              <a:t>Global Forest </a:t>
            </a:r>
            <a:r>
              <a:rPr lang="en-GB" dirty="0" smtClean="0"/>
              <a:t>Watch, etc.</a:t>
            </a:r>
          </a:p>
          <a:p>
            <a:pPr lvl="1"/>
            <a:r>
              <a:rPr lang="en-GB" dirty="0" smtClean="0"/>
              <a:t>Commission Services</a:t>
            </a:r>
            <a:r>
              <a:rPr lang="en-GB" dirty="0"/>
              <a:t>: JRC, DG ENV, DG AGRI, DG </a:t>
            </a:r>
            <a:r>
              <a:rPr lang="en-GB" dirty="0" smtClean="0"/>
              <a:t>CLIMA, etc.</a:t>
            </a:r>
            <a:endParaRPr lang="en-GB" dirty="0"/>
          </a:p>
          <a:p>
            <a:pPr lvl="1"/>
            <a:r>
              <a:rPr lang="en-GB" dirty="0" smtClean="0"/>
              <a:t>National Forest Inventories</a:t>
            </a:r>
          </a:p>
          <a:p>
            <a:pPr lvl="1"/>
            <a:r>
              <a:rPr lang="en-GB" dirty="0" smtClean="0"/>
              <a:t>Copernicus layers </a:t>
            </a:r>
            <a:r>
              <a:rPr lang="en-US" dirty="0" smtClean="0"/>
              <a:t>(</a:t>
            </a:r>
            <a:r>
              <a:rPr lang="en-US" dirty="0"/>
              <a:t>HRL Forests, tree cover density</a:t>
            </a:r>
            <a:r>
              <a:rPr lang="en-US" dirty="0" smtClean="0"/>
              <a:t>)</a:t>
            </a:r>
            <a:r>
              <a:rPr lang="en-GB" dirty="0" smtClean="0"/>
              <a:t> </a:t>
            </a:r>
          </a:p>
          <a:p>
            <a:r>
              <a:rPr lang="en-GB" sz="1800" dirty="0" smtClean="0"/>
              <a:t>Currently more than 1600 resources (datasets, maps, reports, documents etc.) and counting…</a:t>
            </a:r>
          </a:p>
          <a:p>
            <a:r>
              <a:rPr lang="en-GB" sz="1800" dirty="0" smtClean="0"/>
              <a:t>The search looks in the resources’ metadata (country/region, resource type, topic, keywords etc. )</a:t>
            </a:r>
          </a:p>
          <a:p>
            <a:pPr lvl="1"/>
            <a:r>
              <a:rPr lang="en-GB" dirty="0" smtClean="0"/>
              <a:t>Manually associated by the JRC, i.e. common nomenclatures</a:t>
            </a:r>
          </a:p>
          <a:p>
            <a:pPr lvl="1"/>
            <a:r>
              <a:rPr lang="en-GB" dirty="0" smtClean="0"/>
              <a:t>Meaningful results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273764E-977E-47C9-87B4-744787CD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705927"/>
          </a:xfrm>
        </p:spPr>
        <p:txBody>
          <a:bodyPr>
            <a:normAutofit/>
          </a:bodyPr>
          <a:lstStyle/>
          <a:p>
            <a:r>
              <a:rPr lang="ro-RO" dirty="0"/>
              <a:t>Search National Forest Inventories</a:t>
            </a:r>
            <a:endParaRPr lang="en-US" dirty="0"/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68" y="1000125"/>
            <a:ext cx="7838610" cy="5755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B5CE58C7-F418-4426-A5F0-F5DAD701F6F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9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375</TotalTime>
  <Words>703</Words>
  <Application>Microsoft Office PowerPoint</Application>
  <PresentationFormat>Panorámica</PresentationFormat>
  <Paragraphs>126</Paragraphs>
  <Slides>18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Wingdings 2</vt:lpstr>
      <vt:lpstr>View</vt:lpstr>
      <vt:lpstr>Forest Information System for Europe</vt:lpstr>
      <vt:lpstr>Plan for FISE developments</vt:lpstr>
      <vt:lpstr>Main components of FISE</vt:lpstr>
      <vt:lpstr>Portal design </vt:lpstr>
      <vt:lpstr>Portal structure</vt:lpstr>
      <vt:lpstr>Portal main sections and pages</vt:lpstr>
      <vt:lpstr>Country pages, Indicators</vt:lpstr>
      <vt:lpstr>Search through the National Forest Inventories</vt:lpstr>
      <vt:lpstr>Search National Forest Inventories</vt:lpstr>
      <vt:lpstr>Producing maps for FISE</vt:lpstr>
      <vt:lpstr>Data sources</vt:lpstr>
      <vt:lpstr>Map types by procedure</vt:lpstr>
      <vt:lpstr>Data from EFFIS (European Forest Fires Information System)</vt:lpstr>
      <vt:lpstr>Standard procedure</vt:lpstr>
      <vt:lpstr>Tree cover density and forest types</vt:lpstr>
      <vt:lpstr>Forest in protected sites</vt:lpstr>
      <vt:lpstr>Maps from raw data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Information Sytem for Europe</dc:title>
  <dc:creator>Miruna Bădescu</dc:creator>
  <cp:lastModifiedBy>Koldo Goñi Iza</cp:lastModifiedBy>
  <cp:revision>136</cp:revision>
  <dcterms:created xsi:type="dcterms:W3CDTF">2018-09-14T12:36:04Z</dcterms:created>
  <dcterms:modified xsi:type="dcterms:W3CDTF">2018-09-16T21:47:16Z</dcterms:modified>
</cp:coreProperties>
</file>