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70" r:id="rId1"/>
  </p:sldMasterIdLst>
  <p:notesMasterIdLst>
    <p:notesMasterId r:id="rId17"/>
  </p:notesMasterIdLst>
  <p:sldIdLst>
    <p:sldId id="256" r:id="rId2"/>
    <p:sldId id="257" r:id="rId3"/>
    <p:sldId id="261" r:id="rId4"/>
    <p:sldId id="258" r:id="rId5"/>
    <p:sldId id="262" r:id="rId6"/>
    <p:sldId id="264" r:id="rId7"/>
    <p:sldId id="263" r:id="rId8"/>
    <p:sldId id="259" r:id="rId9"/>
    <p:sldId id="265" r:id="rId10"/>
    <p:sldId id="260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4EF3C-F9BD-4BA0-8B80-91ACB63008E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0C9EE-D276-4204-9D12-4BD079BC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5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0C9EE-D276-4204-9D12-4BD079BC30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2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0C9EE-D276-4204-9D12-4BD079BC30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6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1170-AD0F-42F2-83B0-6DF1D745928D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02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E403C-C180-4B75-A947-AC2BB4920DD7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472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0C3-A433-47DA-A156-FCF6CDEB673D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541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9419-1400-449E-817E-2D848921706D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E58C7-F418-4426-A5F0-F5DAD701F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96" y="6505964"/>
            <a:ext cx="1151804" cy="287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46" y="6405467"/>
            <a:ext cx="1215410" cy="41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015E-00C9-490E-BBF4-593F2646C2BC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0124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3DA8-AAFB-4058-B549-C35EB31B3CD6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0268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6923B-214A-46C0-8558-A96A91D1B969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660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5490-37C9-4D3A-880F-6D0C0D7E1961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779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02B5-E9A3-4F59-AF95-72C19AD7256A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530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01F7-8D2A-46CD-92F2-234022244A4F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7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7B43-CFB2-4ED2-82BA-FE7658307DE8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1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42BA0F94-61A8-496F-8FAF-99E8C156237B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0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ab.discomap.eea.europa.eu/webappbuilder/apps/14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ab.discomap.eea.europa.eu/webappbuilder/apps/146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ab.discomap.eea.europa.eu/webappbuilder/apps/149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nfi-search.dev.eaudeweb.ro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/>
              <a:t>Forest Information </a:t>
            </a:r>
            <a:r>
              <a:rPr lang="ro-RO" dirty="0" err="1"/>
              <a:t>System</a:t>
            </a:r>
            <a:r>
              <a:rPr lang="ro-RO" dirty="0"/>
              <a:t> for Europe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851" y="5103845"/>
            <a:ext cx="6678480" cy="1077686"/>
          </a:xfrm>
          <a:solidFill>
            <a:schemeClr val="bg2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ro-RO" dirty="0">
                <a:solidFill>
                  <a:schemeClr val="tx1"/>
                </a:solidFill>
              </a:rPr>
              <a:t>Miruna Bădescu, Adriana Baciu – Eau de Web</a:t>
            </a:r>
          </a:p>
          <a:p>
            <a:r>
              <a:rPr lang="ro-RO" dirty="0">
                <a:solidFill>
                  <a:schemeClr val="tx1"/>
                </a:solidFill>
              </a:rPr>
              <a:t>Koldo Goñi Iza - Tracasa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0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Forest maps in progress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Many data sources to consider - JRC, EEA, FAO, UNECE, EFI, EFFIS, EUFORGEN, NFIs, COPERNICUS, ICP-Forests, …</a:t>
            </a:r>
          </a:p>
          <a:p>
            <a:r>
              <a:rPr lang="en-GB" dirty="0" smtClean="0"/>
              <a:t>There is a lot of tabular information suitable to represent at country level</a:t>
            </a:r>
          </a:p>
          <a:p>
            <a:r>
              <a:rPr lang="en-GB" dirty="0" smtClean="0"/>
              <a:t>We have to select under some criteria</a:t>
            </a:r>
          </a:p>
          <a:p>
            <a:pPr lvl="1"/>
            <a:r>
              <a:rPr lang="en-GB" dirty="0" smtClean="0"/>
              <a:t>Relevance</a:t>
            </a:r>
          </a:p>
          <a:p>
            <a:pPr lvl="1"/>
            <a:r>
              <a:rPr lang="en-GB" dirty="0" smtClean="0"/>
              <a:t>Unpublished</a:t>
            </a:r>
          </a:p>
          <a:p>
            <a:pPr lvl="1"/>
            <a:r>
              <a:rPr lang="en-GB" dirty="0" smtClean="0"/>
              <a:t>Geographic component</a:t>
            </a:r>
            <a:endParaRPr lang="en-GB" sz="105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7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89532"/>
            <a:ext cx="9692640" cy="1397124"/>
          </a:xfrm>
        </p:spPr>
        <p:txBody>
          <a:bodyPr/>
          <a:lstStyle/>
          <a:p>
            <a:r>
              <a:rPr lang="en-US" dirty="0" smtClean="0"/>
              <a:t>Planned </a:t>
            </a:r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Maps in progress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Forest density and forest types combined Wood production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Forested areas in Protected sites (Natura2k &amp; CDDA)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Cover density &amp; forest type statistics by nuts(0-3)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Copernicus &amp; fragmentation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EFFIS wildfires by nuts</a:t>
            </a:r>
          </a:p>
          <a:p>
            <a:r>
              <a:rPr lang="en-US" sz="24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Maps in the stack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Forest and fresh water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Wood production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Forest and recreation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get Forest information?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570" y="2178699"/>
            <a:ext cx="4495116" cy="1931436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 smtClean="0"/>
              <a:t>Remote </a:t>
            </a:r>
            <a:r>
              <a:rPr lang="en-US" sz="1800" b="1" dirty="0"/>
              <a:t>sensors (satellite)</a:t>
            </a:r>
          </a:p>
          <a:p>
            <a:pPr marL="560070" lvl="1" indent="-28575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Homogeneous assessment across Europe</a:t>
            </a:r>
          </a:p>
          <a:p>
            <a:pPr marL="560070" lvl="1" indent="-28575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Single forest definition</a:t>
            </a:r>
          </a:p>
          <a:p>
            <a:pPr marL="560070" lvl="1" indent="-28575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Forest: Land cover (incl. agro-forestry)</a:t>
            </a:r>
          </a:p>
          <a:p>
            <a:pPr marL="560070" lvl="1" indent="-28575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in non-accessible </a:t>
            </a:r>
            <a:r>
              <a:rPr lang="ro-RO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region</a:t>
            </a:r>
            <a:r>
              <a:rPr lang="ro-RO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o-RO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level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60070" lvl="1" indent="-28575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can be summarized in indices</a:t>
            </a:r>
          </a:p>
          <a:p>
            <a:pPr marL="560070" lvl="1" indent="-28575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Reproducible &amp; efficient analysis</a:t>
            </a:r>
          </a:p>
          <a:p>
            <a:endParaRPr lang="ro-RO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780522" y="1691322"/>
            <a:ext cx="535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Two main data types ↔ complementary information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83162" y="2178699"/>
            <a:ext cx="5012964" cy="19314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NFI: </a:t>
            </a:r>
            <a:r>
              <a:rPr lang="en-US" sz="1800" b="1" kern="0" dirty="0"/>
              <a:t>plot sample data</a:t>
            </a:r>
            <a:endParaRPr lang="en-US" sz="1800" b="1" dirty="0"/>
          </a:p>
          <a:p>
            <a:pPr marL="560070" lvl="1" indent="-28575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High thematic detail at plot location (tree species, age, deadwood, etc.)</a:t>
            </a:r>
          </a:p>
          <a:p>
            <a:pPr marL="560070" lvl="1" indent="-28575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Forest: Land use (excl. agro-forestry)</a:t>
            </a:r>
          </a:p>
          <a:p>
            <a:pPr marL="560070" lvl="1" indent="-28575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Long history &amp; continuous approach</a:t>
            </a:r>
          </a:p>
          <a:p>
            <a:pPr marL="560070" lvl="1" indent="-28575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Expert knowledge</a:t>
            </a:r>
          </a:p>
          <a:p>
            <a:pPr marL="560070" lvl="1" indent="-28575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Official, national forest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</a:t>
            </a:r>
          </a:p>
          <a:p>
            <a:endParaRPr lang="ro-RO" sz="1800" dirty="0"/>
          </a:p>
        </p:txBody>
      </p:sp>
      <p:pic>
        <p:nvPicPr>
          <p:cNvPr id="6" name="Picture 4" descr="IRS- and SPOT-based forest cover map of the EC Joint Research Centre (Kempeneers et al. 2011), aggregated to 1km x 1k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4170937"/>
            <a:ext cx="1859501" cy="16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431753" y="4110135"/>
            <a:ext cx="2272860" cy="1132168"/>
            <a:chOff x="5999504" y="3453190"/>
            <a:chExt cx="2272860" cy="1132168"/>
          </a:xfrm>
        </p:grpSpPr>
        <p:pic>
          <p:nvPicPr>
            <p:cNvPr id="8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9504" y="3677962"/>
              <a:ext cx="1789507" cy="907396"/>
            </a:xfrm>
            <a:prstGeom prst="rect">
              <a:avLst/>
            </a:prstGeom>
          </p:spPr>
        </p:pic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68344" y="3453190"/>
              <a:ext cx="604020" cy="5739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567256" y="2179751"/>
            <a:ext cx="2777904" cy="4678249"/>
            <a:chOff x="3552895" y="2089830"/>
            <a:chExt cx="2777904" cy="4678249"/>
          </a:xfrm>
        </p:grpSpPr>
        <p:pic>
          <p:nvPicPr>
            <p:cNvPr id="11" name="Picture 2" descr="Figure 1: Aggregated results showing the dominant species at 1x1k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5242938"/>
              <a:ext cx="1977480" cy="12825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552895" y="4941168"/>
              <a:ext cx="2573424" cy="3077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 smtClean="0"/>
                <a:t>Mix data sources &amp; technics</a:t>
              </a:r>
              <a:endParaRPr lang="en-US" sz="2000" b="1" dirty="0"/>
            </a:p>
          </p:txBody>
        </p:sp>
        <p:sp>
          <p:nvSpPr>
            <p:cNvPr id="13" name="8 Flecha abajo"/>
            <p:cNvSpPr/>
            <p:nvPr/>
          </p:nvSpPr>
          <p:spPr>
            <a:xfrm>
              <a:off x="4499992" y="2089830"/>
              <a:ext cx="144016" cy="27595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4" name="Picture 6" descr="Map showing predicted wood production (in cubic meters per ha of land per year) in Europe averaged over the period 2000-2010. 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9968" y="5445224"/>
              <a:ext cx="1290831" cy="132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Tree cover density and forest types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43" y="1828800"/>
            <a:ext cx="812476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7064" y="6317616"/>
            <a:ext cx="650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3"/>
              </a:rPr>
              <a:t>http://wab.discomap.eea.europa.eu/webappbuilder/apps/144</a:t>
            </a:r>
            <a:r>
              <a:rPr lang="en-US" u="sng" dirty="0" smtClean="0">
                <a:hlinkClick r:id="rId3"/>
              </a:rPr>
              <a:t>/</a:t>
            </a:r>
            <a:r>
              <a:rPr lang="ro-RO" u="sng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Data from EFFIS (European Forest Fires Information System)</a:t>
            </a:r>
            <a:endParaRPr lang="en-GB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85" y="1828800"/>
            <a:ext cx="813468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2775" y="6317616"/>
            <a:ext cx="679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3"/>
              </a:rPr>
              <a:t>http://wab.discomap.eea.europa.eu/webappbuilder/apps/146</a:t>
            </a:r>
            <a:r>
              <a:rPr lang="en-US" u="sng" dirty="0" smtClean="0">
                <a:hlinkClick r:id="rId3"/>
              </a:rPr>
              <a:t>/</a:t>
            </a:r>
            <a:r>
              <a:rPr lang="ro-RO" dirty="0" smtClean="0"/>
              <a:t>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EUFORGEN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4530" y="6256176"/>
            <a:ext cx="8595360" cy="404488"/>
          </a:xfrm>
        </p:spPr>
        <p:txBody>
          <a:bodyPr/>
          <a:lstStyle/>
          <a:p>
            <a:pPr marL="0" indent="0">
              <a:buNone/>
            </a:pPr>
            <a:r>
              <a:rPr lang="en-GB" u="sng" dirty="0">
                <a:hlinkClick r:id="rId3"/>
              </a:rPr>
              <a:t>http://wab.discomap.eea.europa.eu/webappbuilder/apps/149/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503" y="1691322"/>
            <a:ext cx="5952702" cy="4359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Plan for </a:t>
            </a:r>
            <a:r>
              <a:rPr lang="en-US" dirty="0"/>
              <a:t>FISE</a:t>
            </a:r>
            <a:r>
              <a:rPr lang="ro-RO" dirty="0"/>
              <a:t>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presentation of FISE m</a:t>
            </a:r>
            <a:r>
              <a:rPr lang="ro-RO" dirty="0" smtClean="0"/>
              <a:t>ilestones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US" dirty="0" smtClean="0"/>
          </a:p>
          <a:p>
            <a:r>
              <a:rPr lang="en-US" dirty="0" smtClean="0"/>
              <a:t>Meaning to </a:t>
            </a:r>
            <a:r>
              <a:rPr lang="en-US" dirty="0"/>
              <a:t>start humble and build the system bottom </a:t>
            </a:r>
            <a:r>
              <a:rPr lang="en-US" dirty="0" smtClean="0"/>
              <a:t>up</a:t>
            </a:r>
          </a:p>
          <a:p>
            <a:r>
              <a:rPr lang="en-US" dirty="0" smtClean="0"/>
              <a:t>Start with user stories for each target group, important </a:t>
            </a:r>
            <a:r>
              <a:rPr lang="en-US" dirty="0"/>
              <a:t>to meet the demand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17AF410-0E3C-4102-B22D-4257A47FD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591533"/>
              </p:ext>
            </p:extLst>
          </p:nvPr>
        </p:nvGraphicFramePr>
        <p:xfrm>
          <a:off x="1556808" y="2268008"/>
          <a:ext cx="8128000" cy="254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5625">
                  <a:extLst>
                    <a:ext uri="{9D8B030D-6E8A-4147-A177-3AD203B41FA5}">
                      <a16:colId xmlns:a16="http://schemas.microsoft.com/office/drawing/2014/main" xmlns="" val="835269594"/>
                    </a:ext>
                  </a:extLst>
                </a:gridCol>
                <a:gridCol w="2492375">
                  <a:extLst>
                    <a:ext uri="{9D8B030D-6E8A-4147-A177-3AD203B41FA5}">
                      <a16:colId xmlns:a16="http://schemas.microsoft.com/office/drawing/2014/main" xmlns="" val="1986339850"/>
                    </a:ext>
                  </a:extLst>
                </a:gridCol>
              </a:tblGrid>
              <a:tr h="495935"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Planned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6888936"/>
                  </a:ext>
                </a:extLst>
              </a:tr>
              <a:tr h="495935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 of the first portal prototype, to present at the meeting with the National Forest Directors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September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9181215"/>
                  </a:ext>
                </a:extLst>
              </a:tr>
              <a:tr h="495935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 of second portal prototype, approximatively one year after the start of the contract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February 2019 – delivered iteratively from Oct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9331428"/>
                  </a:ext>
                </a:extLst>
              </a:tr>
              <a:tr h="495935">
                <a:tc>
                  <a:txBody>
                    <a:bodyPr/>
                    <a:lstStyle/>
                    <a:p>
                      <a:r>
                        <a:rPr lang="en-US" dirty="0"/>
                        <a:t>Final prototype ready and 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December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3312881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3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96B42-30C2-4525-8FB6-E91E63A9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components of FISE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C3C37F-0F47-45D5-8CA4-28D1CBD7F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Portal </a:t>
            </a:r>
          </a:p>
          <a:p>
            <a:pPr lvl="1"/>
            <a:r>
              <a:rPr lang="en-US" dirty="0" smtClean="0"/>
              <a:t>Main entry point for retrieval of FISE information and content. Main section of the portal: Topics, Countries and Regions, Indicators </a:t>
            </a:r>
          </a:p>
          <a:p>
            <a:r>
              <a:rPr lang="en-US" dirty="0" smtClean="0"/>
              <a:t>National Forest Inventory Search functionality</a:t>
            </a:r>
          </a:p>
          <a:p>
            <a:pPr lvl="1"/>
            <a:r>
              <a:rPr lang="en-US" dirty="0" smtClean="0"/>
              <a:t>Tool that will assist the users in easy retrieval of National Forestry Inventory datasets and information, along with other datasets and information available on forestry </a:t>
            </a:r>
          </a:p>
          <a:p>
            <a:r>
              <a:rPr lang="en-US" dirty="0" smtClean="0"/>
              <a:t>Maps and Graphs </a:t>
            </a:r>
          </a:p>
          <a:p>
            <a:pPr lvl="1"/>
            <a:r>
              <a:rPr lang="en-US" dirty="0" smtClean="0"/>
              <a:t>Visualization tool for GIS data relevant to the forest field</a:t>
            </a:r>
          </a:p>
          <a:p>
            <a:pPr lvl="1"/>
            <a:r>
              <a:rPr lang="en-US" dirty="0" smtClean="0"/>
              <a:t>Visualization tool for existing tabular data, time series for such datasets etc.</a:t>
            </a:r>
          </a:p>
          <a:p>
            <a:pPr lvl="1"/>
            <a:endParaRPr lang="en-US" dirty="0" smtClean="0"/>
          </a:p>
          <a:p>
            <a:pPr marL="274320" lvl="1" indent="0">
              <a:buNone/>
            </a:pPr>
            <a:r>
              <a:rPr lang="en-US" sz="1600" dirty="0" smtClean="0"/>
              <a:t>All technologies used will follow EEA Standards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724977"/>
          </a:xfrm>
        </p:spPr>
        <p:txBody>
          <a:bodyPr/>
          <a:lstStyle/>
          <a:p>
            <a:r>
              <a:rPr lang="ro-RO" dirty="0"/>
              <a:t>Portal</a:t>
            </a:r>
            <a:r>
              <a:rPr lang="en-US" dirty="0"/>
              <a:t> design</a:t>
            </a:r>
            <a:r>
              <a:rPr lang="ro-RO" dirty="0"/>
              <a:t>	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52DA97-E8C1-4465-8B9B-0390D1849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91" y="1140279"/>
            <a:ext cx="6596160" cy="5041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D10EAF-6011-4D79-A98F-F7661B2D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55C29F-65CD-4241-977D-FC7A7EE9A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Homepage structure: </a:t>
            </a:r>
          </a:p>
          <a:p>
            <a:pPr lvl="1"/>
            <a:r>
              <a:rPr lang="en-US" dirty="0" smtClean="0"/>
              <a:t>Menu area: logo, easy navigation from the portal menu</a:t>
            </a:r>
          </a:p>
          <a:p>
            <a:pPr lvl="1"/>
            <a:r>
              <a:rPr lang="en-US" dirty="0" smtClean="0"/>
              <a:t>Rolling banner – presenting short welcome messages for the visitor, announcements, conferences, reporting news</a:t>
            </a:r>
          </a:p>
          <a:p>
            <a:pPr lvl="1"/>
            <a:r>
              <a:rPr lang="en-US" dirty="0" smtClean="0"/>
              <a:t>Navigation area, emphasis on main sections</a:t>
            </a:r>
          </a:p>
          <a:p>
            <a:pPr lvl="1"/>
            <a:r>
              <a:rPr lang="en-US" dirty="0" smtClean="0"/>
              <a:t>Stories area – to be implemented – will advertise the relevant stories of the moment</a:t>
            </a:r>
          </a:p>
          <a:p>
            <a:pPr lvl="1"/>
            <a:r>
              <a:rPr lang="en-US" dirty="0" smtClean="0"/>
              <a:t>Footer area: Contact, About, Partners etc. </a:t>
            </a:r>
          </a:p>
          <a:p>
            <a:r>
              <a:rPr lang="en-US" dirty="0" smtClean="0"/>
              <a:t>Main sections:</a:t>
            </a:r>
          </a:p>
          <a:p>
            <a:pPr lvl="1"/>
            <a:r>
              <a:rPr lang="en-US" dirty="0" smtClean="0"/>
              <a:t>Topics</a:t>
            </a:r>
          </a:p>
          <a:p>
            <a:pPr lvl="1"/>
            <a:r>
              <a:rPr lang="en-US" dirty="0" smtClean="0"/>
              <a:t>Data and maps</a:t>
            </a:r>
          </a:p>
          <a:p>
            <a:pPr lvl="1"/>
            <a:r>
              <a:rPr lang="en-US" dirty="0" smtClean="0"/>
              <a:t>Indicators </a:t>
            </a:r>
          </a:p>
          <a:p>
            <a:pPr lvl="1"/>
            <a:r>
              <a:rPr lang="en-US" dirty="0" smtClean="0"/>
              <a:t>Countries and regions</a:t>
            </a:r>
          </a:p>
          <a:p>
            <a:pPr lvl="1"/>
            <a:r>
              <a:rPr lang="en-US" dirty="0" smtClean="0"/>
              <a:t>Tools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4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55CF3F-3EA2-4E76-9652-ED447764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601152"/>
          </a:xfrm>
        </p:spPr>
        <p:txBody>
          <a:bodyPr>
            <a:normAutofit fontScale="90000"/>
          </a:bodyPr>
          <a:lstStyle/>
          <a:p>
            <a:r>
              <a:rPr lang="en-US" dirty="0"/>
              <a:t>Portal </a:t>
            </a:r>
            <a:r>
              <a:rPr lang="ro-RO" dirty="0" err="1" smtClean="0"/>
              <a:t>main</a:t>
            </a:r>
            <a:r>
              <a:rPr lang="ro-RO" dirty="0" smtClean="0"/>
              <a:t> </a:t>
            </a:r>
            <a:r>
              <a:rPr lang="en-US" dirty="0" smtClean="0"/>
              <a:t>sections </a:t>
            </a:r>
            <a:r>
              <a:rPr lang="en-US" dirty="0"/>
              <a:t>and pages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7C39611-41EA-468A-8380-A40B8F1E3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742" y="895350"/>
            <a:ext cx="5859091" cy="565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870131-1801-4C58-BF45-76CB95A0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677352"/>
          </a:xfrm>
        </p:spPr>
        <p:txBody>
          <a:bodyPr/>
          <a:lstStyle/>
          <a:p>
            <a:r>
              <a:rPr lang="en-US" dirty="0" smtClean="0"/>
              <a:t>Country pages, Indicators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F284BA-FFB3-42F1-A3A3-3088C0222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country pages will show the information available now:</a:t>
            </a:r>
          </a:p>
          <a:p>
            <a:pPr lvl="1"/>
            <a:r>
              <a:rPr lang="en-US" dirty="0" smtClean="0"/>
              <a:t>Art 17 forest data</a:t>
            </a:r>
          </a:p>
          <a:p>
            <a:pPr lvl="1"/>
            <a:r>
              <a:rPr lang="en-US" dirty="0" smtClean="0"/>
              <a:t>NFI search per country</a:t>
            </a:r>
          </a:p>
          <a:p>
            <a:pPr lvl="1"/>
            <a:r>
              <a:rPr lang="en-US" dirty="0" smtClean="0"/>
              <a:t>LULUCF data</a:t>
            </a:r>
          </a:p>
          <a:p>
            <a:pPr lvl="1"/>
            <a:r>
              <a:rPr lang="en-US" dirty="0" smtClean="0"/>
              <a:t>Etc.</a:t>
            </a:r>
          </a:p>
          <a:p>
            <a:pPr lvl="1"/>
            <a:r>
              <a:rPr lang="en-US" dirty="0" smtClean="0"/>
              <a:t>Ideally, specific information will be filled in and </a:t>
            </a:r>
            <a:r>
              <a:rPr lang="en-US" dirty="0" smtClean="0"/>
              <a:t>maintained </a:t>
            </a:r>
            <a:r>
              <a:rPr lang="en-US" dirty="0" smtClean="0"/>
              <a:t>by countries</a:t>
            </a:r>
          </a:p>
          <a:p>
            <a:r>
              <a:rPr lang="en-US" dirty="0" smtClean="0"/>
              <a:t>Indicators</a:t>
            </a:r>
          </a:p>
          <a:p>
            <a:pPr lvl="1"/>
            <a:r>
              <a:rPr lang="en-US" dirty="0" smtClean="0"/>
              <a:t>EEA is compiling forest condition indicators as part of a forest pilot project carried with the Commission</a:t>
            </a:r>
          </a:p>
          <a:p>
            <a:pPr lvl="1"/>
            <a:r>
              <a:rPr lang="en-US" dirty="0" smtClean="0"/>
              <a:t>Other indicators, compiled for other processes and related to different policy relevant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through the National Forest Inventories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Data has been collected by JRC from NFIs and international organisations:</a:t>
            </a:r>
          </a:p>
          <a:p>
            <a:pPr lvl="1"/>
            <a:r>
              <a:rPr lang="en-GB" dirty="0" smtClean="0"/>
              <a:t>FAO/FRA</a:t>
            </a:r>
            <a:r>
              <a:rPr lang="en-GB" dirty="0"/>
              <a:t>, </a:t>
            </a:r>
            <a:r>
              <a:rPr lang="en-GB" dirty="0" smtClean="0"/>
              <a:t>UNECE</a:t>
            </a:r>
            <a:r>
              <a:rPr lang="en-GB" dirty="0"/>
              <a:t>, Forest Europe, ICP-Forests</a:t>
            </a:r>
            <a:r>
              <a:rPr lang="en-GB" dirty="0" smtClean="0"/>
              <a:t>, EUFORGEN, </a:t>
            </a:r>
            <a:r>
              <a:rPr lang="en-GB" dirty="0"/>
              <a:t>Global Forest </a:t>
            </a:r>
            <a:r>
              <a:rPr lang="en-GB" dirty="0" smtClean="0"/>
              <a:t>Watch, etc.</a:t>
            </a:r>
          </a:p>
          <a:p>
            <a:pPr lvl="1"/>
            <a:r>
              <a:rPr lang="en-GB" dirty="0" smtClean="0"/>
              <a:t>Commission Services</a:t>
            </a:r>
            <a:r>
              <a:rPr lang="en-GB" dirty="0"/>
              <a:t>: JRC, DG ENV, DG AGRI, DG </a:t>
            </a:r>
            <a:r>
              <a:rPr lang="en-GB" dirty="0" smtClean="0"/>
              <a:t>CLIMA, etc.</a:t>
            </a:r>
            <a:endParaRPr lang="en-GB" dirty="0"/>
          </a:p>
          <a:p>
            <a:pPr lvl="1"/>
            <a:r>
              <a:rPr lang="en-GB" dirty="0" smtClean="0"/>
              <a:t>National Forest Inventories</a:t>
            </a:r>
          </a:p>
          <a:p>
            <a:pPr lvl="1"/>
            <a:r>
              <a:rPr lang="en-GB" dirty="0" smtClean="0"/>
              <a:t>Copernicus layers </a:t>
            </a:r>
            <a:r>
              <a:rPr lang="en-US" dirty="0" smtClean="0"/>
              <a:t>(</a:t>
            </a:r>
            <a:r>
              <a:rPr lang="en-US" dirty="0"/>
              <a:t>HRL Forests, tree cover density</a:t>
            </a:r>
            <a:r>
              <a:rPr lang="en-US" dirty="0" smtClean="0"/>
              <a:t>)</a:t>
            </a:r>
            <a:r>
              <a:rPr lang="en-GB" dirty="0" smtClean="0"/>
              <a:t> </a:t>
            </a:r>
          </a:p>
          <a:p>
            <a:r>
              <a:rPr lang="en-GB" dirty="0" smtClean="0"/>
              <a:t>Currently more than 1600 resources (datasets, maps, reports, documents etc.) and counting…</a:t>
            </a:r>
          </a:p>
          <a:p>
            <a:r>
              <a:rPr lang="en-GB" dirty="0" smtClean="0"/>
              <a:t>The search looks in the resources’ metadata (country/region, resource type, topic, keywords etc. )</a:t>
            </a:r>
          </a:p>
          <a:p>
            <a:pPr lvl="1"/>
            <a:r>
              <a:rPr lang="en-GB" dirty="0" smtClean="0"/>
              <a:t>Manually associated by the JRC, i.e. common nomenclatures</a:t>
            </a:r>
          </a:p>
          <a:p>
            <a:pPr lvl="1"/>
            <a:r>
              <a:rPr lang="en-GB" dirty="0" smtClean="0"/>
              <a:t>Meaningful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6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A273764E-977E-47C9-87B4-744787CD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705927"/>
          </a:xfrm>
        </p:spPr>
        <p:txBody>
          <a:bodyPr>
            <a:normAutofit/>
          </a:bodyPr>
          <a:lstStyle/>
          <a:p>
            <a:r>
              <a:rPr lang="ro-RO" dirty="0"/>
              <a:t>Search National Forest Inventories</a:t>
            </a:r>
            <a:endParaRPr lang="en-US" dirty="0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8" y="1000125"/>
            <a:ext cx="7838610" cy="575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9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253</TotalTime>
  <Words>722</Words>
  <Application>Microsoft Office PowerPoint</Application>
  <PresentationFormat>Widescreen</PresentationFormat>
  <Paragraphs>124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 2</vt:lpstr>
      <vt:lpstr>View</vt:lpstr>
      <vt:lpstr>Forest Information System for Europe</vt:lpstr>
      <vt:lpstr>Plan for FISE developments</vt:lpstr>
      <vt:lpstr>Main components of FISE</vt:lpstr>
      <vt:lpstr>Portal design </vt:lpstr>
      <vt:lpstr>Portal structure</vt:lpstr>
      <vt:lpstr>Portal main sections and pages</vt:lpstr>
      <vt:lpstr>Country pages, Indicators</vt:lpstr>
      <vt:lpstr>Search through the National Forest Inventories</vt:lpstr>
      <vt:lpstr>Search National Forest Inventories</vt:lpstr>
      <vt:lpstr>Forest maps in progress</vt:lpstr>
      <vt:lpstr>Planned activities</vt:lpstr>
      <vt:lpstr>How to get Forest information?</vt:lpstr>
      <vt:lpstr>Tree cover density and forest types</vt:lpstr>
      <vt:lpstr>Data from EFFIS (European Forest Fires Information System)</vt:lpstr>
      <vt:lpstr>EUFORGEN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Information Sytem for Europe</dc:title>
  <dc:creator>Miruna Bădescu</dc:creator>
  <cp:lastModifiedBy>Miruna Badescu</cp:lastModifiedBy>
  <cp:revision>124</cp:revision>
  <dcterms:created xsi:type="dcterms:W3CDTF">2018-09-14T12:36:04Z</dcterms:created>
  <dcterms:modified xsi:type="dcterms:W3CDTF">2018-09-16T18:24:44Z</dcterms:modified>
</cp:coreProperties>
</file>