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4070" r:id="rId1"/>
  </p:sldMasterIdLst>
  <p:notesMasterIdLst>
    <p:notesMasterId r:id="rId17"/>
  </p:notesMasterIdLst>
  <p:sldIdLst>
    <p:sldId id="256" r:id="rId2"/>
    <p:sldId id="266" r:id="rId3"/>
    <p:sldId id="267" r:id="rId4"/>
    <p:sldId id="270" r:id="rId5"/>
    <p:sldId id="268" r:id="rId6"/>
    <p:sldId id="257" r:id="rId7"/>
    <p:sldId id="271" r:id="rId8"/>
    <p:sldId id="261" r:id="rId9"/>
    <p:sldId id="258" r:id="rId10"/>
    <p:sldId id="272" r:id="rId11"/>
    <p:sldId id="262" r:id="rId12"/>
    <p:sldId id="264" r:id="rId13"/>
    <p:sldId id="263" r:id="rId14"/>
    <p:sldId id="259" r:id="rId15"/>
    <p:sldId id="26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67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94322" autoAdjust="0"/>
  </p:normalViewPr>
  <p:slideViewPr>
    <p:cSldViewPr snapToGrid="0">
      <p:cViewPr varScale="1">
        <p:scale>
          <a:sx n="84" d="100"/>
          <a:sy n="84" d="100"/>
        </p:scale>
        <p:origin x="61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44EF3C-F9BD-4BA0-8B80-91ACB63008E6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90C9EE-D276-4204-9D12-4BD079BC3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54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0C9EE-D276-4204-9D12-4BD079BC305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221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E022-2404-48C0-BBCB-FA1185E4C35F}" type="datetime1">
              <a:rPr lang="en-US" smtClean="0"/>
              <a:t>5/23/2019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7023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4C092-9AA1-42DF-8C71-23C956AD689F}" type="datetime1">
              <a:rPr lang="en-US" smtClean="0"/>
              <a:t>5/23/2019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72212"/>
            <a:ext cx="914400" cy="593725"/>
          </a:xfrm>
        </p:spPr>
        <p:txBody>
          <a:bodyPr/>
          <a:lstStyle>
            <a:lvl1pPr>
              <a:defRPr/>
            </a:lvl1pPr>
          </a:lstStyle>
          <a:p>
            <a:fld id="{B5CE58C7-F418-4426-A5F0-F5DAD701F6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23363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109B-AD4A-442D-9CC3-FE53942EF4F6}" type="datetime1">
              <a:rPr lang="en-US" smtClean="0"/>
              <a:t>5/23/2019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64275"/>
            <a:ext cx="914400" cy="5937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20124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731034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0264" y="1828800"/>
            <a:ext cx="4774602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25AB3-D386-4495-AFEC-A78AB6DE6508}" type="datetime1">
              <a:rPr lang="en-US" smtClean="0"/>
              <a:t>5/23/2019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254283"/>
            <a:ext cx="914400" cy="5937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00268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731034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731034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8192" y="1713655"/>
            <a:ext cx="4626319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8192" y="2507550"/>
            <a:ext cx="4626319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46DF4-17BC-40F1-8120-3EE4C9F10CBF}" type="datetime1">
              <a:rPr lang="en-US" smtClean="0"/>
              <a:t>5/23/2019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57200" y="6264275"/>
            <a:ext cx="914400" cy="5937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36602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AD246-0A3F-4D4F-8490-2E550E4E1006}" type="datetime1">
              <a:rPr lang="en-US" smtClean="0"/>
              <a:t>5/23/2019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264275"/>
            <a:ext cx="914400" cy="5937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173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A0959-C124-428D-A820-65708DF9D3E9}" type="datetime1">
              <a:rPr lang="en-US" smtClean="0"/>
              <a:t>5/23/2019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87" y="6256335"/>
            <a:ext cx="914400" cy="5937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711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CCA20A6C-E5E1-448B-B460-3397C6901944}" type="datetime1">
              <a:rPr lang="en-US" smtClean="0"/>
              <a:t>5/23/2019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" y="6180137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793" y="6371403"/>
            <a:ext cx="1620447" cy="52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605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72" r:id="rId2"/>
    <p:sldLayoutId id="2147484073" r:id="rId3"/>
    <p:sldLayoutId id="2147484074" r:id="rId4"/>
    <p:sldLayoutId id="2147484075" r:id="rId5"/>
    <p:sldLayoutId id="2147484078" r:id="rId6"/>
    <p:sldLayoutId id="2147484079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rojects.eionet.europa.eu/fise-project/library/1.-initiating-phase/fise-project-charter" TargetMode="External"/><Relationship Id="rId7" Type="http://schemas.openxmlformats.org/officeDocument/2006/relationships/hyperlink" Target="https://demo-forests.eea.europa.eu/" TargetMode="External"/><Relationship Id="rId2" Type="http://schemas.openxmlformats.org/officeDocument/2006/relationships/hyperlink" Target="https://projects.eionet.europa.eu/fise-project/library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askman.eionet.europa.eu/projects/fise-dev" TargetMode="External"/><Relationship Id="rId5" Type="http://schemas.openxmlformats.org/officeDocument/2006/relationships/hyperlink" Target="https://projects.eionet.europa.eu/fise-project/library/datasets-jrc" TargetMode="External"/><Relationship Id="rId4" Type="http://schemas.openxmlformats.org/officeDocument/2006/relationships/hyperlink" Target="https://projects.eionet.europa.eu/fise-project/library/02.-planning/fise-project-workplan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806753"/>
          </a:solidFill>
        </p:spPr>
        <p:txBody>
          <a:bodyPr/>
          <a:lstStyle/>
          <a:p>
            <a:r>
              <a:rPr lang="en-US" dirty="0"/>
              <a:t>Building the </a:t>
            </a:r>
            <a:r>
              <a:rPr lang="ro-RO" dirty="0"/>
              <a:t>Information System for Forest</a:t>
            </a:r>
            <a:r>
              <a:rPr lang="en-US" dirty="0"/>
              <a:t>s in </a:t>
            </a:r>
            <a:r>
              <a:rPr lang="ro-RO" dirty="0"/>
              <a:t>Europe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851" y="5103846"/>
            <a:ext cx="6678480" cy="497368"/>
          </a:xfrm>
          <a:solidFill>
            <a:schemeClr val="bg2">
              <a:alpha val="80000"/>
            </a:schemeClr>
          </a:solidFill>
        </p:spPr>
        <p:txBody>
          <a:bodyPr>
            <a:normAutofit/>
          </a:bodyPr>
          <a:lstStyle/>
          <a:p>
            <a:r>
              <a:rPr lang="ro-RO" dirty="0">
                <a:solidFill>
                  <a:schemeClr val="tx1"/>
                </a:solidFill>
              </a:rPr>
              <a:t>Miruna Bădescu, Adriana Baciu – Eau de </a:t>
            </a:r>
            <a:r>
              <a:rPr lang="ro-RO" dirty="0" smtClean="0">
                <a:solidFill>
                  <a:schemeClr val="tx1"/>
                </a:solidFill>
              </a:rPr>
              <a:t>Web</a:t>
            </a:r>
            <a:endParaRPr lang="ro-RO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851" y="6484776"/>
            <a:ext cx="3404461" cy="369332"/>
          </a:xfrm>
          <a:prstGeom prst="rect">
            <a:avLst/>
          </a:prstGeom>
          <a:solidFill>
            <a:schemeClr val="tx2">
              <a:alpha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Photo</a:t>
            </a:r>
            <a:r>
              <a:rPr lang="ro-RO" dirty="0" smtClean="0"/>
              <a:t>s</a:t>
            </a:r>
            <a:r>
              <a:rPr lang="en-US" dirty="0" smtClean="0"/>
              <a:t> by Annemarie Bastrup-Birk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01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998788"/>
          </a:xfrm>
        </p:spPr>
        <p:txBody>
          <a:bodyPr/>
          <a:lstStyle/>
          <a:p>
            <a:r>
              <a:rPr lang="ro-RO" dirty="0" err="1" smtClean="0"/>
              <a:t>Alternatives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192" y="2414016"/>
            <a:ext cx="3978366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B5CE58C7-F418-4426-A5F0-F5DAD701F6F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872" y="1292986"/>
            <a:ext cx="5331625" cy="5276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24672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D10EAF-6011-4D79-A98F-F7661B2D7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Portal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155C29F-65CD-4241-977D-FC7A7EE9A8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Homepage structure: </a:t>
            </a:r>
          </a:p>
          <a:p>
            <a:pPr lvl="1"/>
            <a:r>
              <a:rPr lang="en-US" dirty="0"/>
              <a:t>Menu area: logo, easy navigation from the portal menu</a:t>
            </a:r>
          </a:p>
          <a:p>
            <a:pPr lvl="1"/>
            <a:r>
              <a:rPr lang="en-US" dirty="0"/>
              <a:t>Rolling banner – presenting short welcome messages for the visitor, announcements, conferences, reporting news</a:t>
            </a:r>
          </a:p>
          <a:p>
            <a:pPr lvl="1"/>
            <a:r>
              <a:rPr lang="en-US" dirty="0"/>
              <a:t>Navigation area, emphasis on main sections</a:t>
            </a:r>
          </a:p>
          <a:p>
            <a:pPr lvl="1"/>
            <a:r>
              <a:rPr lang="en-US" dirty="0"/>
              <a:t>Stories area – to be implemented – will advertise the relevant stories of the moment</a:t>
            </a:r>
          </a:p>
          <a:p>
            <a:pPr lvl="1"/>
            <a:r>
              <a:rPr lang="en-US" dirty="0"/>
              <a:t>Footer area: Contact, About, Partners etc. </a:t>
            </a:r>
          </a:p>
          <a:p>
            <a:r>
              <a:rPr lang="en-US" dirty="0"/>
              <a:t>Main sections:</a:t>
            </a:r>
          </a:p>
          <a:p>
            <a:pPr lvl="1"/>
            <a:r>
              <a:rPr lang="en-US" dirty="0"/>
              <a:t>Topics</a:t>
            </a:r>
          </a:p>
          <a:p>
            <a:pPr lvl="1"/>
            <a:r>
              <a:rPr lang="en-US" dirty="0"/>
              <a:t>Data and maps</a:t>
            </a:r>
          </a:p>
          <a:p>
            <a:pPr lvl="1"/>
            <a:r>
              <a:rPr lang="en-US" strike="sngStrike" dirty="0"/>
              <a:t>Indicators </a:t>
            </a:r>
          </a:p>
          <a:p>
            <a:pPr lvl="1"/>
            <a:r>
              <a:rPr lang="en-US" dirty="0"/>
              <a:t>Countries and regions</a:t>
            </a:r>
          </a:p>
          <a:p>
            <a:pPr lvl="1"/>
            <a:r>
              <a:rPr lang="en-US" dirty="0"/>
              <a:t>Tools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B5CE58C7-F418-4426-A5F0-F5DAD701F6F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479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55CF3F-3EA2-4E76-9652-ED4477646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601152"/>
          </a:xfrm>
        </p:spPr>
        <p:txBody>
          <a:bodyPr>
            <a:normAutofit fontScale="90000"/>
          </a:bodyPr>
          <a:lstStyle/>
          <a:p>
            <a:r>
              <a:rPr lang="en-US" dirty="0"/>
              <a:t>Portal </a:t>
            </a:r>
            <a:r>
              <a:rPr lang="ro-RO" dirty="0" err="1"/>
              <a:t>main</a:t>
            </a:r>
            <a:r>
              <a:rPr lang="ro-RO" dirty="0"/>
              <a:t> </a:t>
            </a:r>
            <a:r>
              <a:rPr lang="en-US" dirty="0"/>
              <a:t>sections and pages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47C39611-41EA-468A-8380-A40B8F1E3F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5742" y="895350"/>
            <a:ext cx="5859091" cy="5650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B5CE58C7-F418-4426-A5F0-F5DAD701F6F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596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870131-1801-4C58-BF45-76CB95A04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677352"/>
          </a:xfrm>
        </p:spPr>
        <p:txBody>
          <a:bodyPr/>
          <a:lstStyle/>
          <a:p>
            <a:r>
              <a:rPr lang="en-US" dirty="0"/>
              <a:t>Country pages, </a:t>
            </a:r>
            <a:r>
              <a:rPr lang="en-US" dirty="0" smtClean="0"/>
              <a:t>Indicators</a:t>
            </a:r>
            <a:r>
              <a:rPr lang="ro-RO" dirty="0" smtClean="0"/>
              <a:t>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1F284BA-FFB3-42F1-A3A3-3088C0222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577341"/>
            <a:ext cx="8595360" cy="4206240"/>
          </a:xfrm>
        </p:spPr>
        <p:txBody>
          <a:bodyPr>
            <a:normAutofit/>
          </a:bodyPr>
          <a:lstStyle/>
          <a:p>
            <a:r>
              <a:rPr lang="en-US" sz="1800" dirty="0"/>
              <a:t>The country pages will show the information available now:</a:t>
            </a:r>
          </a:p>
          <a:p>
            <a:pPr lvl="1"/>
            <a:r>
              <a:rPr lang="en-US" dirty="0"/>
              <a:t>Art 17 forest data</a:t>
            </a:r>
          </a:p>
          <a:p>
            <a:pPr lvl="1"/>
            <a:r>
              <a:rPr lang="en-US" dirty="0"/>
              <a:t>NFI search per country</a:t>
            </a:r>
          </a:p>
          <a:p>
            <a:pPr lvl="1"/>
            <a:r>
              <a:rPr lang="en-US" dirty="0"/>
              <a:t>LULUCF data</a:t>
            </a:r>
          </a:p>
          <a:p>
            <a:pPr lvl="1"/>
            <a:r>
              <a:rPr lang="en-US" dirty="0"/>
              <a:t>Etc.</a:t>
            </a:r>
          </a:p>
          <a:p>
            <a:pPr lvl="1"/>
            <a:r>
              <a:rPr lang="en-US" dirty="0"/>
              <a:t>Ideally, specific information will be filled in and maintained by countries</a:t>
            </a:r>
          </a:p>
          <a:p>
            <a:r>
              <a:rPr lang="en-US" sz="1800" dirty="0"/>
              <a:t>Indicators</a:t>
            </a:r>
          </a:p>
          <a:p>
            <a:pPr lvl="1"/>
            <a:r>
              <a:rPr lang="en-US" dirty="0"/>
              <a:t>EEA is compiling forest condition indicators as part of a forest pilot project carried with the Commission</a:t>
            </a:r>
          </a:p>
          <a:p>
            <a:pPr lvl="1"/>
            <a:r>
              <a:rPr lang="en-US" strike="sngStrike" dirty="0"/>
              <a:t>Other indicators, compiled for other processes and related to different policy relevant topics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B5CE58C7-F418-4426-A5F0-F5DAD701F6F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69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Search FISE for forest information, including National Forest Inventories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 smtClean="0"/>
              <a:t>Data has been collected by JRC from NFIs and international organisations:</a:t>
            </a:r>
          </a:p>
          <a:p>
            <a:pPr lvl="1"/>
            <a:r>
              <a:rPr lang="en-GB" dirty="0" smtClean="0"/>
              <a:t>FAO/FRA, UNECE, Forest Europe, ICP-Forests, EUFORGEN, Global Forest Watch, etc.</a:t>
            </a:r>
          </a:p>
          <a:p>
            <a:pPr lvl="1"/>
            <a:r>
              <a:rPr lang="en-GB" dirty="0" smtClean="0"/>
              <a:t>Commission Services: JRC, DG ENV, DG AGRI, DG CLIMA, etc.</a:t>
            </a:r>
          </a:p>
          <a:p>
            <a:pPr lvl="1"/>
            <a:r>
              <a:rPr lang="en-GB" dirty="0" smtClean="0"/>
              <a:t>National Forest Inventories</a:t>
            </a:r>
          </a:p>
          <a:p>
            <a:pPr lvl="1"/>
            <a:r>
              <a:rPr lang="en-GB" dirty="0" smtClean="0"/>
              <a:t>Copernicus layers (HRL Forests, tree cover density) </a:t>
            </a:r>
          </a:p>
          <a:p>
            <a:r>
              <a:rPr lang="en-GB" sz="1800" dirty="0" smtClean="0"/>
              <a:t>Currently more than </a:t>
            </a:r>
            <a:r>
              <a:rPr lang="ro-RO" sz="1800" dirty="0" smtClean="0"/>
              <a:t>32</a:t>
            </a:r>
            <a:r>
              <a:rPr lang="en-GB" sz="1800" dirty="0" smtClean="0"/>
              <a:t>00 resources (datasets, maps, reports, documents etc.) and counting…</a:t>
            </a:r>
          </a:p>
          <a:p>
            <a:r>
              <a:rPr lang="en-GB" sz="1800" dirty="0" smtClean="0"/>
              <a:t>The search looks in the resources’ metadata (country/region, resource type, topic, keywords etc. )</a:t>
            </a:r>
          </a:p>
          <a:p>
            <a:pPr lvl="1"/>
            <a:r>
              <a:rPr lang="en-GB" dirty="0" smtClean="0"/>
              <a:t>Manually associated by the JRC, i.e. common nomenclatures</a:t>
            </a:r>
          </a:p>
          <a:p>
            <a:pPr lvl="1"/>
            <a:r>
              <a:rPr lang="en-GB" dirty="0" smtClean="0"/>
              <a:t>Meaningful results</a:t>
            </a:r>
          </a:p>
          <a:p>
            <a:r>
              <a:rPr lang="en-GB" sz="1800" dirty="0" smtClean="0"/>
              <a:t>Automated import procedure based on the format provided by the JRC</a:t>
            </a:r>
          </a:p>
          <a:p>
            <a:r>
              <a:rPr lang="en-GB" sz="1800" dirty="0" smtClean="0"/>
              <a:t>Latest dataset from 30 April 2019 loaded </a:t>
            </a: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B5CE58C7-F418-4426-A5F0-F5DAD701F6F3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66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="" xmlns:a16="http://schemas.microsoft.com/office/drawing/2014/main" id="{A273764E-977E-47C9-87B4-744787CD0D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2703" y="180613"/>
            <a:ext cx="3838956" cy="1007325"/>
          </a:xfrm>
        </p:spPr>
        <p:txBody>
          <a:bodyPr>
            <a:normAutofit/>
          </a:bodyPr>
          <a:lstStyle/>
          <a:p>
            <a:r>
              <a:rPr lang="en-GB" sz="6000" dirty="0" smtClean="0"/>
              <a:t>Search (NFI)</a:t>
            </a:r>
            <a:endParaRPr lang="en-GB" sz="6000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1043041" y="1359877"/>
            <a:ext cx="3661821" cy="5132363"/>
          </a:xfrm>
        </p:spPr>
        <p:txBody>
          <a:bodyPr/>
          <a:lstStyle/>
          <a:p>
            <a:r>
              <a:rPr lang="en-GB" dirty="0" smtClean="0"/>
              <a:t>Next steps: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Obtain countries’ approval to publish this data and ask for other relevant datasets / information</a:t>
            </a:r>
            <a:r>
              <a:rPr lang="ro-RO" dirty="0" smtClean="0"/>
              <a:t> (</a:t>
            </a:r>
            <a:r>
              <a:rPr lang="ro-RO" dirty="0" err="1" smtClean="0"/>
              <a:t>letter</a:t>
            </a:r>
            <a:r>
              <a:rPr lang="ro-RO" dirty="0" smtClean="0"/>
              <a:t> </a:t>
            </a:r>
            <a:r>
              <a:rPr lang="ro-RO" dirty="0" err="1" smtClean="0"/>
              <a:t>together</a:t>
            </a:r>
            <a:r>
              <a:rPr lang="ro-RO" dirty="0" smtClean="0"/>
              <a:t> </a:t>
            </a:r>
            <a:r>
              <a:rPr lang="ro-RO" dirty="0" err="1" smtClean="0"/>
              <a:t>with</a:t>
            </a:r>
            <a:r>
              <a:rPr lang="ro-RO" dirty="0" smtClean="0"/>
              <a:t> </a:t>
            </a:r>
            <a:r>
              <a:rPr lang="ro-RO" dirty="0" err="1" smtClean="0"/>
              <a:t>the</a:t>
            </a:r>
            <a:r>
              <a:rPr lang="ro-RO" dirty="0" smtClean="0"/>
              <a:t> </a:t>
            </a:r>
            <a:r>
              <a:rPr lang="ro-RO" dirty="0" err="1" smtClean="0"/>
              <a:t>approval</a:t>
            </a:r>
            <a:r>
              <a:rPr lang="ro-RO" dirty="0" smtClean="0"/>
              <a:t> for </a:t>
            </a:r>
            <a:r>
              <a:rPr lang="ro-RO" dirty="0" err="1" smtClean="0"/>
              <a:t>using</a:t>
            </a:r>
            <a:r>
              <a:rPr lang="ro-RO" dirty="0" smtClean="0"/>
              <a:t> </a:t>
            </a:r>
            <a:r>
              <a:rPr lang="ro-RO" dirty="0" err="1" smtClean="0"/>
              <a:t>the</a:t>
            </a:r>
            <a:r>
              <a:rPr lang="ro-RO" dirty="0" smtClean="0"/>
              <a:t> ICP data)</a:t>
            </a:r>
            <a:endParaRPr lang="en-GB" dirty="0" smtClean="0"/>
          </a:p>
          <a:p>
            <a:pPr marL="342900" indent="-342900">
              <a:buFontTx/>
              <a:buChar char="-"/>
            </a:pPr>
            <a:r>
              <a:rPr lang="en-GB" dirty="0" smtClean="0"/>
              <a:t>Create search by country</a:t>
            </a:r>
          </a:p>
          <a:p>
            <a:pPr marL="342900" indent="-342900">
              <a:buFontTx/>
              <a:buChar char="-"/>
            </a:pPr>
            <a:r>
              <a:rPr lang="en-GB" dirty="0" smtClean="0"/>
              <a:t>Integrate with the global portal search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272213"/>
            <a:ext cx="914400" cy="593725"/>
          </a:xfrm>
        </p:spPr>
        <p:txBody>
          <a:bodyPr>
            <a:normAutofit lnSpcReduction="10000"/>
          </a:bodyPr>
          <a:lstStyle/>
          <a:p>
            <a:fld id="{B5CE58C7-F418-4426-A5F0-F5DAD701F6F3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0828" y="0"/>
            <a:ext cx="7101590" cy="6858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172179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Project objectives – April 2018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590288"/>
          </a:xfrm>
        </p:spPr>
        <p:txBody>
          <a:bodyPr>
            <a:normAutofit fontScale="62500" lnSpcReduction="20000"/>
          </a:bodyPr>
          <a:lstStyle/>
          <a:p>
            <a:pPr marL="0" lvl="0" indent="0">
              <a:buNone/>
            </a:pPr>
            <a:r>
              <a:rPr lang="en-GB" dirty="0" smtClean="0"/>
              <a:t>In short:</a:t>
            </a:r>
          </a:p>
          <a:p>
            <a:pPr lvl="0"/>
            <a:r>
              <a:rPr lang="en-GB" dirty="0" smtClean="0"/>
              <a:t>Inform policy making and decision-taking</a:t>
            </a:r>
          </a:p>
          <a:p>
            <a:pPr lvl="0"/>
            <a:r>
              <a:rPr lang="en-GB" dirty="0" smtClean="0"/>
              <a:t>Support monitoring and assessments, potentially support reporting</a:t>
            </a:r>
          </a:p>
          <a:p>
            <a:pPr lvl="0"/>
            <a:r>
              <a:rPr lang="en-GB" dirty="0" smtClean="0"/>
              <a:t>Facilitate expert knowledge sharing, research and innovation</a:t>
            </a:r>
          </a:p>
          <a:p>
            <a:pPr lvl="0"/>
            <a:r>
              <a:rPr lang="en-GB" dirty="0" smtClean="0"/>
              <a:t>Improve public awareness and knowledge</a:t>
            </a:r>
          </a:p>
          <a:p>
            <a:pPr marL="0" lvl="0" indent="0">
              <a:buNone/>
            </a:pPr>
            <a:r>
              <a:rPr lang="en-GB" dirty="0" smtClean="0"/>
              <a:t>More detailed:</a:t>
            </a:r>
          </a:p>
          <a:p>
            <a:pPr lvl="0"/>
            <a:r>
              <a:rPr lang="en-GB" dirty="0" smtClean="0"/>
              <a:t>Provide</a:t>
            </a:r>
            <a:r>
              <a:rPr lang="en-GB" b="1" dirty="0" smtClean="0"/>
              <a:t> enhanced forest information </a:t>
            </a:r>
            <a:r>
              <a:rPr lang="en-GB" dirty="0" smtClean="0"/>
              <a:t>to gather vital information on forest ecosystems conditions and monitor the relevant trends for informed policy decisions, funding and management.</a:t>
            </a:r>
          </a:p>
          <a:p>
            <a:pPr lvl="0"/>
            <a:r>
              <a:rPr lang="en-GB" b="1" dirty="0" smtClean="0"/>
              <a:t>Sustainable forest management</a:t>
            </a:r>
            <a:r>
              <a:rPr lang="en-GB" dirty="0" smtClean="0"/>
              <a:t>,</a:t>
            </a:r>
            <a:r>
              <a:rPr lang="en-GB" b="1" dirty="0" smtClean="0"/>
              <a:t> </a:t>
            </a:r>
            <a:r>
              <a:rPr lang="en-GB" dirty="0" smtClean="0"/>
              <a:t>to encourage forest management practices which preserve and enhance all forest ecosystem functions and services. Main actions include work on criteria and indicators for sustainable forest management and sustainable biomass; promote the wider use of forest management plans and the integration therein of ecosystem approaches and biodiversity concerns.</a:t>
            </a:r>
          </a:p>
          <a:p>
            <a:pPr lvl="0"/>
            <a:r>
              <a:rPr lang="en-GB" b="1" dirty="0" smtClean="0"/>
              <a:t>Valuing forests </a:t>
            </a:r>
            <a:r>
              <a:rPr lang="en-GB" dirty="0" smtClean="0"/>
              <a:t>to help identify, value and include the full value of forests into statistics, accounts, decision-making and payments to forest owners. Main actions include MAES-Forests, payment for ecosystem services in forests.</a:t>
            </a:r>
          </a:p>
          <a:p>
            <a:pPr lvl="0"/>
            <a:r>
              <a:rPr lang="en-GB" b="1" dirty="0" smtClean="0"/>
              <a:t>Integration </a:t>
            </a:r>
            <a:r>
              <a:rPr lang="en-GB" dirty="0" smtClean="0"/>
              <a:t>of the forest environmental needs in the various policy objectives and initiatives of DG ENV and the Commission at large.  Forests are affected by a number of policies and decisions, and their main tasks are achievable only if our objectives are sufficiently reflected across all relevant policies.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B5CE58C7-F418-4426-A5F0-F5DAD701F6F3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8921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Actors and stakeholders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B5CE58C7-F418-4426-A5F0-F5DAD701F6F3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261872" y="1828800"/>
            <a:ext cx="7247636" cy="465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42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Resources for contractors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Eau de Web – 354K €</a:t>
            </a:r>
            <a:endParaRPr lang="en-GB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92589056"/>
              </p:ext>
            </p:extLst>
          </p:nvPr>
        </p:nvGraphicFramePr>
        <p:xfrm>
          <a:off x="1371600" y="2775076"/>
          <a:ext cx="4398264" cy="27353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11956"/>
                <a:gridCol w="1186308"/>
              </a:tblGrid>
              <a:tr h="3599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Type of activity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Person-days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599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Business analysis, system architecture</a:t>
                      </a:r>
                      <a:endParaRPr lang="en-GB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60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599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Web development, testing and documentation</a:t>
                      </a:r>
                      <a:endParaRPr lang="en-GB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899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599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Training</a:t>
                      </a:r>
                      <a:endParaRPr lang="en-GB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758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Meetings, discussions, travel (6 meetings in the EU envisaged)</a:t>
                      </a:r>
                      <a:endParaRPr lang="en-GB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70 md + travel expenses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599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Project management</a:t>
                      </a:r>
                      <a:endParaRPr lang="en-GB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100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5991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Total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1129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8192" y="1713655"/>
            <a:ext cx="4626319" cy="731520"/>
          </a:xfrm>
        </p:spPr>
        <p:txBody>
          <a:bodyPr/>
          <a:lstStyle/>
          <a:p>
            <a:r>
              <a:rPr lang="en-GB" dirty="0" err="1" smtClean="0"/>
              <a:t>Tracasa</a:t>
            </a:r>
            <a:r>
              <a:rPr lang="en-GB" dirty="0" smtClean="0"/>
              <a:t> – 200K €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D57F1E4F-1CFF-5643-939E-217C01CDF565}" type="slidenum">
              <a:rPr lang="en-GB" smtClean="0"/>
              <a:pPr/>
              <a:t>4</a:t>
            </a:fld>
            <a:endParaRPr lang="en-GB" dirty="0"/>
          </a:p>
        </p:txBody>
      </p:sp>
      <p:graphicFrame>
        <p:nvGraphicFramePr>
          <p:cNvPr id="11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17563095"/>
              </p:ext>
            </p:extLst>
          </p:nvPr>
        </p:nvGraphicFramePr>
        <p:xfrm>
          <a:off x="6328192" y="2775076"/>
          <a:ext cx="4398264" cy="27353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11956"/>
                <a:gridCol w="1186308"/>
              </a:tblGrid>
              <a:tr h="3599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Type of activity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Person-days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599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200" b="0" dirty="0" err="1" smtClean="0">
                          <a:effectLst/>
                        </a:rPr>
                        <a:t>Mapping</a:t>
                      </a:r>
                      <a:endParaRPr lang="en-GB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o-RO" sz="1200" dirty="0" smtClean="0">
                          <a:effectLst/>
                        </a:rPr>
                        <a:t>240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599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200" b="0" dirty="0" err="1" smtClean="0">
                          <a:effectLst/>
                        </a:rPr>
                        <a:t>Charting</a:t>
                      </a:r>
                      <a:endParaRPr lang="en-GB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o-RO" sz="1200" dirty="0" smtClean="0">
                          <a:effectLst/>
                        </a:rPr>
                        <a:t>200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599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200" b="0" dirty="0" smtClean="0">
                          <a:effectLst/>
                        </a:rPr>
                        <a:t>Business </a:t>
                      </a:r>
                      <a:r>
                        <a:rPr lang="ro-RO" sz="1200" b="0" dirty="0" err="1" smtClean="0">
                          <a:effectLst/>
                        </a:rPr>
                        <a:t>analysis</a:t>
                      </a:r>
                      <a:endParaRPr lang="en-GB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o-RO" sz="1200" dirty="0" smtClean="0">
                          <a:effectLst/>
                        </a:rPr>
                        <a:t>30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758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200" b="0" dirty="0" smtClean="0">
                          <a:effectLst/>
                        </a:rPr>
                        <a:t>QA/QC</a:t>
                      </a:r>
                      <a:endParaRPr lang="en-GB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o-RO" sz="1200" dirty="0" smtClean="0">
                          <a:effectLst/>
                        </a:rPr>
                        <a:t>30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599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effectLst/>
                        </a:rPr>
                        <a:t>Meetings, discussions, travel </a:t>
                      </a:r>
                      <a:endParaRPr lang="en-GB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o-RO" sz="1200" smtClean="0">
                          <a:effectLst/>
                        </a:rPr>
                        <a:t>30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5991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Total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o-RO" sz="1200" dirty="0" smtClean="0">
                          <a:effectLst/>
                        </a:rPr>
                        <a:t>530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3" name="Text Placeholder 2"/>
          <p:cNvSpPr txBox="1">
            <a:spLocks/>
          </p:cNvSpPr>
          <p:nvPr/>
        </p:nvSpPr>
        <p:spPr>
          <a:xfrm>
            <a:off x="1377158" y="5474563"/>
            <a:ext cx="4731034" cy="7315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000" b="0" kern="1200" spc="1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Consumption: ~360 person-days, ~30%</a:t>
            </a:r>
            <a:endParaRPr lang="en-GB" dirty="0"/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6328192" y="5474563"/>
            <a:ext cx="4731034" cy="7315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000" b="0" kern="1200" spc="1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Consumption: ~135, &lt; 25%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503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Useful links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Project documents </a:t>
            </a:r>
            <a:r>
              <a:rPr lang="en-GB" dirty="0" smtClean="0">
                <a:hlinkClick r:id="rId2"/>
              </a:rPr>
              <a:t>https://projects.eionet.europa.eu/fise-project/library/</a:t>
            </a:r>
            <a:endParaRPr lang="en-GB" dirty="0" smtClean="0"/>
          </a:p>
          <a:p>
            <a:pPr lvl="1"/>
            <a:r>
              <a:rPr lang="en-GB" dirty="0" smtClean="0">
                <a:hlinkClick r:id="rId3"/>
              </a:rPr>
              <a:t>Concept paper, containing Business Cases  </a:t>
            </a:r>
          </a:p>
          <a:p>
            <a:pPr lvl="1"/>
            <a:r>
              <a:rPr lang="en-GB" dirty="0" smtClean="0">
                <a:hlinkClick r:id="rId3"/>
              </a:rPr>
              <a:t>Project Charter</a:t>
            </a:r>
          </a:p>
          <a:p>
            <a:pPr lvl="1"/>
            <a:r>
              <a:rPr lang="en-GB" dirty="0" smtClean="0">
                <a:hlinkClick r:id="rId3"/>
              </a:rPr>
              <a:t>Project Handbook</a:t>
            </a:r>
            <a:endParaRPr lang="en-GB" dirty="0" smtClean="0"/>
          </a:p>
          <a:p>
            <a:pPr lvl="1"/>
            <a:r>
              <a:rPr lang="en-GB" dirty="0" smtClean="0">
                <a:hlinkClick r:id="rId4"/>
              </a:rPr>
              <a:t>Project Workplan </a:t>
            </a:r>
            <a:endParaRPr lang="en-GB" dirty="0" smtClean="0"/>
          </a:p>
          <a:p>
            <a:r>
              <a:rPr lang="en-GB" dirty="0" smtClean="0"/>
              <a:t>Datasets received from the JRC </a:t>
            </a:r>
            <a:r>
              <a:rPr lang="en-GB" dirty="0" smtClean="0">
                <a:hlinkClick r:id="rId5"/>
              </a:rPr>
              <a:t>https://projects.eionet.europa.eu/fise-project/library/datasets-jrc</a:t>
            </a:r>
            <a:r>
              <a:rPr lang="en-GB" dirty="0" smtClean="0"/>
              <a:t> </a:t>
            </a:r>
          </a:p>
          <a:p>
            <a:r>
              <a:rPr lang="en-GB" dirty="0" smtClean="0"/>
              <a:t>Ticketing system </a:t>
            </a:r>
            <a:r>
              <a:rPr lang="en-GB" u="sng" dirty="0" smtClean="0">
                <a:hlinkClick r:id="rId6"/>
              </a:rPr>
              <a:t>https://taskman.eionet.europa.eu/projects/fise-dev</a:t>
            </a:r>
            <a:r>
              <a:rPr lang="en-GB" u="sng" dirty="0" smtClean="0"/>
              <a:t> </a:t>
            </a:r>
          </a:p>
          <a:p>
            <a:r>
              <a:rPr lang="en-GB" dirty="0" smtClean="0"/>
              <a:t>Demo system </a:t>
            </a:r>
            <a:r>
              <a:rPr lang="en-GB" dirty="0" smtClean="0">
                <a:hlinkClick r:id="rId7"/>
              </a:rPr>
              <a:t>https://demo-forests.eea.europa.eu/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B5CE58C7-F418-4426-A5F0-F5DAD701F6F3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157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 for FISE developments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FISE milestones, as foreseen in April 2018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Meaning to start humble and build the system bottom up</a:t>
            </a:r>
          </a:p>
          <a:p>
            <a:r>
              <a:rPr lang="en-GB" dirty="0" smtClean="0"/>
              <a:t>Start with user stories for each target group, important to meet the demand</a:t>
            </a:r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917AF410-0E3C-4102-B22D-4257A47FDE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009649"/>
              </p:ext>
            </p:extLst>
          </p:nvPr>
        </p:nvGraphicFramePr>
        <p:xfrm>
          <a:off x="1556808" y="2268008"/>
          <a:ext cx="8128000" cy="2546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5625">
                  <a:extLst>
                    <a:ext uri="{9D8B030D-6E8A-4147-A177-3AD203B41FA5}">
                      <a16:colId xmlns="" xmlns:a16="http://schemas.microsoft.com/office/drawing/2014/main" val="835269594"/>
                    </a:ext>
                  </a:extLst>
                </a:gridCol>
                <a:gridCol w="2492375">
                  <a:extLst>
                    <a:ext uri="{9D8B030D-6E8A-4147-A177-3AD203B41FA5}">
                      <a16:colId xmlns="" xmlns:a16="http://schemas.microsoft.com/office/drawing/2014/main" val="1986339850"/>
                    </a:ext>
                  </a:extLst>
                </a:gridCol>
              </a:tblGrid>
              <a:tr h="495935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Milestone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Planned date</a:t>
                      </a:r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56888936"/>
                  </a:ext>
                </a:extLst>
              </a:tr>
              <a:tr h="495935">
                <a:tc>
                  <a:txBody>
                    <a:bodyPr/>
                    <a:lstStyle/>
                    <a:p>
                      <a:r>
                        <a:rPr lang="en-GB" sz="18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Development of the </a:t>
                      </a:r>
                      <a:r>
                        <a:rPr lang="en-GB" sz="1800" b="1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first portal prototype</a:t>
                      </a:r>
                      <a:r>
                        <a:rPr lang="en-GB" sz="18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to present at the meeting with the National Forest Directors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noProof="0" dirty="0" smtClean="0"/>
                        <a:t>September 2018</a:t>
                      </a:r>
                      <a:endParaRPr lang="en-GB" b="1" noProof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49181215"/>
                  </a:ext>
                </a:extLst>
              </a:tr>
              <a:tr h="495935">
                <a:tc>
                  <a:txBody>
                    <a:bodyPr/>
                    <a:lstStyle/>
                    <a:p>
                      <a:r>
                        <a:rPr lang="en-GB" sz="18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Development of </a:t>
                      </a:r>
                      <a:r>
                        <a:rPr lang="en-GB" sz="1800" b="1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second portal prototype</a:t>
                      </a:r>
                      <a:r>
                        <a:rPr lang="en-GB" sz="18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approximatively one year after the start of the contract (postponed, to reschedule) 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noProof="0" dirty="0" smtClean="0"/>
                        <a:t>February 2019 </a:t>
                      </a:r>
                      <a:r>
                        <a:rPr lang="en-GB" noProof="0" dirty="0" smtClean="0"/>
                        <a:t>– delivered iteratively from Oct 2018</a:t>
                      </a:r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09331428"/>
                  </a:ext>
                </a:extLst>
              </a:tr>
              <a:tr h="495935">
                <a:tc>
                  <a:txBody>
                    <a:bodyPr/>
                    <a:lstStyle/>
                    <a:p>
                      <a:r>
                        <a:rPr lang="en-GB" b="1" noProof="0" dirty="0" smtClean="0"/>
                        <a:t>Final prototype</a:t>
                      </a:r>
                      <a:r>
                        <a:rPr lang="en-GB" noProof="0" dirty="0" smtClean="0"/>
                        <a:t> ready and operational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noProof="0" dirty="0" smtClean="0"/>
                        <a:t>December 2019</a:t>
                      </a:r>
                      <a:endParaRPr lang="en-GB" b="1" noProof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73312881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B5CE58C7-F418-4426-A5F0-F5DAD701F6F3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334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8992" y="3369248"/>
            <a:ext cx="978408" cy="425512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Start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B5CE58C7-F418-4426-A5F0-F5DAD701F6F3}" type="slidenum">
              <a:rPr lang="en-GB" smtClean="0"/>
              <a:pPr/>
              <a:t>7</a:t>
            </a:fld>
            <a:endParaRPr lang="en-GB" dirty="0"/>
          </a:p>
        </p:txBody>
      </p:sp>
      <p:grpSp>
        <p:nvGrpSpPr>
          <p:cNvPr id="17" name="Group 16"/>
          <p:cNvGrpSpPr/>
          <p:nvPr/>
        </p:nvGrpSpPr>
        <p:grpSpPr>
          <a:xfrm>
            <a:off x="1005840" y="2221992"/>
            <a:ext cx="10113264" cy="836676"/>
            <a:chOff x="1005840" y="3465576"/>
            <a:chExt cx="10113264" cy="836676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261872" y="4151376"/>
              <a:ext cx="9692640" cy="9144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1261872" y="4009644"/>
              <a:ext cx="283464" cy="283464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2605278" y="4009644"/>
              <a:ext cx="283464" cy="283464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5259324" y="3991356"/>
              <a:ext cx="283464" cy="28346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6798564" y="4009644"/>
              <a:ext cx="283464" cy="28346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10671048" y="4018788"/>
              <a:ext cx="283464" cy="283464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8196072" y="3991356"/>
              <a:ext cx="283464" cy="28346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Content Placeholder 2"/>
            <p:cNvSpPr txBox="1">
              <a:spLocks/>
            </p:cNvSpPr>
            <p:nvPr/>
          </p:nvSpPr>
          <p:spPr>
            <a:xfrm>
              <a:off x="1005840" y="3465576"/>
              <a:ext cx="10113264" cy="24263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70000" lnSpcReduction="20000"/>
            </a:bodyPr>
            <a:lstStyle>
              <a:lvl1pPr marL="182880" indent="-182880" algn="l" defTabSz="914400" rtl="0" eaLnBrk="1" latinLnBrk="0" hangingPunct="1">
                <a:lnSpc>
                  <a:spcPct val="95000"/>
                </a:lnSpc>
                <a:spcBef>
                  <a:spcPts val="1400"/>
                </a:spcBef>
                <a:spcAft>
                  <a:spcPts val="200"/>
                </a:spcAft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spc="1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-18288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731520" indent="-18288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6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005840" indent="-18288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280160" indent="-18288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6000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9000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2000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5000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GB" sz="1800" dirty="0" smtClean="0"/>
                <a:t>Apr 2018	        Sep 2018                Dec 2018	     May 2019	                             ? 	          Dec 2019	Feb 2020        Apr 2020</a:t>
              </a:r>
              <a:endParaRPr lang="en-GB" sz="18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3799332" y="3991356"/>
              <a:ext cx="283464" cy="283464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9619488" y="4018788"/>
              <a:ext cx="283464" cy="283464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9" name="Content Placeholder 2"/>
          <p:cNvSpPr txBox="1">
            <a:spLocks/>
          </p:cNvSpPr>
          <p:nvPr/>
        </p:nvSpPr>
        <p:spPr>
          <a:xfrm>
            <a:off x="2221992" y="3389090"/>
            <a:ext cx="1155954" cy="60683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dirty="0" smtClean="0"/>
              <a:t>First prototype</a:t>
            </a:r>
            <a:endParaRPr lang="en-GB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3451860" y="3360102"/>
            <a:ext cx="1495044" cy="855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1700" dirty="0" smtClean="0"/>
              <a:t>Improvements / on hold</a:t>
            </a:r>
            <a:endParaRPr lang="en-GB" sz="1700" dirty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5053965" y="3386773"/>
            <a:ext cx="694182" cy="416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dirty="0" smtClean="0"/>
              <a:t>Now</a:t>
            </a:r>
            <a:endParaRPr lang="en-GB" dirty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7901559" y="3360102"/>
            <a:ext cx="1155954" cy="606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dirty="0" smtClean="0">
                <a:solidFill>
                  <a:srgbClr val="00B050"/>
                </a:solidFill>
              </a:rPr>
              <a:t>Launch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6329553" y="3389090"/>
            <a:ext cx="1155954" cy="50625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dirty="0" smtClean="0"/>
              <a:t>Interim deliveries</a:t>
            </a:r>
            <a:endParaRPr lang="en-GB" dirty="0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9183243" y="3439382"/>
            <a:ext cx="1155954" cy="50625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dirty="0" smtClean="0"/>
              <a:t>Eau de Web EOC</a:t>
            </a:r>
            <a:endParaRPr lang="en-GB" dirty="0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10440162" y="3410394"/>
            <a:ext cx="861441" cy="50625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dirty="0" err="1" smtClean="0"/>
              <a:t>Tracasa</a:t>
            </a:r>
            <a:r>
              <a:rPr lang="en-GB" dirty="0" smtClean="0"/>
              <a:t> EOC</a:t>
            </a:r>
            <a:endParaRPr lang="en-GB" dirty="0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1081278" y="4607974"/>
            <a:ext cx="9781794" cy="1335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GB" dirty="0" smtClean="0"/>
              <a:t>Should establish interim releases between now and December</a:t>
            </a:r>
          </a:p>
          <a:p>
            <a:pPr>
              <a:buFontTx/>
              <a:buChar char="-"/>
            </a:pPr>
            <a:r>
              <a:rPr lang="en-GB" dirty="0" smtClean="0"/>
              <a:t>Need to link releases with explicit features and outputs</a:t>
            </a:r>
          </a:p>
          <a:p>
            <a:pPr>
              <a:buFontTx/>
              <a:buChar char="-"/>
            </a:pPr>
            <a:r>
              <a:rPr lang="en-GB" dirty="0" smtClean="0"/>
              <a:t>Consider prolonging the contract(s) in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0102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F96B42-30C2-4525-8FB6-E91E63A93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components of FISE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0C3C37F-0F47-45D5-8CA4-28D1CBD7F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Portal </a:t>
            </a:r>
          </a:p>
          <a:p>
            <a:pPr lvl="1"/>
            <a:r>
              <a:rPr lang="en-US" dirty="0"/>
              <a:t>Main entry point for retrieval of FISE information and content. Main section of the portal: Topics, Countries and Regions, Indicators </a:t>
            </a:r>
          </a:p>
          <a:p>
            <a:r>
              <a:rPr lang="en-US" dirty="0"/>
              <a:t>National Forest Inventory Search functionality</a:t>
            </a:r>
          </a:p>
          <a:p>
            <a:pPr lvl="1"/>
            <a:r>
              <a:rPr lang="en-US" dirty="0"/>
              <a:t>Tool that will assist the users in easy retrieval of National Forestry Inventory datasets and information, along with other datasets and information available on forestry </a:t>
            </a:r>
          </a:p>
          <a:p>
            <a:r>
              <a:rPr lang="en-US" dirty="0"/>
              <a:t>Maps and Graphs </a:t>
            </a:r>
          </a:p>
          <a:p>
            <a:pPr lvl="1"/>
            <a:r>
              <a:rPr lang="en-US" dirty="0"/>
              <a:t>Visualization tool for GIS data relevant to the forest field</a:t>
            </a:r>
          </a:p>
          <a:p>
            <a:pPr lvl="1"/>
            <a:r>
              <a:rPr lang="en-US" dirty="0"/>
              <a:t>Visualization tool for existing tabular data, time series for such datasets etc.</a:t>
            </a:r>
          </a:p>
          <a:p>
            <a:pPr lvl="1"/>
            <a:endParaRPr lang="en-US" dirty="0" smtClean="0"/>
          </a:p>
          <a:p>
            <a:pPr marL="274320" lvl="1" indent="0">
              <a:buNone/>
            </a:pPr>
            <a:r>
              <a:rPr lang="en-US" sz="2000" dirty="0" smtClean="0"/>
              <a:t>All </a:t>
            </a:r>
            <a:r>
              <a:rPr lang="en-US" sz="2000" dirty="0"/>
              <a:t>technologies used will follow EEA Standards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B5CE58C7-F418-4426-A5F0-F5DAD701F6F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38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724977"/>
          </a:xfrm>
        </p:spPr>
        <p:txBody>
          <a:bodyPr/>
          <a:lstStyle/>
          <a:p>
            <a:r>
              <a:rPr lang="ro-RO" dirty="0"/>
              <a:t>Portal</a:t>
            </a:r>
            <a:r>
              <a:rPr lang="en-US" dirty="0"/>
              <a:t> design</a:t>
            </a:r>
            <a:r>
              <a:rPr lang="ro-RO" dirty="0"/>
              <a:t>	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952DA97-E8C1-4465-8B9B-0390D1849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191" y="1140279"/>
            <a:ext cx="6596160" cy="5041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B5CE58C7-F418-4426-A5F0-F5DAD701F6F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265050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Mirun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806753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3068</TotalTime>
  <Words>921</Words>
  <Application>Microsoft Office PowerPoint</Application>
  <PresentationFormat>Widescreen</PresentationFormat>
  <Paragraphs>156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 2</vt:lpstr>
      <vt:lpstr>View</vt:lpstr>
      <vt:lpstr>Building the Information System for Forests in Europe</vt:lpstr>
      <vt:lpstr>Project objectives – April 2018</vt:lpstr>
      <vt:lpstr>Actors and stakeholders</vt:lpstr>
      <vt:lpstr>Resources for contractors</vt:lpstr>
      <vt:lpstr>Useful links</vt:lpstr>
      <vt:lpstr>Plan for FISE developments</vt:lpstr>
      <vt:lpstr>Timeline</vt:lpstr>
      <vt:lpstr>Main components of FISE</vt:lpstr>
      <vt:lpstr>Portal design </vt:lpstr>
      <vt:lpstr>Alternatives</vt:lpstr>
      <vt:lpstr>Portal structure</vt:lpstr>
      <vt:lpstr>Portal main sections and pages</vt:lpstr>
      <vt:lpstr>Country pages, Indicators?</vt:lpstr>
      <vt:lpstr>Search FISE for forest information, including National Forest Inventories</vt:lpstr>
      <vt:lpstr>Search (NFI)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Forest Information Sytem for Europe</dc:title>
  <dc:creator>Miruna Bădescu</dc:creator>
  <cp:lastModifiedBy>Miruna Badescu</cp:lastModifiedBy>
  <cp:revision>212</cp:revision>
  <dcterms:created xsi:type="dcterms:W3CDTF">2018-09-14T12:36:04Z</dcterms:created>
  <dcterms:modified xsi:type="dcterms:W3CDTF">2019-05-23T06:30:22Z</dcterms:modified>
</cp:coreProperties>
</file>