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8"/>
  </p:notesMasterIdLst>
  <p:handoutMasterIdLst>
    <p:handoutMasterId r:id="rId19"/>
  </p:handoutMasterIdLst>
  <p:sldIdLst>
    <p:sldId id="263" r:id="rId2"/>
    <p:sldId id="267" r:id="rId3"/>
    <p:sldId id="300" r:id="rId4"/>
    <p:sldId id="281" r:id="rId5"/>
    <p:sldId id="294" r:id="rId6"/>
    <p:sldId id="280" r:id="rId7"/>
    <p:sldId id="297" r:id="rId8"/>
    <p:sldId id="298" r:id="rId9"/>
    <p:sldId id="296" r:id="rId10"/>
    <p:sldId id="301" r:id="rId11"/>
    <p:sldId id="276" r:id="rId12"/>
    <p:sldId id="303" r:id="rId13"/>
    <p:sldId id="302" r:id="rId14"/>
    <p:sldId id="273" r:id="rId15"/>
    <p:sldId id="271" r:id="rId16"/>
    <p:sldId id="269" r:id="rId1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EFF"/>
    <a:srgbClr val="99CCFF"/>
    <a:srgbClr val="3E6FD2"/>
    <a:srgbClr val="0F5494"/>
    <a:srgbClr val="3166CF"/>
    <a:srgbClr val="2D5EC1"/>
    <a:srgbClr val="FFD624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0921" autoAdjust="0"/>
  </p:normalViewPr>
  <p:slideViewPr>
    <p:cSldViewPr>
      <p:cViewPr>
        <p:scale>
          <a:sx n="75" d="100"/>
          <a:sy n="75" d="100"/>
        </p:scale>
        <p:origin x="-123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F6BF0-B8A7-4E49-9EB2-4521D99BE9BA}" type="doc">
      <dgm:prSet loTypeId="urn:microsoft.com/office/officeart/2008/layout/AlternatingHexagon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FCA0AB-6381-4645-BF9A-80D413DEB09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 smtClean="0"/>
            <a:t>Data quality</a:t>
          </a:r>
          <a:endParaRPr lang="en-GB" dirty="0"/>
        </a:p>
      </dgm:t>
    </dgm:pt>
    <dgm:pt modelId="{AA5DB83A-CCAD-4033-A9A2-B6D7DE286429}" type="parTrans" cxnId="{8E254674-41E4-412B-91AC-119880916792}">
      <dgm:prSet/>
      <dgm:spPr/>
      <dgm:t>
        <a:bodyPr/>
        <a:lstStyle/>
        <a:p>
          <a:endParaRPr lang="en-GB"/>
        </a:p>
      </dgm:t>
    </dgm:pt>
    <dgm:pt modelId="{08337CAE-7DD2-48F0-8FBD-B63345C9F8D4}" type="sibTrans" cxnId="{8E254674-41E4-412B-91AC-11988091679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1600" dirty="0" smtClean="0"/>
            <a:t>Physical data foundation</a:t>
          </a:r>
          <a:endParaRPr lang="en-GB" sz="1600" dirty="0"/>
        </a:p>
      </dgm:t>
    </dgm:pt>
    <dgm:pt modelId="{FEB885D2-ACA3-42D3-9D44-D4C9FFD49D3E}">
      <dgm:prSet phldrT="[Text]" custT="1"/>
      <dgm:spPr/>
      <dgm:t>
        <a:bodyPr/>
        <a:lstStyle/>
        <a:p>
          <a:r>
            <a:rPr lang="en-GB" sz="1400" b="1" dirty="0" smtClean="0">
              <a:solidFill>
                <a:srgbClr val="0F5494"/>
              </a:solidFill>
            </a:rPr>
            <a:t>How to get there (one strategic objective of INCA)?</a:t>
          </a:r>
          <a:endParaRPr lang="en-GB" sz="1400" b="1" dirty="0">
            <a:solidFill>
              <a:srgbClr val="0F5494"/>
            </a:solidFill>
          </a:endParaRPr>
        </a:p>
      </dgm:t>
    </dgm:pt>
    <dgm:pt modelId="{CDFA9B09-08EC-4169-8991-5984898917D3}" type="parTrans" cxnId="{489880AC-E488-422F-A8AA-8E9CC5019CA6}">
      <dgm:prSet/>
      <dgm:spPr/>
      <dgm:t>
        <a:bodyPr/>
        <a:lstStyle/>
        <a:p>
          <a:endParaRPr lang="en-GB"/>
        </a:p>
      </dgm:t>
    </dgm:pt>
    <dgm:pt modelId="{34575706-3FEA-44E4-9BFD-609BFD8C433C}" type="sibTrans" cxnId="{489880AC-E488-422F-A8AA-8E9CC5019CA6}">
      <dgm:prSet/>
      <dgm:spPr/>
      <dgm:t>
        <a:bodyPr/>
        <a:lstStyle/>
        <a:p>
          <a:endParaRPr lang="en-GB"/>
        </a:p>
      </dgm:t>
    </dgm:pt>
    <dgm:pt modelId="{80577BD2-CF52-4ABF-BCCD-F052588F1D0B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r>
            <a:rPr lang="en-GB" sz="1400" b="1" dirty="0" smtClean="0"/>
            <a:t>Regularly produced ecosystem accounts</a:t>
          </a:r>
          <a:endParaRPr lang="en-GB" sz="1400" b="1" dirty="0"/>
        </a:p>
      </dgm:t>
    </dgm:pt>
    <dgm:pt modelId="{FCD687A6-BFAC-4C83-9FA7-E59981BAE59B}" type="parTrans" cxnId="{341E2BFF-C302-4717-AC78-A66804E4D23F}">
      <dgm:prSet/>
      <dgm:spPr/>
      <dgm:t>
        <a:bodyPr/>
        <a:lstStyle/>
        <a:p>
          <a:endParaRPr lang="en-GB"/>
        </a:p>
      </dgm:t>
    </dgm:pt>
    <dgm:pt modelId="{4A5E75A0-BE57-4B34-9860-7C1594FB0344}" type="sibTrans" cxnId="{341E2BFF-C302-4717-AC78-A66804E4D23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1400" dirty="0" smtClean="0"/>
            <a:t>Regularly produced reference data sets</a:t>
          </a:r>
          <a:endParaRPr lang="en-GB" sz="1400" dirty="0"/>
        </a:p>
      </dgm:t>
    </dgm:pt>
    <dgm:pt modelId="{A5851417-24CF-4580-BCE7-6A1F5F7D7183}">
      <dgm:prSet phldrT="[Text]" custT="1"/>
      <dgm:spPr/>
      <dgm:t>
        <a:bodyPr/>
        <a:lstStyle/>
        <a:p>
          <a:r>
            <a:rPr lang="en-GB" sz="1400" b="1" dirty="0" smtClean="0">
              <a:solidFill>
                <a:srgbClr val="0F5494"/>
              </a:solidFill>
            </a:rPr>
            <a:t>The aim </a:t>
          </a:r>
          <a:r>
            <a:rPr lang="en-GB" sz="1400" b="1" dirty="0" smtClean="0">
              <a:solidFill>
                <a:srgbClr val="0F5494"/>
              </a:solidFill>
              <a:sym typeface="Wingdings" panose="05000000000000000000" pitchFamily="2" charset="2"/>
            </a:rPr>
            <a:t></a:t>
          </a:r>
          <a:endParaRPr lang="en-GB" sz="1400" b="1" dirty="0">
            <a:solidFill>
              <a:srgbClr val="0F5494"/>
            </a:solidFill>
          </a:endParaRPr>
        </a:p>
      </dgm:t>
    </dgm:pt>
    <dgm:pt modelId="{B2EDCC72-F613-4B2C-A302-CC87313FD5DB}" type="parTrans" cxnId="{902F4113-6C8B-4C34-A2A5-196B54283628}">
      <dgm:prSet/>
      <dgm:spPr/>
      <dgm:t>
        <a:bodyPr/>
        <a:lstStyle/>
        <a:p>
          <a:endParaRPr lang="en-GB"/>
        </a:p>
      </dgm:t>
    </dgm:pt>
    <dgm:pt modelId="{4346498C-00D1-4892-A083-D739D8352C6D}" type="sibTrans" cxnId="{902F4113-6C8B-4C34-A2A5-196B54283628}">
      <dgm:prSet/>
      <dgm:spPr/>
      <dgm:t>
        <a:bodyPr/>
        <a:lstStyle/>
        <a:p>
          <a:endParaRPr lang="en-GB"/>
        </a:p>
      </dgm:t>
    </dgm:pt>
    <dgm:pt modelId="{E0183CB8-F09F-4B2A-A897-056A0BD6F6C0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 smtClean="0"/>
            <a:t>Standardised procedures</a:t>
          </a:r>
          <a:endParaRPr lang="en-GB" dirty="0"/>
        </a:p>
      </dgm:t>
    </dgm:pt>
    <dgm:pt modelId="{5F203E47-8AFF-48AF-AC77-00FFDE411E6F}" type="parTrans" cxnId="{2537170E-EED4-49E1-9E8A-6E96827137BB}">
      <dgm:prSet/>
      <dgm:spPr/>
      <dgm:t>
        <a:bodyPr/>
        <a:lstStyle/>
        <a:p>
          <a:endParaRPr lang="en-GB"/>
        </a:p>
      </dgm:t>
    </dgm:pt>
    <dgm:pt modelId="{FB27725F-3E52-45A1-B151-5ADABCF009C8}" type="sibTrans" cxnId="{2537170E-EED4-49E1-9E8A-6E96827137BB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1600" dirty="0" smtClean="0"/>
            <a:t>Standard valuation methods</a:t>
          </a:r>
          <a:endParaRPr lang="en-GB" sz="1600" dirty="0"/>
        </a:p>
      </dgm:t>
    </dgm:pt>
    <dgm:pt modelId="{B880898A-04DA-4922-8A84-72621566FDF9}" type="pres">
      <dgm:prSet presAssocID="{4EFF6BF0-B8A7-4E49-9EB2-4521D99BE9B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717B61B9-86A9-44E7-A4FC-D38504A68018}" type="pres">
      <dgm:prSet presAssocID="{99FCA0AB-6381-4645-BF9A-80D413DEB093}" presName="composite" presStyleCnt="0"/>
      <dgm:spPr/>
      <dgm:t>
        <a:bodyPr/>
        <a:lstStyle/>
        <a:p>
          <a:endParaRPr lang="en-GB"/>
        </a:p>
      </dgm:t>
    </dgm:pt>
    <dgm:pt modelId="{E600EB8D-EDF7-4D4A-B4D8-6A2445A91E9C}" type="pres">
      <dgm:prSet presAssocID="{99FCA0AB-6381-4645-BF9A-80D413DEB09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E0F635-74BE-44CA-85CF-E7A37E1B0FC6}" type="pres">
      <dgm:prSet presAssocID="{99FCA0AB-6381-4645-BF9A-80D413DEB093}" presName="Childtext1" presStyleLbl="revTx" presStyleIdx="0" presStyleCnt="3" custLinFactNeighborX="141" custLinFactNeighborY="18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5023B5-4E27-49BB-965A-23167E94FE01}" type="pres">
      <dgm:prSet presAssocID="{99FCA0AB-6381-4645-BF9A-80D413DEB093}" presName="BalanceSpacing" presStyleCnt="0"/>
      <dgm:spPr/>
      <dgm:t>
        <a:bodyPr/>
        <a:lstStyle/>
        <a:p>
          <a:endParaRPr lang="en-GB"/>
        </a:p>
      </dgm:t>
    </dgm:pt>
    <dgm:pt modelId="{6DDADBC7-1678-4199-84B9-EC61B0CAFE0A}" type="pres">
      <dgm:prSet presAssocID="{99FCA0AB-6381-4645-BF9A-80D413DEB093}" presName="BalanceSpacing1" presStyleCnt="0"/>
      <dgm:spPr/>
      <dgm:t>
        <a:bodyPr/>
        <a:lstStyle/>
        <a:p>
          <a:endParaRPr lang="en-GB"/>
        </a:p>
      </dgm:t>
    </dgm:pt>
    <dgm:pt modelId="{0A6050DC-6C18-4225-9CDF-FCF555918741}" type="pres">
      <dgm:prSet presAssocID="{08337CAE-7DD2-48F0-8FBD-B63345C9F8D4}" presName="Accent1Text" presStyleLbl="node1" presStyleIdx="1" presStyleCnt="6"/>
      <dgm:spPr/>
      <dgm:t>
        <a:bodyPr/>
        <a:lstStyle/>
        <a:p>
          <a:endParaRPr lang="en-GB"/>
        </a:p>
      </dgm:t>
    </dgm:pt>
    <dgm:pt modelId="{9FF340E5-2E30-4B8F-A299-6C0F64B74EDA}" type="pres">
      <dgm:prSet presAssocID="{08337CAE-7DD2-48F0-8FBD-B63345C9F8D4}" presName="spaceBetweenRectangles" presStyleCnt="0"/>
      <dgm:spPr/>
      <dgm:t>
        <a:bodyPr/>
        <a:lstStyle/>
        <a:p>
          <a:endParaRPr lang="en-GB"/>
        </a:p>
      </dgm:t>
    </dgm:pt>
    <dgm:pt modelId="{4A9B1F27-E250-4ED6-BE6F-DB7EF14D8903}" type="pres">
      <dgm:prSet presAssocID="{80577BD2-CF52-4ABF-BCCD-F052588F1D0B}" presName="composite" presStyleCnt="0"/>
      <dgm:spPr/>
      <dgm:t>
        <a:bodyPr/>
        <a:lstStyle/>
        <a:p>
          <a:endParaRPr lang="en-GB"/>
        </a:p>
      </dgm:t>
    </dgm:pt>
    <dgm:pt modelId="{1C853E12-7F45-41EB-9E0E-5448657546A3}" type="pres">
      <dgm:prSet presAssocID="{80577BD2-CF52-4ABF-BCCD-F052588F1D0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7CBF9B-61B6-4D7D-B98D-FE5CBB9F1181}" type="pres">
      <dgm:prSet presAssocID="{80577BD2-CF52-4ABF-BCCD-F052588F1D0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FD62EB-1A4A-47FE-9DC5-53AD5B7CB258}" type="pres">
      <dgm:prSet presAssocID="{80577BD2-CF52-4ABF-BCCD-F052588F1D0B}" presName="BalanceSpacing" presStyleCnt="0"/>
      <dgm:spPr/>
      <dgm:t>
        <a:bodyPr/>
        <a:lstStyle/>
        <a:p>
          <a:endParaRPr lang="en-GB"/>
        </a:p>
      </dgm:t>
    </dgm:pt>
    <dgm:pt modelId="{30BC71AE-B1AD-48B0-B4AC-71F85A3BDB75}" type="pres">
      <dgm:prSet presAssocID="{80577BD2-CF52-4ABF-BCCD-F052588F1D0B}" presName="BalanceSpacing1" presStyleCnt="0"/>
      <dgm:spPr/>
      <dgm:t>
        <a:bodyPr/>
        <a:lstStyle/>
        <a:p>
          <a:endParaRPr lang="en-GB"/>
        </a:p>
      </dgm:t>
    </dgm:pt>
    <dgm:pt modelId="{87ABBB84-5502-45CC-9E54-56E1156E95BF}" type="pres">
      <dgm:prSet presAssocID="{4A5E75A0-BE57-4B34-9860-7C1594FB0344}" presName="Accent1Text" presStyleLbl="node1" presStyleIdx="3" presStyleCnt="6"/>
      <dgm:spPr/>
      <dgm:t>
        <a:bodyPr/>
        <a:lstStyle/>
        <a:p>
          <a:endParaRPr lang="en-GB"/>
        </a:p>
      </dgm:t>
    </dgm:pt>
    <dgm:pt modelId="{0F70D1D3-6840-4735-BEC4-924F967CD4E0}" type="pres">
      <dgm:prSet presAssocID="{4A5E75A0-BE57-4B34-9860-7C1594FB0344}" presName="spaceBetweenRectangles" presStyleCnt="0"/>
      <dgm:spPr/>
      <dgm:t>
        <a:bodyPr/>
        <a:lstStyle/>
        <a:p>
          <a:endParaRPr lang="en-GB"/>
        </a:p>
      </dgm:t>
    </dgm:pt>
    <dgm:pt modelId="{A08441DA-827F-4550-8D94-BA74F0B4047B}" type="pres">
      <dgm:prSet presAssocID="{E0183CB8-F09F-4B2A-A897-056A0BD6F6C0}" presName="composite" presStyleCnt="0"/>
      <dgm:spPr/>
      <dgm:t>
        <a:bodyPr/>
        <a:lstStyle/>
        <a:p>
          <a:endParaRPr lang="en-GB"/>
        </a:p>
      </dgm:t>
    </dgm:pt>
    <dgm:pt modelId="{490B4E57-BBA3-420B-8337-4011C628E5A7}" type="pres">
      <dgm:prSet presAssocID="{E0183CB8-F09F-4B2A-A897-056A0BD6F6C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C1FE9D-A1F5-4BEE-A1D3-FBA155CAF3D7}" type="pres">
      <dgm:prSet presAssocID="{E0183CB8-F09F-4B2A-A897-056A0BD6F6C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515D97-C26B-4B5B-A4CA-54164F842399}" type="pres">
      <dgm:prSet presAssocID="{E0183CB8-F09F-4B2A-A897-056A0BD6F6C0}" presName="BalanceSpacing" presStyleCnt="0"/>
      <dgm:spPr/>
      <dgm:t>
        <a:bodyPr/>
        <a:lstStyle/>
        <a:p>
          <a:endParaRPr lang="en-GB"/>
        </a:p>
      </dgm:t>
    </dgm:pt>
    <dgm:pt modelId="{F058A321-1291-49E0-A946-CCD6FBF834A2}" type="pres">
      <dgm:prSet presAssocID="{E0183CB8-F09F-4B2A-A897-056A0BD6F6C0}" presName="BalanceSpacing1" presStyleCnt="0"/>
      <dgm:spPr/>
      <dgm:t>
        <a:bodyPr/>
        <a:lstStyle/>
        <a:p>
          <a:endParaRPr lang="en-GB"/>
        </a:p>
      </dgm:t>
    </dgm:pt>
    <dgm:pt modelId="{664AC79C-4917-449F-8C3B-756A91E94AA8}" type="pres">
      <dgm:prSet presAssocID="{FB27725F-3E52-45A1-B151-5ADABCF009C8}" presName="Accent1Text" presStyleLbl="node1" presStyleIdx="5" presStyleCnt="6" custScaleX="104630"/>
      <dgm:spPr/>
      <dgm:t>
        <a:bodyPr/>
        <a:lstStyle/>
        <a:p>
          <a:endParaRPr lang="en-GB"/>
        </a:p>
      </dgm:t>
    </dgm:pt>
  </dgm:ptLst>
  <dgm:cxnLst>
    <dgm:cxn modelId="{902F4113-6C8B-4C34-A2A5-196B54283628}" srcId="{80577BD2-CF52-4ABF-BCCD-F052588F1D0B}" destId="{A5851417-24CF-4580-BCE7-6A1F5F7D7183}" srcOrd="0" destOrd="0" parTransId="{B2EDCC72-F613-4B2C-A302-CC87313FD5DB}" sibTransId="{4346498C-00D1-4892-A083-D739D8352C6D}"/>
    <dgm:cxn modelId="{D3D17A97-9384-44C9-871F-64B94989FB4A}" type="presOf" srcId="{FB27725F-3E52-45A1-B151-5ADABCF009C8}" destId="{664AC79C-4917-449F-8C3B-756A91E94AA8}" srcOrd="0" destOrd="0" presId="urn:microsoft.com/office/officeart/2008/layout/AlternatingHexagons"/>
    <dgm:cxn modelId="{341E2BFF-C302-4717-AC78-A66804E4D23F}" srcId="{4EFF6BF0-B8A7-4E49-9EB2-4521D99BE9BA}" destId="{80577BD2-CF52-4ABF-BCCD-F052588F1D0B}" srcOrd="1" destOrd="0" parTransId="{FCD687A6-BFAC-4C83-9FA7-E59981BAE59B}" sibTransId="{4A5E75A0-BE57-4B34-9860-7C1594FB0344}"/>
    <dgm:cxn modelId="{7C2A9ECB-26ED-4374-97AD-71B14D78B5AF}" type="presOf" srcId="{99FCA0AB-6381-4645-BF9A-80D413DEB093}" destId="{E600EB8D-EDF7-4D4A-B4D8-6A2445A91E9C}" srcOrd="0" destOrd="0" presId="urn:microsoft.com/office/officeart/2008/layout/AlternatingHexagons"/>
    <dgm:cxn modelId="{9B0D0890-25B4-40C3-A6DF-75D51CD70C52}" type="presOf" srcId="{4A5E75A0-BE57-4B34-9860-7C1594FB0344}" destId="{87ABBB84-5502-45CC-9E54-56E1156E95BF}" srcOrd="0" destOrd="0" presId="urn:microsoft.com/office/officeart/2008/layout/AlternatingHexagons"/>
    <dgm:cxn modelId="{7935BA1B-D8A6-47DD-8DF5-110C2D6F5046}" type="presOf" srcId="{4EFF6BF0-B8A7-4E49-9EB2-4521D99BE9BA}" destId="{B880898A-04DA-4922-8A84-72621566FDF9}" srcOrd="0" destOrd="0" presId="urn:microsoft.com/office/officeart/2008/layout/AlternatingHexagons"/>
    <dgm:cxn modelId="{9DEE46CB-1369-41DA-AC19-B79874EB5AAA}" type="presOf" srcId="{E0183CB8-F09F-4B2A-A897-056A0BD6F6C0}" destId="{490B4E57-BBA3-420B-8337-4011C628E5A7}" srcOrd="0" destOrd="0" presId="urn:microsoft.com/office/officeart/2008/layout/AlternatingHexagons"/>
    <dgm:cxn modelId="{8E254674-41E4-412B-91AC-119880916792}" srcId="{4EFF6BF0-B8A7-4E49-9EB2-4521D99BE9BA}" destId="{99FCA0AB-6381-4645-BF9A-80D413DEB093}" srcOrd="0" destOrd="0" parTransId="{AA5DB83A-CCAD-4033-A9A2-B6D7DE286429}" sibTransId="{08337CAE-7DD2-48F0-8FBD-B63345C9F8D4}"/>
    <dgm:cxn modelId="{2537170E-EED4-49E1-9E8A-6E96827137BB}" srcId="{4EFF6BF0-B8A7-4E49-9EB2-4521D99BE9BA}" destId="{E0183CB8-F09F-4B2A-A897-056A0BD6F6C0}" srcOrd="2" destOrd="0" parTransId="{5F203E47-8AFF-48AF-AC77-00FFDE411E6F}" sibTransId="{FB27725F-3E52-45A1-B151-5ADABCF009C8}"/>
    <dgm:cxn modelId="{BB0DA1C5-6B9D-48BD-A1A1-8915B4CC4D0F}" type="presOf" srcId="{80577BD2-CF52-4ABF-BCCD-F052588F1D0B}" destId="{1C853E12-7F45-41EB-9E0E-5448657546A3}" srcOrd="0" destOrd="0" presId="urn:microsoft.com/office/officeart/2008/layout/AlternatingHexagons"/>
    <dgm:cxn modelId="{2EE90E02-2F27-4679-B051-5C089A5DFED3}" type="presOf" srcId="{A5851417-24CF-4580-BCE7-6A1F5F7D7183}" destId="{337CBF9B-61B6-4D7D-B98D-FE5CBB9F1181}" srcOrd="0" destOrd="0" presId="urn:microsoft.com/office/officeart/2008/layout/AlternatingHexagons"/>
    <dgm:cxn modelId="{E4F4CC00-8C6F-4990-AC9F-A987182C92B7}" type="presOf" srcId="{FEB885D2-ACA3-42D3-9D44-D4C9FFD49D3E}" destId="{6AE0F635-74BE-44CA-85CF-E7A37E1B0FC6}" srcOrd="0" destOrd="0" presId="urn:microsoft.com/office/officeart/2008/layout/AlternatingHexagons"/>
    <dgm:cxn modelId="{489880AC-E488-422F-A8AA-8E9CC5019CA6}" srcId="{99FCA0AB-6381-4645-BF9A-80D413DEB093}" destId="{FEB885D2-ACA3-42D3-9D44-D4C9FFD49D3E}" srcOrd="0" destOrd="0" parTransId="{CDFA9B09-08EC-4169-8991-5984898917D3}" sibTransId="{34575706-3FEA-44E4-9BFD-609BFD8C433C}"/>
    <dgm:cxn modelId="{3CADB3B7-258E-49E3-A230-2641284F171D}" type="presOf" srcId="{08337CAE-7DD2-48F0-8FBD-B63345C9F8D4}" destId="{0A6050DC-6C18-4225-9CDF-FCF555918741}" srcOrd="0" destOrd="0" presId="urn:microsoft.com/office/officeart/2008/layout/AlternatingHexagons"/>
    <dgm:cxn modelId="{55D6B942-54A4-4C65-A63A-4ED92C175D78}" type="presParOf" srcId="{B880898A-04DA-4922-8A84-72621566FDF9}" destId="{717B61B9-86A9-44E7-A4FC-D38504A68018}" srcOrd="0" destOrd="0" presId="urn:microsoft.com/office/officeart/2008/layout/AlternatingHexagons"/>
    <dgm:cxn modelId="{BA446DAE-8259-4BAA-80C1-847A78D77070}" type="presParOf" srcId="{717B61B9-86A9-44E7-A4FC-D38504A68018}" destId="{E600EB8D-EDF7-4D4A-B4D8-6A2445A91E9C}" srcOrd="0" destOrd="0" presId="urn:microsoft.com/office/officeart/2008/layout/AlternatingHexagons"/>
    <dgm:cxn modelId="{BA3B5325-DFC6-4A99-B3EF-FC96E581CC1F}" type="presParOf" srcId="{717B61B9-86A9-44E7-A4FC-D38504A68018}" destId="{6AE0F635-74BE-44CA-85CF-E7A37E1B0FC6}" srcOrd="1" destOrd="0" presId="urn:microsoft.com/office/officeart/2008/layout/AlternatingHexagons"/>
    <dgm:cxn modelId="{285D1905-01F3-4C9A-813C-151714780C60}" type="presParOf" srcId="{717B61B9-86A9-44E7-A4FC-D38504A68018}" destId="{E25023B5-4E27-49BB-965A-23167E94FE01}" srcOrd="2" destOrd="0" presId="urn:microsoft.com/office/officeart/2008/layout/AlternatingHexagons"/>
    <dgm:cxn modelId="{08B9ACFF-D00F-41FD-9543-F0982A164CAA}" type="presParOf" srcId="{717B61B9-86A9-44E7-A4FC-D38504A68018}" destId="{6DDADBC7-1678-4199-84B9-EC61B0CAFE0A}" srcOrd="3" destOrd="0" presId="urn:microsoft.com/office/officeart/2008/layout/AlternatingHexagons"/>
    <dgm:cxn modelId="{36348F84-0E41-4DE9-9FBF-51770D533CE6}" type="presParOf" srcId="{717B61B9-86A9-44E7-A4FC-D38504A68018}" destId="{0A6050DC-6C18-4225-9CDF-FCF555918741}" srcOrd="4" destOrd="0" presId="urn:microsoft.com/office/officeart/2008/layout/AlternatingHexagons"/>
    <dgm:cxn modelId="{27938BBA-8682-4769-B379-386347072A1B}" type="presParOf" srcId="{B880898A-04DA-4922-8A84-72621566FDF9}" destId="{9FF340E5-2E30-4B8F-A299-6C0F64B74EDA}" srcOrd="1" destOrd="0" presId="urn:microsoft.com/office/officeart/2008/layout/AlternatingHexagons"/>
    <dgm:cxn modelId="{53E0E374-A0F7-46F0-8015-F58B0AEBFDF8}" type="presParOf" srcId="{B880898A-04DA-4922-8A84-72621566FDF9}" destId="{4A9B1F27-E250-4ED6-BE6F-DB7EF14D8903}" srcOrd="2" destOrd="0" presId="urn:microsoft.com/office/officeart/2008/layout/AlternatingHexagons"/>
    <dgm:cxn modelId="{DEF03734-9C23-416A-9B8E-0136799FB651}" type="presParOf" srcId="{4A9B1F27-E250-4ED6-BE6F-DB7EF14D8903}" destId="{1C853E12-7F45-41EB-9E0E-5448657546A3}" srcOrd="0" destOrd="0" presId="urn:microsoft.com/office/officeart/2008/layout/AlternatingHexagons"/>
    <dgm:cxn modelId="{FCD08D80-1A33-4BA2-92CA-0AF2FDECC3B5}" type="presParOf" srcId="{4A9B1F27-E250-4ED6-BE6F-DB7EF14D8903}" destId="{337CBF9B-61B6-4D7D-B98D-FE5CBB9F1181}" srcOrd="1" destOrd="0" presId="urn:microsoft.com/office/officeart/2008/layout/AlternatingHexagons"/>
    <dgm:cxn modelId="{2451F1EE-798E-4886-919A-76B0F36EC3E8}" type="presParOf" srcId="{4A9B1F27-E250-4ED6-BE6F-DB7EF14D8903}" destId="{C7FD62EB-1A4A-47FE-9DC5-53AD5B7CB258}" srcOrd="2" destOrd="0" presId="urn:microsoft.com/office/officeart/2008/layout/AlternatingHexagons"/>
    <dgm:cxn modelId="{0E3E8E51-445C-45F7-81FE-EC8C62CE8E26}" type="presParOf" srcId="{4A9B1F27-E250-4ED6-BE6F-DB7EF14D8903}" destId="{30BC71AE-B1AD-48B0-B4AC-71F85A3BDB75}" srcOrd="3" destOrd="0" presId="urn:microsoft.com/office/officeart/2008/layout/AlternatingHexagons"/>
    <dgm:cxn modelId="{A4158982-12B6-46C4-A7EA-110E66C73828}" type="presParOf" srcId="{4A9B1F27-E250-4ED6-BE6F-DB7EF14D8903}" destId="{87ABBB84-5502-45CC-9E54-56E1156E95BF}" srcOrd="4" destOrd="0" presId="urn:microsoft.com/office/officeart/2008/layout/AlternatingHexagons"/>
    <dgm:cxn modelId="{517075F8-1E63-4653-9BC8-EDC35C7E1735}" type="presParOf" srcId="{B880898A-04DA-4922-8A84-72621566FDF9}" destId="{0F70D1D3-6840-4735-BEC4-924F967CD4E0}" srcOrd="3" destOrd="0" presId="urn:microsoft.com/office/officeart/2008/layout/AlternatingHexagons"/>
    <dgm:cxn modelId="{A5512BBA-0C5F-430A-88CA-B2384A42E7F2}" type="presParOf" srcId="{B880898A-04DA-4922-8A84-72621566FDF9}" destId="{A08441DA-827F-4550-8D94-BA74F0B4047B}" srcOrd="4" destOrd="0" presId="urn:microsoft.com/office/officeart/2008/layout/AlternatingHexagons"/>
    <dgm:cxn modelId="{740A56A5-C066-4807-9E58-F80AACB71EEB}" type="presParOf" srcId="{A08441DA-827F-4550-8D94-BA74F0B4047B}" destId="{490B4E57-BBA3-420B-8337-4011C628E5A7}" srcOrd="0" destOrd="0" presId="urn:microsoft.com/office/officeart/2008/layout/AlternatingHexagons"/>
    <dgm:cxn modelId="{FCCF9E05-8FFA-4DF1-8785-49A27A045766}" type="presParOf" srcId="{A08441DA-827F-4550-8D94-BA74F0B4047B}" destId="{63C1FE9D-A1F5-4BEE-A1D3-FBA155CAF3D7}" srcOrd="1" destOrd="0" presId="urn:microsoft.com/office/officeart/2008/layout/AlternatingHexagons"/>
    <dgm:cxn modelId="{AAB3DF5B-2233-4476-AAC8-40B1452E755E}" type="presParOf" srcId="{A08441DA-827F-4550-8D94-BA74F0B4047B}" destId="{EC515D97-C26B-4B5B-A4CA-54164F842399}" srcOrd="2" destOrd="0" presId="urn:microsoft.com/office/officeart/2008/layout/AlternatingHexagons"/>
    <dgm:cxn modelId="{D379B220-FF94-4646-B492-6AD3AA0CB4C3}" type="presParOf" srcId="{A08441DA-827F-4550-8D94-BA74F0B4047B}" destId="{F058A321-1291-49E0-A946-CCD6FBF834A2}" srcOrd="3" destOrd="0" presId="urn:microsoft.com/office/officeart/2008/layout/AlternatingHexagons"/>
    <dgm:cxn modelId="{5870CAE8-9C12-49B2-B25C-C354D1CAA502}" type="presParOf" srcId="{A08441DA-827F-4550-8D94-BA74F0B4047B}" destId="{664AC79C-4917-449F-8C3B-756A91E94AA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0EB8D-EDF7-4D4A-B4D8-6A2445A91E9C}">
      <dsp:nvSpPr>
        <dsp:cNvPr id="0" name=""/>
        <dsp:cNvSpPr/>
      </dsp:nvSpPr>
      <dsp:spPr>
        <a:xfrm rot="5400000">
          <a:off x="3673010" y="137648"/>
          <a:ext cx="2093128" cy="18210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Data quality</a:t>
          </a:r>
          <a:endParaRPr lang="en-GB" sz="1300" kern="1200" dirty="0"/>
        </a:p>
      </dsp:txBody>
      <dsp:txXfrm rot="-5400000">
        <a:off x="4092839" y="327774"/>
        <a:ext cx="1253470" cy="1440770"/>
      </dsp:txXfrm>
    </dsp:sp>
    <dsp:sp modelId="{6AE0F635-74BE-44CA-85CF-E7A37E1B0FC6}">
      <dsp:nvSpPr>
        <dsp:cNvPr id="0" name=""/>
        <dsp:cNvSpPr/>
      </dsp:nvSpPr>
      <dsp:spPr>
        <a:xfrm>
          <a:off x="5688637" y="443354"/>
          <a:ext cx="2335931" cy="1255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0F5494"/>
              </a:solidFill>
            </a:rPr>
            <a:t>How to get there (one strategic objective of INCA)?</a:t>
          </a:r>
          <a:endParaRPr lang="en-GB" sz="1400" b="1" kern="1200" dirty="0">
            <a:solidFill>
              <a:srgbClr val="0F5494"/>
            </a:solidFill>
          </a:endParaRPr>
        </a:p>
      </dsp:txBody>
      <dsp:txXfrm>
        <a:off x="5688637" y="443354"/>
        <a:ext cx="2335931" cy="1255877"/>
      </dsp:txXfrm>
    </dsp:sp>
    <dsp:sp modelId="{0A6050DC-6C18-4225-9CDF-FCF555918741}">
      <dsp:nvSpPr>
        <dsp:cNvPr id="0" name=""/>
        <dsp:cNvSpPr/>
      </dsp:nvSpPr>
      <dsp:spPr>
        <a:xfrm rot="5400000">
          <a:off x="1706306" y="137648"/>
          <a:ext cx="2093128" cy="18210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Physical data foundation</a:t>
          </a:r>
          <a:endParaRPr lang="en-GB" sz="1600" kern="1200" dirty="0"/>
        </a:p>
      </dsp:txBody>
      <dsp:txXfrm rot="-5400000">
        <a:off x="2126135" y="327774"/>
        <a:ext cx="1253470" cy="1440770"/>
      </dsp:txXfrm>
    </dsp:sp>
    <dsp:sp modelId="{1C853E12-7F45-41EB-9E0E-5448657546A3}">
      <dsp:nvSpPr>
        <dsp:cNvPr id="0" name=""/>
        <dsp:cNvSpPr/>
      </dsp:nvSpPr>
      <dsp:spPr>
        <a:xfrm rot="5400000">
          <a:off x="2685890" y="1914296"/>
          <a:ext cx="2093128" cy="18210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F5494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Regularly produced ecosystem accounts</a:t>
          </a:r>
          <a:endParaRPr lang="en-GB" sz="1400" b="1" kern="1200" dirty="0"/>
        </a:p>
      </dsp:txBody>
      <dsp:txXfrm rot="-5400000">
        <a:off x="3105719" y="2104422"/>
        <a:ext cx="1253470" cy="1440770"/>
      </dsp:txXfrm>
    </dsp:sp>
    <dsp:sp modelId="{337CBF9B-61B6-4D7D-B98D-FE5CBB9F1181}">
      <dsp:nvSpPr>
        <dsp:cNvPr id="0" name=""/>
        <dsp:cNvSpPr/>
      </dsp:nvSpPr>
      <dsp:spPr>
        <a:xfrm>
          <a:off x="486012" y="2196868"/>
          <a:ext cx="2260579" cy="1255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0F5494"/>
              </a:solidFill>
            </a:rPr>
            <a:t>The aim </a:t>
          </a:r>
          <a:r>
            <a:rPr lang="en-GB" sz="1400" b="1" kern="1200" dirty="0" smtClean="0">
              <a:solidFill>
                <a:srgbClr val="0F5494"/>
              </a:solidFill>
              <a:sym typeface="Wingdings" panose="05000000000000000000" pitchFamily="2" charset="2"/>
            </a:rPr>
            <a:t></a:t>
          </a:r>
          <a:endParaRPr lang="en-GB" sz="1400" b="1" kern="1200" dirty="0">
            <a:solidFill>
              <a:srgbClr val="0F5494"/>
            </a:solidFill>
          </a:endParaRPr>
        </a:p>
      </dsp:txBody>
      <dsp:txXfrm>
        <a:off x="486012" y="2196868"/>
        <a:ext cx="2260579" cy="1255877"/>
      </dsp:txXfrm>
    </dsp:sp>
    <dsp:sp modelId="{87ABBB84-5502-45CC-9E54-56E1156E95BF}">
      <dsp:nvSpPr>
        <dsp:cNvPr id="0" name=""/>
        <dsp:cNvSpPr/>
      </dsp:nvSpPr>
      <dsp:spPr>
        <a:xfrm rot="5400000">
          <a:off x="4652594" y="1914296"/>
          <a:ext cx="2093128" cy="18210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Regularly produced reference data sets</a:t>
          </a:r>
          <a:endParaRPr lang="en-GB" sz="1400" kern="1200" dirty="0"/>
        </a:p>
      </dsp:txBody>
      <dsp:txXfrm rot="-5400000">
        <a:off x="5072423" y="2104422"/>
        <a:ext cx="1253470" cy="1440770"/>
      </dsp:txXfrm>
    </dsp:sp>
    <dsp:sp modelId="{490B4E57-BBA3-420B-8337-4011C628E5A7}">
      <dsp:nvSpPr>
        <dsp:cNvPr id="0" name=""/>
        <dsp:cNvSpPr/>
      </dsp:nvSpPr>
      <dsp:spPr>
        <a:xfrm rot="5400000">
          <a:off x="3673010" y="3690944"/>
          <a:ext cx="2093128" cy="18210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Standardised procedures</a:t>
          </a:r>
          <a:endParaRPr lang="en-GB" sz="1300" kern="1200" dirty="0"/>
        </a:p>
      </dsp:txBody>
      <dsp:txXfrm rot="-5400000">
        <a:off x="4092839" y="3881070"/>
        <a:ext cx="1253470" cy="1440770"/>
      </dsp:txXfrm>
    </dsp:sp>
    <dsp:sp modelId="{63C1FE9D-A1F5-4BEE-A1D3-FBA155CAF3D7}">
      <dsp:nvSpPr>
        <dsp:cNvPr id="0" name=""/>
        <dsp:cNvSpPr/>
      </dsp:nvSpPr>
      <dsp:spPr>
        <a:xfrm>
          <a:off x="5685344" y="3973516"/>
          <a:ext cx="2335931" cy="1255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AC79C-4917-449F-8C3B-756A91E94AA8}">
      <dsp:nvSpPr>
        <dsp:cNvPr id="0" name=""/>
        <dsp:cNvSpPr/>
      </dsp:nvSpPr>
      <dsp:spPr>
        <a:xfrm rot="5400000">
          <a:off x="1706306" y="3648787"/>
          <a:ext cx="2093128" cy="19053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Standard valuation methods</a:t>
          </a:r>
          <a:endParaRPr lang="en-GB" sz="1600" kern="1200" dirty="0"/>
        </a:p>
      </dsp:txBody>
      <dsp:txXfrm rot="-5400000">
        <a:off x="2103512" y="3888096"/>
        <a:ext cx="1298715" cy="1426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2BF38-0912-4F75-97A4-A6F60765538B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674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8237" cy="3709987"/>
          </a:xfrm>
          <a:ln w="12700" cap="flat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1" y="4717296"/>
            <a:ext cx="4985393" cy="41808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17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bg1">
                    <a:lumMod val="95000"/>
                  </a:schemeClr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1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54448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6DE98375-5C84-4176-84A5-B6A3E0825F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69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D77C7773-6390-40B5-8F3A-46FD9E5B709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3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5542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3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6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30E8177A-0CE3-43B6-B11B-ED2E8AEAD8D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1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D855DDF-6655-40F2-8D9E-CA15739A7EC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8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1DEBFC62-E3CF-4012-8A8B-ABF1C18EA02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788800BF-55FD-4017-8F82-94A8DE4F57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3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84747253-C9BC-4251-8AE3-8910CE9253F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8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424936" cy="2016224"/>
          </a:xfrm>
        </p:spPr>
        <p:txBody>
          <a:bodyPr/>
          <a:lstStyle/>
          <a:p>
            <a:pPr algn="ctr"/>
            <a:r>
              <a:rPr lang="en-GB" sz="3600" dirty="0" smtClean="0"/>
              <a:t>Requirements for a regular production of EU ecosystem accounts -</a:t>
            </a:r>
            <a:br>
              <a:rPr lang="en-GB" sz="3600" dirty="0" smtClean="0"/>
            </a:br>
            <a:r>
              <a:rPr lang="en-GB" sz="3200" dirty="0" smtClean="0"/>
              <a:t>the view from Eurostat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4293096"/>
            <a:ext cx="7128792" cy="864096"/>
          </a:xfrm>
        </p:spPr>
        <p:txBody>
          <a:bodyPr/>
          <a:lstStyle/>
          <a:p>
            <a:r>
              <a:rPr lang="en-GB" sz="2000" b="0" dirty="0" smtClean="0"/>
              <a:t>Anton </a:t>
            </a:r>
            <a:r>
              <a:rPr lang="en-GB" sz="2000" b="0" dirty="0" err="1" smtClean="0"/>
              <a:t>Steurer</a:t>
            </a:r>
            <a:endParaRPr lang="en-GB" sz="2000" b="0" dirty="0" smtClean="0"/>
          </a:p>
          <a:p>
            <a:r>
              <a:rPr lang="en-GB" sz="2000" b="0" dirty="0" smtClean="0"/>
              <a:t>Eurostat – Unit </a:t>
            </a:r>
            <a:r>
              <a:rPr lang="en-GB" sz="2000" b="0" dirty="0" smtClean="0"/>
              <a:t>E2:</a:t>
            </a:r>
            <a:r>
              <a:rPr lang="de-DE" altLang="en-US" sz="2000" dirty="0" smtClean="0"/>
              <a:t> </a:t>
            </a:r>
            <a:r>
              <a:rPr lang="de-DE" altLang="en-US" sz="2000" b="0" dirty="0"/>
              <a:t>Environment </a:t>
            </a:r>
            <a:r>
              <a:rPr lang="de-DE" altLang="en-US" sz="2000" b="0" dirty="0" err="1"/>
              <a:t>statistics</a:t>
            </a:r>
            <a:r>
              <a:rPr lang="de-DE" altLang="en-US" sz="2000" b="0" dirty="0"/>
              <a:t> and </a:t>
            </a:r>
            <a:r>
              <a:rPr lang="de-DE" altLang="en-US" sz="2000" b="0" dirty="0" err="1"/>
              <a:t>accounts</a:t>
            </a:r>
            <a:r>
              <a:rPr lang="de-DE" altLang="en-US" sz="2000" b="0" dirty="0"/>
              <a:t>; </a:t>
            </a:r>
            <a:r>
              <a:rPr lang="de-DE" altLang="en-US" sz="2000" b="0" dirty="0" err="1"/>
              <a:t>sustainable</a:t>
            </a:r>
            <a:r>
              <a:rPr lang="de-DE" altLang="en-US" sz="2000" b="0" dirty="0"/>
              <a:t> </a:t>
            </a:r>
            <a:r>
              <a:rPr lang="de-DE" altLang="en-US" sz="2000" b="0" dirty="0" err="1" smtClean="0"/>
              <a:t>development</a:t>
            </a:r>
            <a:endParaRPr lang="en-GB" sz="2000" b="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48296" y="5949280"/>
            <a:ext cx="7128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000" b="0" kern="0" dirty="0" smtClean="0"/>
              <a:t>KIP INCA workshop – EEA, Copenhagen </a:t>
            </a:r>
            <a:r>
              <a:rPr lang="en-GB" sz="2000" b="0" kern="0" dirty="0" smtClean="0"/>
              <a:t>9 March 2018</a:t>
            </a:r>
            <a:endParaRPr lang="en-GB" sz="2000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936625"/>
          </a:xfrm>
        </p:spPr>
        <p:txBody>
          <a:bodyPr/>
          <a:lstStyle/>
          <a:p>
            <a:pPr algn="ctr"/>
            <a:r>
              <a:rPr lang="en-GB" dirty="0"/>
              <a:t>2</a:t>
            </a:r>
            <a:r>
              <a:rPr lang="en-GB" dirty="0" smtClean="0"/>
              <a:t>. What ecosystem accounts to be produced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7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SEEA ecosystem accounts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93006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9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545388" cy="53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r>
              <a:rPr lang="en-GB" altLang="en-US" dirty="0" smtClean="0"/>
              <a:t>For discussion: which accounts</a:t>
            </a:r>
            <a:endParaRPr lang="en-GB" alt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0863"/>
            <a:ext cx="7848600" cy="3192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altLang="en-US" dirty="0" smtClean="0"/>
              <a:t>We could start with re-publishing some accounts that are published by a partner</a:t>
            </a:r>
          </a:p>
          <a:p>
            <a:pPr lvl="1">
              <a:lnSpc>
                <a:spcPct val="90000"/>
              </a:lnSpc>
            </a:pPr>
            <a:r>
              <a:rPr lang="en-GB" altLang="en-US" dirty="0" smtClean="0"/>
              <a:t>Extent accounts</a:t>
            </a:r>
          </a:p>
          <a:p>
            <a:pPr lvl="1">
              <a:lnSpc>
                <a:spcPct val="90000"/>
              </a:lnSpc>
            </a:pPr>
            <a:r>
              <a:rPr lang="en-GB" altLang="en-US" dirty="0" smtClean="0"/>
              <a:t>Later condition accounts</a:t>
            </a:r>
          </a:p>
          <a:p>
            <a:pPr lvl="1">
              <a:lnSpc>
                <a:spcPct val="90000"/>
              </a:lnSpc>
            </a:pPr>
            <a:r>
              <a:rPr lang="en-GB" altLang="en-US" dirty="0" smtClean="0"/>
              <a:t>Some services flows (physical units)</a:t>
            </a:r>
          </a:p>
          <a:p>
            <a:pPr lvl="1">
              <a:lnSpc>
                <a:spcPct val="90000"/>
              </a:lnSpc>
            </a:pPr>
            <a:r>
              <a:rPr lang="en-GB" altLang="en-US" dirty="0" smtClean="0"/>
              <a:t>Some experimental monetary estimates </a:t>
            </a:r>
          </a:p>
          <a:p>
            <a:pPr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52400" y="457200"/>
            <a:ext cx="47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041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936625"/>
          </a:xfrm>
        </p:spPr>
        <p:txBody>
          <a:bodyPr/>
          <a:lstStyle/>
          <a:p>
            <a:pPr algn="ctr"/>
            <a:r>
              <a:rPr lang="en-GB" dirty="0" smtClean="0"/>
              <a:t>3. Necessary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7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625"/>
          </a:xfrm>
        </p:spPr>
        <p:txBody>
          <a:bodyPr/>
          <a:lstStyle/>
          <a:p>
            <a:pPr algn="ctr"/>
            <a:r>
              <a:rPr lang="en-GB" sz="2800" dirty="0" smtClean="0"/>
              <a:t>Requirements </a:t>
            </a:r>
            <a:r>
              <a:rPr lang="en-GB" sz="2800" dirty="0"/>
              <a:t>for a regular production of ecosystem accounts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228803"/>
              </p:ext>
            </p:extLst>
          </p:nvPr>
        </p:nvGraphicFramePr>
        <p:xfrm>
          <a:off x="179512" y="1185441"/>
          <a:ext cx="8507288" cy="5649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98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Standardised procedures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400" b="0" i="1" dirty="0" smtClean="0"/>
              <a:t>International guidance (we are working on this and getting there)</a:t>
            </a:r>
            <a:endParaRPr lang="en-GB" sz="2400" b="0" i="1" dirty="0"/>
          </a:p>
          <a:p>
            <a:pPr lvl="1"/>
            <a:r>
              <a:rPr lang="en-GB" sz="2400" b="0" i="1" dirty="0"/>
              <a:t>Regular </a:t>
            </a:r>
            <a:r>
              <a:rPr lang="en-GB" sz="2400" b="0" i="1" dirty="0" smtClean="0"/>
              <a:t>data input (is kind of on track for some elements – Copernicus, LUCAS, admin data)</a:t>
            </a:r>
            <a:endParaRPr lang="en-GB" sz="2400" b="0" i="1" dirty="0"/>
          </a:p>
          <a:p>
            <a:pPr lvl="1"/>
            <a:r>
              <a:rPr lang="en-GB" sz="2400" b="0" i="1" dirty="0" smtClean="0"/>
              <a:t>Regular &amp; timely </a:t>
            </a:r>
            <a:r>
              <a:rPr lang="en-GB" sz="2400" b="0" i="1" dirty="0" smtClean="0"/>
              <a:t>production (needs </a:t>
            </a:r>
            <a:r>
              <a:rPr lang="en-GB" sz="2400" b="0" i="1" dirty="0" smtClean="0"/>
              <a:t>apparatus </a:t>
            </a:r>
            <a:r>
              <a:rPr lang="en-GB" sz="2400" b="0" i="1" dirty="0" smtClean="0"/>
              <a:t>at EEA and JRC) and transmission </a:t>
            </a:r>
            <a:r>
              <a:rPr lang="en-GB" sz="2400" b="0" i="1" dirty="0"/>
              <a:t>to Eurostat</a:t>
            </a:r>
          </a:p>
          <a:p>
            <a:pPr lvl="1"/>
            <a:r>
              <a:rPr lang="en-GB" sz="2400" b="0" i="1" dirty="0" smtClean="0"/>
              <a:t>Handbooks/ established methods for regulating production and data transmission to Eurostat</a:t>
            </a:r>
          </a:p>
          <a:p>
            <a:pPr lvl="1"/>
            <a:r>
              <a:rPr lang="en-GB" sz="2400" b="0" i="1" dirty="0" smtClean="0"/>
              <a:t>In the long run integration of MS results</a:t>
            </a:r>
            <a:endParaRPr lang="en-GB" sz="2400" b="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 stable basis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60848"/>
            <a:ext cx="8589640" cy="4248472"/>
          </a:xfrm>
        </p:spPr>
        <p:txBody>
          <a:bodyPr/>
          <a:lstStyle/>
          <a:p>
            <a:pPr lvl="1"/>
            <a:r>
              <a:rPr lang="en-GB" sz="2200" b="0" i="1" dirty="0" smtClean="0"/>
              <a:t>Regular and aligned production of reference data sets</a:t>
            </a:r>
          </a:p>
          <a:p>
            <a:pPr lvl="1"/>
            <a:r>
              <a:rPr lang="en-GB" sz="2200" b="0" i="1" dirty="0" smtClean="0"/>
              <a:t>Input data must be delivered in a form that it can be easily integrated</a:t>
            </a:r>
          </a:p>
          <a:p>
            <a:pPr lvl="1"/>
            <a:r>
              <a:rPr lang="en-GB" sz="2200" b="0" i="1" dirty="0" smtClean="0"/>
              <a:t>Complementarity between European data collections e.g. Copernicus and LUCAS, and with national ones</a:t>
            </a:r>
          </a:p>
          <a:p>
            <a:pPr lvl="1"/>
            <a:r>
              <a:rPr lang="en-GB" altLang="en-US" sz="2200" b="0" i="1" dirty="0" smtClean="0"/>
              <a:t>Production capacity at EEA and JRC – legal base in the long run?</a:t>
            </a:r>
          </a:p>
          <a:p>
            <a:pPr lvl="1"/>
            <a:r>
              <a:rPr lang="en-GB" altLang="en-US" sz="2200" b="0" i="1" dirty="0" smtClean="0"/>
              <a:t>Resource needs and necessity </a:t>
            </a:r>
            <a:r>
              <a:rPr lang="en-GB" altLang="en-US" sz="2200" b="0" i="1" dirty="0"/>
              <a:t>to balance the </a:t>
            </a:r>
            <a:r>
              <a:rPr lang="en-GB" altLang="en-US" sz="2200" i="1" dirty="0"/>
              <a:t>needs</a:t>
            </a:r>
            <a:r>
              <a:rPr lang="en-GB" altLang="en-US" sz="2200" b="0" i="1" dirty="0"/>
              <a:t> for information </a:t>
            </a:r>
            <a:r>
              <a:rPr lang="en-GB" altLang="en-US" sz="2200" b="0" i="1" dirty="0" smtClean="0"/>
              <a:t>with </a:t>
            </a:r>
            <a:r>
              <a:rPr lang="en-GB" altLang="en-US" sz="2200" b="0" i="1" dirty="0"/>
              <a:t>the associated </a:t>
            </a:r>
            <a:r>
              <a:rPr lang="en-GB" altLang="en-US" sz="2200" i="1" dirty="0"/>
              <a:t>costs</a:t>
            </a:r>
            <a:r>
              <a:rPr lang="en-GB" altLang="en-US" sz="2200" b="0" i="1" dirty="0"/>
              <a:t> and reliability of the gained </a:t>
            </a:r>
            <a:r>
              <a:rPr lang="en-GB" altLang="en-US" sz="2200" b="0" i="1" dirty="0" smtClean="0"/>
              <a:t>data</a:t>
            </a:r>
          </a:p>
          <a:p>
            <a:pPr lvl="1"/>
            <a:r>
              <a:rPr lang="en-GB" sz="2200" b="0" i="1" dirty="0" smtClean="0"/>
              <a:t>Strengthening the data foundation – Development of priority data sets under COGI/INSPIRE</a:t>
            </a:r>
          </a:p>
          <a:p>
            <a:pPr lvl="1"/>
            <a:endParaRPr lang="en-GB" sz="2200" dirty="0" smtClean="0"/>
          </a:p>
          <a:p>
            <a:pPr lvl="1"/>
            <a:endParaRPr lang="en-GB" sz="2200" dirty="0" smtClean="0"/>
          </a:p>
          <a:p>
            <a:endParaRPr lang="en-GB" sz="2200" dirty="0"/>
          </a:p>
          <a:p>
            <a:pPr lvl="1"/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104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Regular production of environmental accounts at Eurostat – </a:t>
            </a:r>
            <a:r>
              <a:rPr lang="en-GB" b="1" dirty="0" smtClean="0"/>
              <a:t>How is it done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Ecosystem accounts– </a:t>
            </a:r>
            <a:r>
              <a:rPr lang="en-GB" b="1" dirty="0" smtClean="0"/>
              <a:t>What has to be produced (for discussion)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</a:t>
            </a:r>
            <a:r>
              <a:rPr lang="en-GB" dirty="0" smtClean="0"/>
              <a:t>owards a regular production of ecosystem accounts - </a:t>
            </a:r>
            <a:r>
              <a:rPr lang="en-GB" b="1" dirty="0"/>
              <a:t>Necessary steps </a:t>
            </a:r>
            <a:r>
              <a:rPr lang="en-GB" b="1" dirty="0" smtClean="0"/>
              <a:t>(for discussion)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168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936625"/>
          </a:xfrm>
        </p:spPr>
        <p:txBody>
          <a:bodyPr/>
          <a:lstStyle/>
          <a:p>
            <a:pPr algn="ctr"/>
            <a:r>
              <a:rPr lang="en-GB" dirty="0" smtClean="0"/>
              <a:t>1. Regular production</a:t>
            </a:r>
            <a:br>
              <a:rPr lang="en-GB" dirty="0" smtClean="0"/>
            </a:br>
            <a:r>
              <a:rPr lang="en-GB" dirty="0" smtClean="0"/>
              <a:t>How is it done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5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Regular </a:t>
            </a:r>
            <a:r>
              <a:rPr lang="en-GB" sz="2800" dirty="0"/>
              <a:t>production of environmental accounts </a:t>
            </a:r>
            <a:r>
              <a:rPr lang="en-GB" sz="2800" dirty="0" smtClean="0"/>
              <a:t>is based on: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633788"/>
          </a:xfrm>
        </p:spPr>
        <p:txBody>
          <a:bodyPr/>
          <a:lstStyle/>
          <a:p>
            <a:pPr marL="357188" lvl="1"/>
            <a:r>
              <a:rPr lang="en-GB" sz="1900" b="1" dirty="0" smtClean="0"/>
              <a:t>International accounting standards:</a:t>
            </a:r>
          </a:p>
          <a:p>
            <a:pPr lvl="1"/>
            <a:endParaRPr lang="en-GB" sz="1900" dirty="0" smtClean="0"/>
          </a:p>
          <a:p>
            <a:pPr lvl="1"/>
            <a:endParaRPr lang="en-GB" sz="1900" dirty="0"/>
          </a:p>
          <a:p>
            <a:pPr lvl="1"/>
            <a:endParaRPr lang="en-GB" sz="1900" dirty="0" smtClean="0"/>
          </a:p>
          <a:p>
            <a:pPr lvl="1"/>
            <a:endParaRPr lang="en-GB" sz="1900" dirty="0"/>
          </a:p>
          <a:p>
            <a:pPr lvl="1"/>
            <a:endParaRPr lang="en-GB" sz="1900" dirty="0" smtClean="0"/>
          </a:p>
          <a:p>
            <a:pPr lvl="1"/>
            <a:endParaRPr lang="en-GB" sz="1900" dirty="0"/>
          </a:p>
          <a:p>
            <a:pPr marL="357188" lvl="1"/>
            <a:r>
              <a:rPr lang="en-US" altLang="en-US" sz="1800" dirty="0" smtClean="0"/>
              <a:t>Regulation (EU) 691/2011</a:t>
            </a:r>
          </a:p>
          <a:p>
            <a:pPr marL="625475" lvl="2"/>
            <a:r>
              <a:rPr lang="en-US" sz="1300" b="1" dirty="0"/>
              <a:t>Establishes data collections, transmission to Eurostat, quality assessment, etc.</a:t>
            </a:r>
            <a:endParaRPr lang="en-GB" sz="1300" b="1" dirty="0"/>
          </a:p>
          <a:p>
            <a:pPr marL="625475" lvl="2"/>
            <a:r>
              <a:rPr lang="en-US" sz="1300" b="1" dirty="0" smtClean="0"/>
              <a:t>Establishes periodicity, deadlines, tables, variables, breakdowns,…</a:t>
            </a:r>
            <a:endParaRPr lang="en-US" altLang="en-US" sz="1800" dirty="0"/>
          </a:p>
          <a:p>
            <a:pPr marL="357188" lvl="1">
              <a:spcBef>
                <a:spcPts val="1200"/>
              </a:spcBef>
            </a:pPr>
            <a:r>
              <a:rPr lang="en-US" sz="1800" dirty="0" smtClean="0"/>
              <a:t>Debate in working </a:t>
            </a:r>
            <a:r>
              <a:rPr lang="en-US" sz="1800" dirty="0"/>
              <a:t>group to resolve </a:t>
            </a:r>
            <a:r>
              <a:rPr lang="en-US" sz="1800" dirty="0" smtClean="0"/>
              <a:t>problems as they occur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37964"/>
            <a:ext cx="1512168" cy="196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92246"/>
            <a:ext cx="1470067" cy="190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8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936625"/>
          </a:xfrm>
        </p:spPr>
        <p:txBody>
          <a:bodyPr/>
          <a:lstStyle/>
          <a:p>
            <a:pPr algn="ctr"/>
            <a:r>
              <a:rPr lang="en-US" altLang="en-US" dirty="0" smtClean="0"/>
              <a:t>Environmental accounts prepared by Eurostat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816945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altLang="en-US" sz="2000" dirty="0" smtClean="0">
                <a:solidFill>
                  <a:srgbClr val="00B050"/>
                </a:solidFill>
              </a:rPr>
              <a:t>Air emission accounts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altLang="en-US" sz="2000" dirty="0" smtClean="0">
                <a:solidFill>
                  <a:srgbClr val="00B050"/>
                </a:solidFill>
              </a:rPr>
              <a:t>Material flow accounts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altLang="en-US" sz="2000" dirty="0" smtClean="0">
                <a:solidFill>
                  <a:srgbClr val="00B050"/>
                </a:solidFill>
              </a:rPr>
              <a:t>Physical energy flow accounts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altLang="en-US" sz="2000" dirty="0" smtClean="0"/>
              <a:t>Environmental taxes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altLang="en-US" sz="2000" dirty="0" smtClean="0"/>
              <a:t>Environmental goods and services sector accounts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altLang="en-US" sz="2000" dirty="0" smtClean="0"/>
              <a:t>Environmental protection expenditure accounts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altLang="en-US" sz="2000" dirty="0" smtClean="0"/>
              <a:t>Environmental subsidies and other transfers </a:t>
            </a:r>
            <a:r>
              <a:rPr lang="en-US" altLang="en-US" sz="2000" baseline="30000" dirty="0" smtClean="0"/>
              <a:t>(*)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altLang="en-US" sz="2000" dirty="0"/>
              <a:t>European Forest </a:t>
            </a:r>
            <a:r>
              <a:rPr lang="en-US" altLang="en-US" sz="2000" dirty="0" smtClean="0"/>
              <a:t>accounts </a:t>
            </a:r>
            <a:r>
              <a:rPr lang="en-US" altLang="en-US" sz="2000" baseline="30000" dirty="0"/>
              <a:t>(*)</a:t>
            </a:r>
          </a:p>
          <a:p>
            <a:pPr marL="284163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400" baseline="30000" dirty="0" smtClean="0"/>
              <a:t>(*)</a:t>
            </a:r>
            <a:r>
              <a:rPr lang="en-US" altLang="en-US" sz="1400" dirty="0" smtClean="0"/>
              <a:t> Voluntary data collection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7308304" y="2492896"/>
            <a:ext cx="216024" cy="259228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6768" y="3204264"/>
            <a:ext cx="1296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rgbClr val="0F5494"/>
                </a:solidFill>
              </a:rPr>
              <a:t>Mandatory collections, based on EU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12" y="764704"/>
            <a:ext cx="8229600" cy="936625"/>
          </a:xfrm>
        </p:spPr>
        <p:txBody>
          <a:bodyPr/>
          <a:lstStyle/>
          <a:p>
            <a:pPr algn="ctr"/>
            <a:r>
              <a:rPr lang="en-GB" sz="2800" dirty="0" smtClean="0"/>
              <a:t>Production </a:t>
            </a:r>
            <a:r>
              <a:rPr lang="en-GB" sz="2800" dirty="0"/>
              <a:t>of environmental </a:t>
            </a:r>
            <a:r>
              <a:rPr lang="en-GB" sz="2800" dirty="0" smtClean="0"/>
              <a:t>accounts:</a:t>
            </a:r>
            <a:br>
              <a:rPr lang="en-GB" sz="2800" dirty="0" smtClean="0"/>
            </a:br>
            <a:r>
              <a:rPr lang="en-GB" sz="2800" dirty="0" smtClean="0"/>
              <a:t>(mainly) a </a:t>
            </a:r>
            <a:r>
              <a:rPr lang="en-GB" sz="2400" dirty="0" smtClean="0"/>
              <a:t>decentralised system</a:t>
            </a: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3493656" y="3327648"/>
            <a:ext cx="1656184" cy="1008112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Eurostat</a:t>
            </a:r>
            <a:endParaRPr lang="en-GB" sz="1800" b="0" dirty="0"/>
          </a:p>
        </p:txBody>
      </p:sp>
      <p:sp>
        <p:nvSpPr>
          <p:cNvPr id="7" name="Oval 6"/>
          <p:cNvSpPr/>
          <p:nvPr/>
        </p:nvSpPr>
        <p:spPr>
          <a:xfrm>
            <a:off x="1619672" y="2156500"/>
            <a:ext cx="1656184" cy="1008112"/>
          </a:xfrm>
          <a:prstGeom prst="ellipse">
            <a:avLst/>
          </a:prstGeom>
          <a:solidFill>
            <a:srgbClr val="99CC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Member State</a:t>
            </a:r>
            <a:endParaRPr lang="en-GB" sz="1800" b="0" dirty="0"/>
          </a:p>
        </p:txBody>
      </p:sp>
      <p:sp>
        <p:nvSpPr>
          <p:cNvPr id="8" name="Oval 7"/>
          <p:cNvSpPr/>
          <p:nvPr/>
        </p:nvSpPr>
        <p:spPr>
          <a:xfrm>
            <a:off x="1043608" y="3717032"/>
            <a:ext cx="1656184" cy="1008112"/>
          </a:xfrm>
          <a:prstGeom prst="ellipse">
            <a:avLst/>
          </a:prstGeom>
          <a:solidFill>
            <a:srgbClr val="99CC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Member State</a:t>
            </a:r>
            <a:endParaRPr lang="en-GB" sz="1800" b="0" dirty="0"/>
          </a:p>
        </p:txBody>
      </p:sp>
      <p:sp>
        <p:nvSpPr>
          <p:cNvPr id="9" name="Oval 8"/>
          <p:cNvSpPr/>
          <p:nvPr/>
        </p:nvSpPr>
        <p:spPr>
          <a:xfrm>
            <a:off x="2816174" y="5028303"/>
            <a:ext cx="1656184" cy="1008112"/>
          </a:xfrm>
          <a:prstGeom prst="ellipse">
            <a:avLst/>
          </a:prstGeom>
          <a:solidFill>
            <a:srgbClr val="99CC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Member State</a:t>
            </a:r>
            <a:endParaRPr lang="en-GB" sz="1800" b="0" dirty="0"/>
          </a:p>
        </p:txBody>
      </p:sp>
      <p:sp>
        <p:nvSpPr>
          <p:cNvPr id="10" name="Oval 9"/>
          <p:cNvSpPr/>
          <p:nvPr/>
        </p:nvSpPr>
        <p:spPr>
          <a:xfrm>
            <a:off x="5436096" y="4494319"/>
            <a:ext cx="1656184" cy="1008112"/>
          </a:xfrm>
          <a:prstGeom prst="ellipse">
            <a:avLst/>
          </a:prstGeom>
          <a:solidFill>
            <a:srgbClr val="99CC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Member State</a:t>
            </a:r>
            <a:endParaRPr lang="en-GB" sz="1800" b="0" dirty="0"/>
          </a:p>
        </p:txBody>
      </p:sp>
      <p:sp>
        <p:nvSpPr>
          <p:cNvPr id="11" name="Oval 10"/>
          <p:cNvSpPr/>
          <p:nvPr/>
        </p:nvSpPr>
        <p:spPr>
          <a:xfrm>
            <a:off x="5914849" y="3068959"/>
            <a:ext cx="1656184" cy="1008112"/>
          </a:xfrm>
          <a:prstGeom prst="ellipse">
            <a:avLst/>
          </a:prstGeom>
          <a:solidFill>
            <a:srgbClr val="99CC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Member State</a:t>
            </a:r>
            <a:endParaRPr lang="en-GB" sz="1800" b="0" dirty="0"/>
          </a:p>
        </p:txBody>
      </p:sp>
      <p:sp>
        <p:nvSpPr>
          <p:cNvPr id="12" name="Oval 11"/>
          <p:cNvSpPr/>
          <p:nvPr/>
        </p:nvSpPr>
        <p:spPr>
          <a:xfrm>
            <a:off x="4502312" y="1854448"/>
            <a:ext cx="1656184" cy="1008112"/>
          </a:xfrm>
          <a:prstGeom prst="ellipse">
            <a:avLst/>
          </a:prstGeom>
          <a:solidFill>
            <a:srgbClr val="99CC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Member State</a:t>
            </a:r>
            <a:endParaRPr lang="en-GB" sz="1800" b="0" dirty="0"/>
          </a:p>
        </p:txBody>
      </p:sp>
      <p:sp>
        <p:nvSpPr>
          <p:cNvPr id="5" name="Down Arrow 4"/>
          <p:cNvSpPr/>
          <p:nvPr/>
        </p:nvSpPr>
        <p:spPr>
          <a:xfrm rot="18239898">
            <a:off x="3233235" y="2892540"/>
            <a:ext cx="495888" cy="640876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4" name="Down Arrow 13"/>
          <p:cNvSpPr/>
          <p:nvPr/>
        </p:nvSpPr>
        <p:spPr>
          <a:xfrm rot="15455904">
            <a:off x="2867024" y="3756633"/>
            <a:ext cx="495888" cy="640876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5" name="Down Arrow 14"/>
          <p:cNvSpPr/>
          <p:nvPr/>
        </p:nvSpPr>
        <p:spPr>
          <a:xfrm rot="1702587">
            <a:off x="4594859" y="2831596"/>
            <a:ext cx="495888" cy="640876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6" name="Down Arrow 15"/>
          <p:cNvSpPr/>
          <p:nvPr/>
        </p:nvSpPr>
        <p:spPr>
          <a:xfrm rot="12062661">
            <a:off x="3682416" y="4332697"/>
            <a:ext cx="495888" cy="640876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7" name="Down Arrow 16"/>
          <p:cNvSpPr/>
          <p:nvPr/>
        </p:nvSpPr>
        <p:spPr>
          <a:xfrm rot="7584049">
            <a:off x="4965304" y="4184185"/>
            <a:ext cx="495888" cy="640876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8" name="Down Arrow 17"/>
          <p:cNvSpPr/>
          <p:nvPr/>
        </p:nvSpPr>
        <p:spPr>
          <a:xfrm rot="4937485">
            <a:off x="5316104" y="3445656"/>
            <a:ext cx="495888" cy="640876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34177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Why decentralised system?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52901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GB" sz="2000" dirty="0" smtClean="0"/>
              <a:t>EU principles of subsidiarity and proportionality</a:t>
            </a:r>
          </a:p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en-GB" sz="2000" dirty="0" smtClean="0"/>
              <a:t>Better quality of results	</a:t>
            </a:r>
          </a:p>
          <a:p>
            <a:pPr lvl="1">
              <a:spcBef>
                <a:spcPts val="1200"/>
              </a:spcBef>
              <a:buClr>
                <a:srgbClr val="0070C0"/>
              </a:buClr>
            </a:pPr>
            <a:r>
              <a:rPr lang="en-GB" sz="1600" dirty="0" smtClean="0"/>
              <a:t>Multiple partial sources used for accounts</a:t>
            </a:r>
          </a:p>
          <a:p>
            <a:pPr lvl="1">
              <a:spcBef>
                <a:spcPts val="1200"/>
              </a:spcBef>
              <a:buClr>
                <a:srgbClr val="0070C0"/>
              </a:buClr>
            </a:pPr>
            <a:r>
              <a:rPr lang="en-GB" sz="1600" dirty="0" smtClean="0"/>
              <a:t>Member States know better national data sources, national situation, plausibility and interpretation results,…</a:t>
            </a:r>
            <a:endParaRPr lang="en-GB" sz="1600" dirty="0"/>
          </a:p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en-GB" sz="2000" dirty="0" smtClean="0"/>
              <a:t>Member States take ownership of results</a:t>
            </a:r>
            <a:endParaRPr lang="en-GB" sz="2000" dirty="0"/>
          </a:p>
          <a:p>
            <a:pPr lvl="1"/>
            <a:r>
              <a:rPr lang="en-GB" sz="1600" dirty="0"/>
              <a:t>Publish nationally, </a:t>
            </a:r>
            <a:r>
              <a:rPr lang="en-GB" sz="1600" dirty="0" smtClean="0"/>
              <a:t>cater </a:t>
            </a:r>
            <a:r>
              <a:rPr lang="en-GB" sz="1600" dirty="0"/>
              <a:t>national </a:t>
            </a:r>
            <a:r>
              <a:rPr lang="en-GB" sz="1600" dirty="0" smtClean="0"/>
              <a:t>users</a:t>
            </a:r>
            <a:r>
              <a:rPr lang="en-GB" sz="1600" dirty="0"/>
              <a:t>,…</a:t>
            </a:r>
          </a:p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en-GB" sz="2000" dirty="0" smtClean="0"/>
              <a:t>Eurostat does not have manpower to do everything</a:t>
            </a:r>
          </a:p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en-GB" sz="2000" dirty="0" smtClean="0"/>
              <a:t>(Note deviations: environmental employment estimate, SDG indicators that are not from the statistical system, INCA, LUCAS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5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Consequences decentralised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633788"/>
          </a:xfrm>
        </p:spPr>
        <p:txBody>
          <a:bodyPr/>
          <a:lstStyle/>
          <a:p>
            <a:r>
              <a:rPr lang="en-GB" dirty="0" smtClean="0"/>
              <a:t>You need data collections in countries</a:t>
            </a:r>
          </a:p>
          <a:p>
            <a:r>
              <a:rPr lang="en-GB" dirty="0" smtClean="0"/>
              <a:t>You need questionnaires in agreed format</a:t>
            </a:r>
          </a:p>
          <a:p>
            <a:r>
              <a:rPr lang="en-GB" dirty="0" smtClean="0"/>
              <a:t>You need a dedicated working group to discuss</a:t>
            </a:r>
          </a:p>
          <a:p>
            <a:r>
              <a:rPr lang="en-GB" dirty="0" smtClean="0"/>
              <a:t>There are data flows </a:t>
            </a:r>
            <a:r>
              <a:rPr lang="en-GB" dirty="0"/>
              <a:t>which require IT</a:t>
            </a:r>
          </a:p>
          <a:p>
            <a:pPr marL="457200" lvl="1" indent="0">
              <a:buNone/>
            </a:pPr>
            <a:r>
              <a:rPr lang="en-GB" dirty="0"/>
              <a:t>a</a:t>
            </a:r>
            <a:r>
              <a:rPr lang="en-GB" dirty="0" smtClean="0"/>
              <a:t>lso metadata flows to explain and assess quality</a:t>
            </a:r>
          </a:p>
          <a:p>
            <a:r>
              <a:rPr lang="en-GB" dirty="0" smtClean="0"/>
              <a:t>Data received must be validated</a:t>
            </a:r>
          </a:p>
          <a:p>
            <a:r>
              <a:rPr lang="en-GB" dirty="0" smtClean="0"/>
              <a:t>Common methods, definitions, concepts, classifications,…</a:t>
            </a:r>
          </a:p>
          <a:p>
            <a:r>
              <a:rPr lang="en-GB" dirty="0" smtClean="0"/>
              <a:t>Countries need support e.g. handbooks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Standards, standards, standards,…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1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handling and processing at Eurostat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n-GB" dirty="0" smtClean="0"/>
              <a:t>Data validation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n-GB" dirty="0" smtClean="0"/>
              <a:t>Completing, gap-filling, early estimates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n-GB" dirty="0" smtClean="0"/>
              <a:t>Calculation of European aggregates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n-GB" dirty="0" smtClean="0"/>
              <a:t>Publication of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8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Presentation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blue</Template>
  <TotalTime>518</TotalTime>
  <Words>542</Words>
  <Application>Microsoft Office PowerPoint</Application>
  <PresentationFormat>On-screen Show (4:3)</PresentationFormat>
  <Paragraphs>102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Powerpoint Presentation Blue</vt:lpstr>
      <vt:lpstr>Requirements for a regular production of EU ecosystem accounts - the view from Eurostat</vt:lpstr>
      <vt:lpstr>Objectives</vt:lpstr>
      <vt:lpstr>1. Regular production How is it done</vt:lpstr>
      <vt:lpstr>Regular production of environmental accounts is based on:</vt:lpstr>
      <vt:lpstr>Environmental accounts prepared by Eurostat</vt:lpstr>
      <vt:lpstr>Production of environmental accounts: (mainly) a decentralised system</vt:lpstr>
      <vt:lpstr>Why decentralised system?</vt:lpstr>
      <vt:lpstr>Consequences decentralised system</vt:lpstr>
      <vt:lpstr>Data handling and processing at Eurostat</vt:lpstr>
      <vt:lpstr>2. What ecosystem accounts to be produced</vt:lpstr>
      <vt:lpstr>SEEA ecosystem accounts</vt:lpstr>
      <vt:lpstr>For discussion: which accounts</vt:lpstr>
      <vt:lpstr>3. Necessary steps</vt:lpstr>
      <vt:lpstr>Requirements for a regular production of ecosystem accounts</vt:lpstr>
      <vt:lpstr>Standardised procedures</vt:lpstr>
      <vt:lpstr>A stable basis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spatial data platform for 'regular production' of EU ecosystem accounts</dc:title>
  <dc:creator>WASELIKOWSKI Lisa (ESTAT)</dc:creator>
  <cp:lastModifiedBy>Anton STEURER (ESTAT)</cp:lastModifiedBy>
  <cp:revision>109</cp:revision>
  <dcterms:created xsi:type="dcterms:W3CDTF">2018-02-19T15:42:38Z</dcterms:created>
  <dcterms:modified xsi:type="dcterms:W3CDTF">2018-03-07T14:33:11Z</dcterms:modified>
</cp:coreProperties>
</file>