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3" r:id="rId2"/>
    <p:sldId id="288" r:id="rId3"/>
    <p:sldId id="262" r:id="rId4"/>
    <p:sldId id="306" r:id="rId5"/>
    <p:sldId id="256" r:id="rId6"/>
    <p:sldId id="284" r:id="rId7"/>
    <p:sldId id="285" r:id="rId8"/>
    <p:sldId id="290" r:id="rId9"/>
    <p:sldId id="294" r:id="rId10"/>
    <p:sldId id="295" r:id="rId11"/>
    <p:sldId id="293" r:id="rId12"/>
    <p:sldId id="298" r:id="rId13"/>
    <p:sldId id="297" r:id="rId14"/>
    <p:sldId id="300" r:id="rId15"/>
    <p:sldId id="292" r:id="rId16"/>
    <p:sldId id="299" r:id="rId17"/>
    <p:sldId id="301" r:id="rId18"/>
    <p:sldId id="302" r:id="rId19"/>
    <p:sldId id="305" r:id="rId20"/>
    <p:sldId id="282" r:id="rId21"/>
    <p:sldId id="289" r:id="rId22"/>
    <p:sldId id="303" r:id="rId23"/>
    <p:sldId id="304" r:id="rId24"/>
    <p:sldId id="286" r:id="rId25"/>
    <p:sldId id="287" r:id="rId2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C3D519C6-B01E-440A-BB83-7616B5A46F66}" type="datetimeFigureOut">
              <a:rPr lang="en-GB" smtClean="0"/>
              <a:t>09/03/2018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27ACC3B-712A-42E3-83A6-2E2710CA92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407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9B837B9B-6B9F-4C91-99F9-60638B65A4CE}" type="datetimeFigureOut">
              <a:rPr lang="en-GB" smtClean="0"/>
              <a:t>09/03/2018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262" y="4747760"/>
            <a:ext cx="5389240" cy="3884673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A42317F-C339-4ED5-8A01-0E44D278E3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28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742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45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763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49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119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273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128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29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877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247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519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499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735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BC13-38A5-4B39-9697-BB63269332FE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273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098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870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395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885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5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410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565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785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426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245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317F-C339-4ED5-8A01-0E44D278E3C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62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1B8F-30DB-40C3-A720-FD5DB7817579}" type="datetimeFigureOut">
              <a:rPr lang="en-GB" smtClean="0"/>
              <a:t>09/03/2018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E603-BC13-4026-BBA9-9B651BC00D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58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1B8F-30DB-40C3-A720-FD5DB7817579}" type="datetimeFigureOut">
              <a:rPr lang="en-GB" smtClean="0"/>
              <a:t>09/03/2018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E603-BC13-4026-BBA9-9B651BC00D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35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1B8F-30DB-40C3-A720-FD5DB7817579}" type="datetimeFigureOut">
              <a:rPr lang="en-GB" smtClean="0"/>
              <a:t>09/03/2018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E603-BC13-4026-BBA9-9B651BC00D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475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356" y="778833"/>
            <a:ext cx="10892214" cy="1055688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1">
                <a:solidFill>
                  <a:srgbClr val="006654"/>
                </a:solidFill>
              </a:defRPr>
            </a:lvl1pPr>
          </a:lstStyle>
          <a:p>
            <a:pPr lvl="0"/>
            <a:r>
              <a:rPr lang="en-US" dirty="0" smtClean="0"/>
              <a:t>PRESENTATION TITLE GOES HERE</a:t>
            </a:r>
            <a:br>
              <a:rPr lang="en-US" dirty="0" smtClean="0"/>
            </a:br>
            <a:r>
              <a:rPr lang="en-US" dirty="0" smtClean="0"/>
              <a:t>Max two lines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2356" y="341030"/>
            <a:ext cx="3151515" cy="240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006654"/>
                </a:solidFill>
              </a:defRPr>
            </a:lvl1pPr>
          </a:lstStyle>
          <a:p>
            <a:pPr lvl="0"/>
            <a:r>
              <a:rPr lang="en-US" dirty="0" smtClean="0"/>
              <a:t>Speaker I Date I Venue</a:t>
            </a:r>
          </a:p>
        </p:txBody>
      </p:sp>
    </p:spTree>
    <p:extLst>
      <p:ext uri="{BB962C8B-B14F-4D97-AF65-F5344CB8AC3E}">
        <p14:creationId xmlns:p14="http://schemas.microsoft.com/office/powerpoint/2010/main" val="4010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1B8F-30DB-40C3-A720-FD5DB7817579}" type="datetimeFigureOut">
              <a:rPr lang="en-GB" smtClean="0"/>
              <a:t>09/03/2018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E603-BC13-4026-BBA9-9B651BC00D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59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1B8F-30DB-40C3-A720-FD5DB7817579}" type="datetimeFigureOut">
              <a:rPr lang="en-GB" smtClean="0"/>
              <a:t>09/03/2018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E603-BC13-4026-BBA9-9B651BC00D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0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1B8F-30DB-40C3-A720-FD5DB7817579}" type="datetimeFigureOut">
              <a:rPr lang="en-GB" smtClean="0"/>
              <a:t>09/03/2018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E603-BC13-4026-BBA9-9B651BC00D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23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1B8F-30DB-40C3-A720-FD5DB7817579}" type="datetimeFigureOut">
              <a:rPr lang="en-GB" smtClean="0"/>
              <a:t>09/03/2018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E603-BC13-4026-BBA9-9B651BC00D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23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1B8F-30DB-40C3-A720-FD5DB7817579}" type="datetimeFigureOut">
              <a:rPr lang="en-GB" smtClean="0"/>
              <a:t>09/03/2018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E603-BC13-4026-BBA9-9B651BC00D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84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1B8F-30DB-40C3-A720-FD5DB7817579}" type="datetimeFigureOut">
              <a:rPr lang="en-GB" smtClean="0"/>
              <a:t>09/03/2018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E603-BC13-4026-BBA9-9B651BC00D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54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1B8F-30DB-40C3-A720-FD5DB7817579}" type="datetimeFigureOut">
              <a:rPr lang="en-GB" smtClean="0"/>
              <a:t>09/03/2018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E603-BC13-4026-BBA9-9B651BC00D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71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1B8F-30DB-40C3-A720-FD5DB7817579}" type="datetimeFigureOut">
              <a:rPr lang="en-GB" smtClean="0"/>
              <a:t>09/03/2018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E603-BC13-4026-BBA9-9B651BC00D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30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C1B8F-30DB-40C3-A720-FD5DB7817579}" type="datetimeFigureOut">
              <a:rPr lang="en-GB" smtClean="0"/>
              <a:t>09/03/2018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6E603-BC13-4026-BBA9-9B651BC00D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08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224" y="1792309"/>
            <a:ext cx="9716183" cy="107297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D</a:t>
            </a:r>
            <a:r>
              <a:rPr lang="en-GB" b="1" dirty="0" smtClean="0"/>
              <a:t>eveloping </a:t>
            </a:r>
            <a:r>
              <a:rPr lang="en-GB" b="1" dirty="0"/>
              <a:t>a spatial data platform for KIP </a:t>
            </a:r>
            <a:r>
              <a:rPr lang="en-GB" b="1" dirty="0" smtClean="0"/>
              <a:t>INCA</a:t>
            </a:r>
            <a:br>
              <a:rPr lang="en-GB" b="1" dirty="0" smtClean="0"/>
            </a:br>
            <a:r>
              <a:rPr lang="en-GB" b="1" dirty="0" smtClean="0"/>
              <a:t> </a:t>
            </a:r>
            <a:br>
              <a:rPr lang="en-GB" b="1" dirty="0" smtClean="0"/>
            </a:br>
            <a:r>
              <a:rPr lang="en-GB" b="1" dirty="0" smtClean="0"/>
              <a:t>- review of state </a:t>
            </a:r>
            <a:r>
              <a:rPr lang="en-GB" b="1" dirty="0"/>
              <a:t>of </a:t>
            </a:r>
            <a:r>
              <a:rPr lang="en-GB" b="1" dirty="0" smtClean="0"/>
              <a:t>play and key questions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515" y="4167994"/>
            <a:ext cx="10515600" cy="13685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b="1" dirty="0" smtClean="0"/>
              <a:t>Conor O’Kane (MRAG) &amp; J-E Petersen (EEA)</a:t>
            </a:r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9 March 2018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50143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338"/>
            <a:ext cx="10515600" cy="1325563"/>
          </a:xfrm>
        </p:spPr>
        <p:txBody>
          <a:bodyPr/>
          <a:lstStyle/>
          <a:p>
            <a:r>
              <a:rPr lang="en-GB" b="1" dirty="0" smtClean="0"/>
              <a:t>Data foundation for experimentation and for regular production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655487"/>
              </p:ext>
            </p:extLst>
          </p:nvPr>
        </p:nvGraphicFramePr>
        <p:xfrm>
          <a:off x="838200" y="1825625"/>
          <a:ext cx="105156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447">
                  <a:extLst>
                    <a:ext uri="{9D8B030D-6E8A-4147-A177-3AD203B41FA5}">
                      <a16:colId xmlns="" xmlns:a16="http://schemas.microsoft.com/office/drawing/2014/main" val="3894948930"/>
                    </a:ext>
                  </a:extLst>
                </a:gridCol>
                <a:gridCol w="3256767">
                  <a:extLst>
                    <a:ext uri="{9D8B030D-6E8A-4147-A177-3AD203B41FA5}">
                      <a16:colId xmlns="" xmlns:a16="http://schemas.microsoft.com/office/drawing/2014/main" val="49812798"/>
                    </a:ext>
                  </a:extLst>
                </a:gridCol>
                <a:gridCol w="4176386">
                  <a:extLst>
                    <a:ext uri="{9D8B030D-6E8A-4147-A177-3AD203B41FA5}">
                      <a16:colId xmlns="" xmlns:a16="http://schemas.microsoft.com/office/drawing/2014/main" val="3525402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Issue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Experimentation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Regular production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296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Main objective</a:t>
                      </a:r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Demonstrate</a:t>
                      </a:r>
                      <a:r>
                        <a:rPr lang="en-GB" baseline="0" dirty="0" smtClean="0"/>
                        <a:t> feasibility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Efficient &amp; stable production according</a:t>
                      </a:r>
                      <a:r>
                        <a:rPr lang="en-GB" baseline="0" dirty="0" smtClean="0"/>
                        <a:t> to agreed methodology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633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Data source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Grab and use what is available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Go for ‘official’ and regular data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27057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Data integration / alignment</a:t>
                      </a:r>
                      <a:r>
                        <a:rPr lang="en-GB" baseline="0" dirty="0" smtClean="0"/>
                        <a:t> (between ecosystem accounts)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 so important as long as analytical tools can cope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Full alignment supports efficient production,</a:t>
                      </a:r>
                      <a:r>
                        <a:rPr lang="en-GB" baseline="0" dirty="0" smtClean="0"/>
                        <a:t> enhances </a:t>
                      </a:r>
                      <a:r>
                        <a:rPr lang="en-GB" dirty="0" smtClean="0"/>
                        <a:t>credibility of ecosystem accounting system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044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Production approach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Tailor to analytical purpose, can be flexible, can be one-off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Requires automated production as much</a:t>
                      </a:r>
                      <a:r>
                        <a:rPr lang="en-GB" baseline="0" dirty="0" smtClean="0"/>
                        <a:t> as possible, needs to establish a regular and fully comparable time series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0614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Institutional set-up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 necessary, voluntary arrangement suffices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Formal cooperation</a:t>
                      </a:r>
                      <a:r>
                        <a:rPr lang="en-GB" baseline="0" dirty="0" smtClean="0"/>
                        <a:t> required; full compatibility of systems and standards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352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24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023" y="340074"/>
            <a:ext cx="10785953" cy="67882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Ad 3)  Data </a:t>
            </a:r>
            <a:r>
              <a:rPr lang="en-GB" b="1" dirty="0"/>
              <a:t>platform functionalities – key questions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0181"/>
            <a:ext cx="11061526" cy="488678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Who shares data with whom? Is current set-up efficient for data access?</a:t>
            </a:r>
          </a:p>
          <a:p>
            <a:r>
              <a:rPr lang="en-GB" dirty="0" smtClean="0"/>
              <a:t>If there are obstacles what are these? How to solve them?</a:t>
            </a:r>
            <a:endParaRPr lang="en-GB" dirty="0"/>
          </a:p>
          <a:p>
            <a:r>
              <a:rPr lang="en-GB" dirty="0" smtClean="0"/>
              <a:t>How do we ensure common geometry and other key data standards for efficient data sharing and integration into different analytical tools.</a:t>
            </a:r>
          </a:p>
          <a:p>
            <a:r>
              <a:rPr lang="en-GB" dirty="0" smtClean="0"/>
              <a:t>How to ensure there is one master version which everyone uses, how is that maintained/updated?</a:t>
            </a:r>
          </a:p>
          <a:p>
            <a:r>
              <a:rPr lang="en-GB" dirty="0" smtClean="0"/>
              <a:t>Are there output data sets created by JRC/EEA others that are not officially published? How to deal with / efficiently share these?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=&gt; look into set-up of EEA IDP for identifying key principles for creating and maintaining a common pool of data to be used by various partners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02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560"/>
            <a:ext cx="10515600" cy="116322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Building a shared spatial platform for EU ecosystem accounting system based on EEA IDP 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6619"/>
            <a:ext cx="10931434" cy="503237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Consider link to review of EU Env. data centres – KIP INCA is a ‘use case’ and some of the INCA needs may be resolved via agreements achieved in the EDC review process</a:t>
            </a:r>
          </a:p>
          <a:p>
            <a:r>
              <a:rPr lang="en-GB" dirty="0" smtClean="0"/>
              <a:t>The EEA IDP is for the ‘EEA family’ – hence opening it up to </a:t>
            </a:r>
            <a:r>
              <a:rPr lang="en-GB" dirty="0"/>
              <a:t>I</a:t>
            </a:r>
            <a:r>
              <a:rPr lang="en-GB" dirty="0" smtClean="0"/>
              <a:t>NCA partners may be difficult; or at least require substantial investment</a:t>
            </a:r>
          </a:p>
          <a:p>
            <a:r>
              <a:rPr lang="en-GB" dirty="0" smtClean="0"/>
              <a:t>An ‘EEA IDP like’ system may not be required for access to, or sharing of, existing official data that all partners push out via EDCs</a:t>
            </a:r>
          </a:p>
          <a:p>
            <a:r>
              <a:rPr lang="en-GB" dirty="0" smtClean="0"/>
              <a:t>Nevertheless a shared spatial data platform based on experience gained in the EEA IDP can likely still lead to substantial efficiency gains</a:t>
            </a:r>
          </a:p>
          <a:p>
            <a:r>
              <a:rPr lang="en-GB" dirty="0" smtClean="0"/>
              <a:t>Creating shared NCA reference data for KIP INCA </a:t>
            </a:r>
            <a:r>
              <a:rPr lang="en-GB" dirty="0"/>
              <a:t>requires a system</a:t>
            </a:r>
            <a:r>
              <a:rPr lang="en-GB" dirty="0" smtClean="0"/>
              <a:t>/ approach </a:t>
            </a:r>
            <a:r>
              <a:rPr lang="en-GB" dirty="0"/>
              <a:t>that ensures are </a:t>
            </a:r>
            <a:r>
              <a:rPr lang="en-GB" dirty="0" smtClean="0"/>
              <a:t>properly maintained, version controlled, and accessible via a ‘one-stop’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09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709"/>
            <a:ext cx="10515600" cy="697440"/>
          </a:xfrm>
        </p:spPr>
        <p:txBody>
          <a:bodyPr/>
          <a:lstStyle/>
          <a:p>
            <a:pPr algn="ctr"/>
            <a:r>
              <a:rPr lang="en-GB" b="1" dirty="0" smtClean="0"/>
              <a:t>Ad 4) Shared </a:t>
            </a:r>
            <a:r>
              <a:rPr lang="en-GB" b="1" dirty="0"/>
              <a:t>spatial reference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065" y="1267097"/>
            <a:ext cx="10813869" cy="5199017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u="sng" dirty="0" smtClean="0"/>
              <a:t>Steps to take include: </a:t>
            </a:r>
          </a:p>
          <a:p>
            <a:pPr>
              <a:buFontTx/>
              <a:buChar char="-"/>
            </a:pPr>
            <a:r>
              <a:rPr lang="en-GB" dirty="0" smtClean="0"/>
              <a:t>Identifying priority data sets (current work includes downscaled agricultural land use, ‘integrated biodiversity data’, landscape elements)</a:t>
            </a:r>
          </a:p>
          <a:p>
            <a:pPr>
              <a:buFontTx/>
              <a:buChar char="-"/>
            </a:pPr>
            <a:r>
              <a:rPr lang="en-GB" dirty="0" smtClean="0"/>
              <a:t>Are there any remaining data gaps?</a:t>
            </a: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Where we create NCA reference data sets </a:t>
            </a:r>
            <a:r>
              <a:rPr lang="en-GB" dirty="0"/>
              <a:t>by joining </a:t>
            </a:r>
            <a:r>
              <a:rPr lang="en-GB" dirty="0" smtClean="0"/>
              <a:t>forces: </a:t>
            </a:r>
            <a:r>
              <a:rPr lang="en-GB" dirty="0"/>
              <a:t>How to set that up</a:t>
            </a:r>
            <a:r>
              <a:rPr lang="en-GB" dirty="0" smtClean="0"/>
              <a:t>? How to achieve regularity and sustainability?</a:t>
            </a: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Where existing efforts/creative data combinations still leave gaps: are current EU plans likely to close identified gaps (e.g. via Copernicus) or do we need new </a:t>
            </a:r>
            <a:r>
              <a:rPr lang="en-GB" dirty="0"/>
              <a:t>monitoring or data collection </a:t>
            </a:r>
            <a:r>
              <a:rPr lang="en-GB" dirty="0" smtClean="0"/>
              <a:t>schemes?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To consider: always need to be able to demonstrate the return on investment for such new or expanded data collection schemes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156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42052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00B0F0"/>
                </a:solidFill>
              </a:rPr>
              <a:t>For breakout session 1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Questions </a:t>
            </a:r>
            <a:r>
              <a:rPr lang="en-GB" dirty="0"/>
              <a:t>to </a:t>
            </a:r>
            <a:r>
              <a:rPr lang="en-GB" dirty="0" smtClean="0"/>
              <a:t>identify key </a:t>
            </a:r>
            <a:r>
              <a:rPr lang="en-GB" dirty="0"/>
              <a:t>functionalities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11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Is the current proposal the best way to address the key issues in slide 8</a:t>
            </a:r>
            <a:r>
              <a:rPr lang="en-GB" dirty="0"/>
              <a:t>?</a:t>
            </a:r>
            <a:endParaRPr lang="en-GB" dirty="0" smtClean="0"/>
          </a:p>
          <a:p>
            <a:pPr lvl="1"/>
            <a:r>
              <a:rPr lang="en-GB" dirty="0" smtClean="0"/>
              <a:t>If Yes, how does answer the key questions in slide 11?  </a:t>
            </a:r>
          </a:p>
          <a:p>
            <a:pPr lvl="1"/>
            <a:r>
              <a:rPr lang="en-GB" dirty="0" smtClean="0"/>
              <a:t>If no what alternative proposals are there?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For each proposal what are the requirements for their realisation?</a:t>
            </a:r>
          </a:p>
          <a:p>
            <a:r>
              <a:rPr lang="en-GB" dirty="0" smtClean="0"/>
              <a:t>What are the constraints on their realisation?    </a:t>
            </a:r>
          </a:p>
          <a:p>
            <a:r>
              <a:rPr lang="en-GB" dirty="0" smtClean="0"/>
              <a:t>What are the priorities?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lvl="0" indent="0">
              <a:buNone/>
            </a:pPr>
            <a:r>
              <a:rPr lang="en-GB" dirty="0" smtClean="0"/>
              <a:t>Answers </a:t>
            </a:r>
            <a:r>
              <a:rPr lang="en-GB" dirty="0"/>
              <a:t>ultimately to be </a:t>
            </a:r>
            <a:r>
              <a:rPr lang="en-GB" dirty="0" smtClean="0"/>
              <a:t>represented using </a:t>
            </a:r>
            <a:r>
              <a:rPr lang="en-GB" dirty="0"/>
              <a:t>Use Case diagrams, and documented in a requirements catalogue that will capture; ownership, priority, how requirements will be verified (</a:t>
            </a:r>
            <a:r>
              <a:rPr lang="en-GB" dirty="0" smtClean="0"/>
              <a:t>e.g. </a:t>
            </a:r>
            <a:r>
              <a:rPr lang="en-GB" dirty="0"/>
              <a:t>test cases), along with possible resolutions (break out session 2)</a:t>
            </a:r>
          </a:p>
        </p:txBody>
      </p:sp>
    </p:spTree>
    <p:extLst>
      <p:ext uri="{BB962C8B-B14F-4D97-AF65-F5344CB8AC3E}">
        <p14:creationId xmlns:p14="http://schemas.microsoft.com/office/powerpoint/2010/main" val="3314636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707"/>
            <a:ext cx="10515600" cy="928416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Strategic </a:t>
            </a:r>
            <a:r>
              <a:rPr lang="en-GB" b="1" dirty="0"/>
              <a:t>and technical points to </a:t>
            </a:r>
            <a:r>
              <a:rPr lang="en-GB" b="1" dirty="0" smtClean="0"/>
              <a:t>discuss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8384"/>
            <a:ext cx="10515600" cy="45082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dirty="0"/>
              <a:t>C</a:t>
            </a:r>
            <a:r>
              <a:rPr lang="en-GB" dirty="0" smtClean="0"/>
              <a:t>entral </a:t>
            </a:r>
            <a:r>
              <a:rPr lang="en-GB" dirty="0"/>
              <a:t>platform </a:t>
            </a:r>
            <a:r>
              <a:rPr lang="en-GB" dirty="0" smtClean="0"/>
              <a:t>of decentralised approach?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dirty="0" smtClean="0"/>
              <a:t>What are the </a:t>
            </a:r>
            <a:r>
              <a:rPr lang="en-GB" dirty="0"/>
              <a:t>pre-conditions for </a:t>
            </a:r>
            <a:r>
              <a:rPr lang="en-GB" dirty="0" smtClean="0"/>
              <a:t>either approach 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dirty="0"/>
              <a:t>A</a:t>
            </a:r>
            <a:r>
              <a:rPr lang="en-GB" dirty="0" smtClean="0"/>
              <a:t>re </a:t>
            </a:r>
            <a:r>
              <a:rPr lang="en-GB" dirty="0"/>
              <a:t>those fulfilled under current </a:t>
            </a:r>
            <a:r>
              <a:rPr lang="en-GB" dirty="0" smtClean="0"/>
              <a:t>circumstances ?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How </a:t>
            </a:r>
            <a:r>
              <a:rPr lang="en-GB" dirty="0"/>
              <a:t>compatible are the current systems in </a:t>
            </a:r>
            <a:r>
              <a:rPr lang="en-GB" dirty="0" smtClean="0"/>
              <a:t>reality, e.g</a:t>
            </a:r>
            <a:r>
              <a:rPr lang="en-GB" dirty="0"/>
              <a:t>. are the metadata catalogues at EEA, JRC and Eurostat really </a:t>
            </a:r>
            <a:r>
              <a:rPr lang="en-GB" dirty="0" smtClean="0"/>
              <a:t>interoperable?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What are key knowledge gains from data architecture test cases?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What kind of governance and management structure does the development and management of </a:t>
            </a:r>
            <a:r>
              <a:rPr lang="en-GB" dirty="0" smtClean="0"/>
              <a:t>a </a:t>
            </a:r>
            <a:r>
              <a:rPr lang="en-GB" dirty="0"/>
              <a:t>shared KIP INCA spatial data </a:t>
            </a:r>
            <a:r>
              <a:rPr lang="en-GB" dirty="0" smtClean="0"/>
              <a:t>platform </a:t>
            </a:r>
            <a:r>
              <a:rPr lang="en-GB" dirty="0"/>
              <a:t>require? </a:t>
            </a:r>
          </a:p>
        </p:txBody>
      </p:sp>
    </p:spTree>
    <p:extLst>
      <p:ext uri="{BB962C8B-B14F-4D97-AF65-F5344CB8AC3E}">
        <p14:creationId xmlns:p14="http://schemas.microsoft.com/office/powerpoint/2010/main" val="3952343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88" y="182246"/>
            <a:ext cx="10604157" cy="697664"/>
          </a:xfrm>
        </p:spPr>
        <p:txBody>
          <a:bodyPr/>
          <a:lstStyle/>
          <a:p>
            <a:r>
              <a:rPr lang="en-GB" dirty="0"/>
              <a:t>Use case identifying </a:t>
            </a:r>
            <a:r>
              <a:rPr lang="en-GB" dirty="0" smtClean="0"/>
              <a:t>key </a:t>
            </a:r>
            <a:r>
              <a:rPr lang="en-GB" dirty="0"/>
              <a:t>functionalities</a:t>
            </a: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43" y="1062789"/>
            <a:ext cx="7989690" cy="532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28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604157" cy="697664"/>
          </a:xfrm>
        </p:spPr>
        <p:txBody>
          <a:bodyPr>
            <a:normAutofit/>
          </a:bodyPr>
          <a:lstStyle/>
          <a:p>
            <a:r>
              <a:rPr lang="en-GB" smtClean="0"/>
              <a:t>Use case of proposal, </a:t>
            </a:r>
            <a:r>
              <a:rPr lang="en-GB"/>
              <a:t>Increasing detail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0" y="1366524"/>
            <a:ext cx="8775902" cy="492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6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308"/>
            <a:ext cx="10515600" cy="1163229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 b="1" dirty="0">
                <a:solidFill>
                  <a:srgbClr val="00B0F0"/>
                </a:solidFill>
              </a:rPr>
              <a:t>For breakout session 2</a:t>
            </a:r>
            <a:br>
              <a:rPr lang="en-GB" b="1" dirty="0">
                <a:solidFill>
                  <a:srgbClr val="00B0F0"/>
                </a:solidFill>
              </a:rPr>
            </a:br>
            <a:r>
              <a:rPr lang="en-GB" b="1" dirty="0"/>
              <a:t>Available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GB" dirty="0"/>
              <a:t>What are existing platforms and tools that can be used to meet the requirements identified in breakout session 1?</a:t>
            </a:r>
          </a:p>
          <a:p>
            <a:pPr>
              <a:spcAft>
                <a:spcPts val="600"/>
              </a:spcAft>
            </a:pPr>
            <a:r>
              <a:rPr lang="en-GB" dirty="0"/>
              <a:t>What are </a:t>
            </a:r>
            <a:r>
              <a:rPr lang="en-GB" dirty="0" smtClean="0"/>
              <a:t>the </a:t>
            </a:r>
            <a:r>
              <a:rPr lang="en-GB" dirty="0"/>
              <a:t>existing data flows, and what changes will be required to meet the functions identified in session 1?</a:t>
            </a:r>
          </a:p>
          <a:p>
            <a:pPr>
              <a:spcAft>
                <a:spcPts val="600"/>
              </a:spcAft>
            </a:pPr>
            <a:r>
              <a:rPr lang="en-GB" dirty="0"/>
              <a:t>What new interfaces may be </a:t>
            </a:r>
            <a:r>
              <a:rPr lang="en-GB" dirty="0" smtClean="0"/>
              <a:t>required, </a:t>
            </a:r>
            <a:r>
              <a:rPr lang="en-GB" dirty="0"/>
              <a:t>and what processes will be needed to support those interfaces?</a:t>
            </a:r>
          </a:p>
          <a:p>
            <a:pPr>
              <a:spcAft>
                <a:spcPts val="600"/>
              </a:spcAft>
            </a:pPr>
            <a:r>
              <a:rPr lang="en-GB" dirty="0"/>
              <a:t>What will be the resource implications of making changes </a:t>
            </a:r>
            <a:r>
              <a:rPr lang="en-GB" dirty="0" smtClean="0"/>
              <a:t>?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How well can they adapt to change (e.g. new data sets ) </a:t>
            </a:r>
            <a:endParaRPr lang="en-GB" dirty="0"/>
          </a:p>
          <a:p>
            <a:pPr marL="0" indent="0">
              <a:spcAft>
                <a:spcPts val="600"/>
              </a:spcAft>
              <a:buNone/>
            </a:pPr>
            <a:r>
              <a:rPr lang="en-GB" dirty="0" smtClean="0"/>
              <a:t>Answers </a:t>
            </a:r>
            <a:r>
              <a:rPr lang="en-GB" dirty="0"/>
              <a:t>to be shown as component and class diagrams describing the interfaces between components, data flows identifying datasets and </a:t>
            </a:r>
            <a:r>
              <a:rPr lang="en-GB" dirty="0" smtClean="0"/>
              <a:t>processes,  </a:t>
            </a:r>
            <a:r>
              <a:rPr lang="en-GB" dirty="0"/>
              <a:t>and described as the resolution in the requirements catalogue 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063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1984919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Reserve slides from here below: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99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857"/>
            <a:ext cx="10515600" cy="973021"/>
          </a:xfrm>
        </p:spPr>
        <p:txBody>
          <a:bodyPr/>
          <a:lstStyle/>
          <a:p>
            <a:pPr algn="ctr"/>
            <a:r>
              <a:rPr lang="en-GB" b="1" dirty="0" smtClean="0"/>
              <a:t>Structure of presentation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397" y="1655301"/>
            <a:ext cx="90698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1) Context and taking stock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2) Key issues and principles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3) Data platform functionalities – key questions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4) Shared spatial reference data – which and how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348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9305" y="987374"/>
            <a:ext cx="5909667" cy="5696283"/>
            <a:chOff x="-172906" y="955007"/>
            <a:chExt cx="5047018" cy="5696283"/>
          </a:xfrm>
        </p:grpSpPr>
        <p:sp>
          <p:nvSpPr>
            <p:cNvPr id="5" name="Rounded Rectangle 4"/>
            <p:cNvSpPr/>
            <p:nvPr/>
          </p:nvSpPr>
          <p:spPr>
            <a:xfrm>
              <a:off x="-172906" y="955007"/>
              <a:ext cx="5047018" cy="569628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154" y="4225470"/>
              <a:ext cx="1268425" cy="95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Harmonized geospatial data pool</a:t>
              </a:r>
            </a:p>
            <a:p>
              <a:pPr algn="ctr"/>
              <a:endParaRPr lang="en-GB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60131" y="5289049"/>
              <a:ext cx="1283564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Spatial data ontology</a:t>
              </a:r>
              <a:endParaRPr lang="en-GB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75270" y="4232397"/>
              <a:ext cx="1268425" cy="95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Technical, thematic and contextual inventory </a:t>
              </a:r>
              <a:endParaRPr lang="en-GB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1096" y="5914814"/>
              <a:ext cx="1283564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Infographics and query</a:t>
              </a:r>
              <a:endParaRPr lang="en-GB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79706" y="5280357"/>
              <a:ext cx="1287971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Web Maps and overlays</a:t>
              </a:r>
              <a:endParaRPr lang="en-GB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76857" y="4232145"/>
              <a:ext cx="1296513" cy="95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Joint Environmental Data Infrastructure</a:t>
              </a:r>
              <a:endParaRPr lang="en-GB" sz="1400" dirty="0"/>
            </a:p>
          </p:txBody>
        </p:sp>
        <p:sp>
          <p:nvSpPr>
            <p:cNvPr id="37" name="Right Brace 36"/>
            <p:cNvSpPr/>
            <p:nvPr/>
          </p:nvSpPr>
          <p:spPr>
            <a:xfrm rot="16200000">
              <a:off x="929305" y="3490377"/>
              <a:ext cx="50123" cy="1268425"/>
            </a:xfrm>
            <a:prstGeom prst="rightBrac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ight Brace 37"/>
            <p:cNvSpPr/>
            <p:nvPr/>
          </p:nvSpPr>
          <p:spPr>
            <a:xfrm rot="16200000">
              <a:off x="3798631" y="3492113"/>
              <a:ext cx="50123" cy="1268425"/>
            </a:xfrm>
            <a:prstGeom prst="rightBrac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ight Brace 38"/>
            <p:cNvSpPr/>
            <p:nvPr/>
          </p:nvSpPr>
          <p:spPr>
            <a:xfrm rot="16200000">
              <a:off x="2384421" y="3490376"/>
              <a:ext cx="50123" cy="1268425"/>
            </a:xfrm>
            <a:prstGeom prst="rightBrac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47814" y="3512624"/>
              <a:ext cx="997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Spatial data</a:t>
              </a:r>
            </a:p>
            <a:p>
              <a:r>
                <a:rPr lang="en-GB" sz="1400" b="1" dirty="0" smtClean="0"/>
                <a:t>management</a:t>
              </a:r>
              <a:endParaRPr lang="en-GB" sz="14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91013" y="3505633"/>
              <a:ext cx="7692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Semantic</a:t>
              </a:r>
            </a:p>
            <a:p>
              <a:r>
                <a:rPr lang="en-GB" sz="1400" b="1" dirty="0" smtClean="0"/>
                <a:t>Inventory</a:t>
              </a:r>
              <a:endParaRPr lang="en-GB" sz="14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22064" y="3494616"/>
              <a:ext cx="850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Integrated </a:t>
              </a:r>
            </a:p>
            <a:p>
              <a:r>
                <a:rPr lang="en-GB" sz="1400" b="1" dirty="0" smtClean="0"/>
                <a:t>analysis</a:t>
              </a:r>
              <a:endParaRPr lang="en-GB" sz="1400" b="1" dirty="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494" y="2044894"/>
              <a:ext cx="1368000" cy="108825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-1" y="1095505"/>
              <a:ext cx="478575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Integrated Data Platform</a:t>
              </a:r>
            </a:p>
            <a:p>
              <a:pPr algn="ctr"/>
              <a:r>
                <a:rPr lang="en-GB" sz="1600" dirty="0" smtClean="0"/>
                <a:t>An NSS spatial data architecture and web-map</a:t>
              </a:r>
            </a:p>
            <a:p>
              <a:pPr algn="ctr"/>
              <a:r>
                <a:rPr lang="en-GB" sz="1600" dirty="0" smtClean="0"/>
                <a:t>platform </a:t>
              </a:r>
              <a:r>
                <a:rPr lang="en-GB" sz="1600" dirty="0"/>
                <a:t>supporting integrated </a:t>
              </a:r>
              <a:r>
                <a:rPr lang="en-GB" sz="1600" dirty="0" smtClean="0"/>
                <a:t>assessments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885" y="2056031"/>
              <a:ext cx="1080000" cy="10800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32" name="TextBox 31"/>
            <p:cNvSpPr txBox="1"/>
            <p:nvPr/>
          </p:nvSpPr>
          <p:spPr>
            <a:xfrm>
              <a:off x="305994" y="5923519"/>
              <a:ext cx="1283564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Interlinked IT systems</a:t>
              </a:r>
              <a:endParaRPr lang="en-GB" sz="1400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6232"/>
            <a:ext cx="12159049" cy="681080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/>
              <a:t>Link between EEA IDP and KIP INCA spatial data platform</a:t>
            </a:r>
            <a:endParaRPr lang="en-GB" sz="4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71357" y="5306064"/>
            <a:ext cx="147256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Spatial Data </a:t>
            </a:r>
            <a:r>
              <a:rPr lang="en-GB" sz="1400" dirty="0"/>
              <a:t>I</a:t>
            </a:r>
            <a:r>
              <a:rPr lang="en-GB" sz="1400" dirty="0" smtClean="0"/>
              <a:t>nfrastructure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4197489" y="5941002"/>
            <a:ext cx="149666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Integrated </a:t>
            </a:r>
          </a:p>
          <a:p>
            <a:pPr algn="ctr"/>
            <a:r>
              <a:rPr lang="en-GB" sz="1400" dirty="0" smtClean="0"/>
              <a:t>Modelling</a:t>
            </a:r>
            <a:endParaRPr lang="en-GB" sz="14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3"/>
          <a:stretch/>
        </p:blipFill>
        <p:spPr>
          <a:xfrm>
            <a:off x="4420316" y="2061825"/>
            <a:ext cx="1104997" cy="13706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11" name="Group 10"/>
          <p:cNvGrpSpPr/>
          <p:nvPr/>
        </p:nvGrpSpPr>
        <p:grpSpPr>
          <a:xfrm>
            <a:off x="9813019" y="2982524"/>
            <a:ext cx="2034892" cy="2550626"/>
            <a:chOff x="10329982" y="804587"/>
            <a:chExt cx="2034892" cy="2550626"/>
          </a:xfrm>
        </p:grpSpPr>
        <p:sp>
          <p:nvSpPr>
            <p:cNvPr id="45" name="Rounded Rectangle 44"/>
            <p:cNvSpPr/>
            <p:nvPr/>
          </p:nvSpPr>
          <p:spPr>
            <a:xfrm>
              <a:off x="10329983" y="804587"/>
              <a:ext cx="2034891" cy="255062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329982" y="1411253"/>
              <a:ext cx="203489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Platform for thematic assessments:</a:t>
              </a:r>
              <a:endParaRPr lang="en-GB" sz="2000" b="1" dirty="0"/>
            </a:p>
            <a:p>
              <a:pPr algn="ctr"/>
              <a:r>
                <a:rPr lang="en-GB" sz="1600" b="1" dirty="0" smtClean="0">
                  <a:solidFill>
                    <a:srgbClr val="00B050"/>
                  </a:solidFill>
                </a:rPr>
                <a:t>KIP INCA,</a:t>
              </a:r>
            </a:p>
            <a:p>
              <a:pPr algn="ctr"/>
              <a:r>
                <a:rPr lang="en-GB" sz="1600" b="1" dirty="0" smtClean="0"/>
                <a:t>MAES, GI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477720" y="1573968"/>
            <a:ext cx="1136807" cy="1736116"/>
            <a:chOff x="10329981" y="804587"/>
            <a:chExt cx="2034898" cy="2550626"/>
          </a:xfrm>
        </p:grpSpPr>
        <p:sp>
          <p:nvSpPr>
            <p:cNvPr id="49" name="Rounded Rectangle 48"/>
            <p:cNvSpPr/>
            <p:nvPr/>
          </p:nvSpPr>
          <p:spPr>
            <a:xfrm>
              <a:off x="10329987" y="804587"/>
              <a:ext cx="2034892" cy="255062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329981" y="1053367"/>
              <a:ext cx="20348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Reference datasets from, JRC, ESTAT (&amp; ENV), 3</a:t>
              </a:r>
              <a:r>
                <a:rPr lang="en-GB" sz="1600" baseline="30000" dirty="0"/>
                <a:t>rd</a:t>
              </a:r>
              <a:r>
                <a:rPr lang="en-GB" sz="1600" dirty="0"/>
                <a:t> party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14332" y="2005233"/>
            <a:ext cx="1139122" cy="1099891"/>
            <a:chOff x="10325834" y="804587"/>
            <a:chExt cx="2039040" cy="2550626"/>
          </a:xfrm>
        </p:grpSpPr>
        <p:sp>
          <p:nvSpPr>
            <p:cNvPr id="52" name="Rounded Rectangle 51"/>
            <p:cNvSpPr/>
            <p:nvPr/>
          </p:nvSpPr>
          <p:spPr>
            <a:xfrm>
              <a:off x="10329983" y="804587"/>
              <a:ext cx="2034891" cy="255062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325834" y="1099441"/>
              <a:ext cx="2034891" cy="1220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JRC metadata catalogue</a:t>
              </a:r>
            </a:p>
          </p:txBody>
        </p:sp>
      </p:grpSp>
      <p:sp>
        <p:nvSpPr>
          <p:cNvPr id="14" name="Curved Up Arrow 13"/>
          <p:cNvSpPr/>
          <p:nvPr/>
        </p:nvSpPr>
        <p:spPr>
          <a:xfrm>
            <a:off x="5892326" y="5148196"/>
            <a:ext cx="5341515" cy="1359347"/>
          </a:xfrm>
          <a:prstGeom prst="curved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management, inventory and 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integrated analysis of spatial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data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5400000">
            <a:off x="6571130" y="4138"/>
            <a:ext cx="962221" cy="2763289"/>
          </a:xfrm>
          <a:prstGeom prst="curv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5" name="Up Arrow 54"/>
          <p:cNvSpPr/>
          <p:nvPr/>
        </p:nvSpPr>
        <p:spPr>
          <a:xfrm>
            <a:off x="1845265" y="3398366"/>
            <a:ext cx="144379" cy="673769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1960460" y="3604549"/>
            <a:ext cx="49263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IDM4</a:t>
            </a:r>
            <a:endParaRPr lang="en-GB" sz="1200" dirty="0"/>
          </a:p>
        </p:txBody>
      </p:sp>
      <p:sp>
        <p:nvSpPr>
          <p:cNvPr id="57" name="Up Arrow 56"/>
          <p:cNvSpPr/>
          <p:nvPr/>
        </p:nvSpPr>
        <p:spPr>
          <a:xfrm>
            <a:off x="3409331" y="3423118"/>
            <a:ext cx="144379" cy="673769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3524526" y="3629301"/>
            <a:ext cx="49263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IDM2</a:t>
            </a:r>
            <a:endParaRPr lang="en-GB" sz="1200" dirty="0"/>
          </a:p>
        </p:txBody>
      </p:sp>
      <p:sp>
        <p:nvSpPr>
          <p:cNvPr id="59" name="Up Arrow 58"/>
          <p:cNvSpPr/>
          <p:nvPr/>
        </p:nvSpPr>
        <p:spPr>
          <a:xfrm>
            <a:off x="5086332" y="3400363"/>
            <a:ext cx="144379" cy="673769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5201527" y="3606546"/>
            <a:ext cx="49263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IDM3</a:t>
            </a:r>
            <a:endParaRPr lang="en-GB" sz="12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784001" y="904672"/>
            <a:ext cx="3025832" cy="590634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899093" y="882208"/>
            <a:ext cx="3025832" cy="590634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13334" y="4288327"/>
            <a:ext cx="2101190" cy="738664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 smtClean="0">
                <a:solidFill>
                  <a:schemeClr val="accent1"/>
                </a:solidFill>
              </a:rPr>
              <a:t>IDP is for internal use – how to role out to external partners ?!</a:t>
            </a:r>
            <a:endParaRPr lang="en-GB" sz="14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ata 8"/>
          <p:cNvSpPr/>
          <p:nvPr/>
        </p:nvSpPr>
        <p:spPr>
          <a:xfrm>
            <a:off x="2462838" y="2771071"/>
            <a:ext cx="1288874" cy="720080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NL" sz="1200" dirty="0"/>
              <a:t>ESTAT</a:t>
            </a:r>
          </a:p>
          <a:p>
            <a:pPr algn="ctr"/>
            <a:r>
              <a:rPr lang="nl-NL" sz="1200" dirty="0"/>
              <a:t>data sets</a:t>
            </a:r>
            <a:endParaRPr lang="en-GB" sz="1200" dirty="0"/>
          </a:p>
        </p:txBody>
      </p:sp>
      <p:sp>
        <p:nvSpPr>
          <p:cNvPr id="59" name="Flowchart: Data 58"/>
          <p:cNvSpPr/>
          <p:nvPr/>
        </p:nvSpPr>
        <p:spPr>
          <a:xfrm>
            <a:off x="2288788" y="3180750"/>
            <a:ext cx="822693" cy="600333"/>
          </a:xfrm>
          <a:prstGeom prst="flowChartInputOutpu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2"/>
                </a:solidFill>
              </a:rPr>
              <a:t>INCA</a:t>
            </a:r>
          </a:p>
          <a:p>
            <a:pPr algn="ctr"/>
            <a:r>
              <a:rPr lang="nl-NL" sz="1200" dirty="0">
                <a:solidFill>
                  <a:schemeClr val="tx2"/>
                </a:solidFill>
              </a:rPr>
              <a:t>data sets</a:t>
            </a:r>
          </a:p>
        </p:txBody>
      </p:sp>
      <p:sp>
        <p:nvSpPr>
          <p:cNvPr id="122" name="Flowchart: Process 121"/>
          <p:cNvSpPr/>
          <p:nvPr/>
        </p:nvSpPr>
        <p:spPr>
          <a:xfrm>
            <a:off x="1524001" y="-5365"/>
            <a:ext cx="5583429" cy="5791669"/>
          </a:xfrm>
          <a:prstGeom prst="flowChartProcess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lowchart: Data 4"/>
          <p:cNvSpPr/>
          <p:nvPr/>
        </p:nvSpPr>
        <p:spPr>
          <a:xfrm>
            <a:off x="2442549" y="148478"/>
            <a:ext cx="1234198" cy="730235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NL" sz="1200" dirty="0"/>
              <a:t>EEA </a:t>
            </a:r>
          </a:p>
          <a:p>
            <a:pPr algn="ctr"/>
            <a:r>
              <a:rPr lang="nl-NL" sz="1200" dirty="0"/>
              <a:t>data sets</a:t>
            </a:r>
            <a:endParaRPr lang="en-GB" sz="1200" dirty="0"/>
          </a:p>
        </p:txBody>
      </p:sp>
      <p:sp>
        <p:nvSpPr>
          <p:cNvPr id="6" name="Flowchart: Data 5"/>
          <p:cNvSpPr/>
          <p:nvPr/>
        </p:nvSpPr>
        <p:spPr>
          <a:xfrm>
            <a:off x="2462839" y="1500295"/>
            <a:ext cx="1257274" cy="720080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NL" sz="1200" dirty="0"/>
              <a:t>JRC</a:t>
            </a:r>
          </a:p>
          <a:p>
            <a:pPr algn="ctr"/>
            <a:r>
              <a:rPr lang="nl-NL" sz="1200" dirty="0"/>
              <a:t>data sets</a:t>
            </a:r>
            <a:endParaRPr lang="en-GB" sz="1200" dirty="0"/>
          </a:p>
        </p:txBody>
      </p:sp>
      <p:sp>
        <p:nvSpPr>
          <p:cNvPr id="11" name="Flowchart: Data 10"/>
          <p:cNvSpPr/>
          <p:nvPr/>
        </p:nvSpPr>
        <p:spPr>
          <a:xfrm>
            <a:off x="2390329" y="4111021"/>
            <a:ext cx="1271739" cy="720080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NL" sz="1200" dirty="0"/>
              <a:t>other</a:t>
            </a:r>
          </a:p>
          <a:p>
            <a:pPr algn="ctr"/>
            <a:r>
              <a:rPr lang="nl-NL" sz="1200" dirty="0"/>
              <a:t>data sets</a:t>
            </a:r>
            <a:endParaRPr lang="en-GB" sz="1200" dirty="0"/>
          </a:p>
        </p:txBody>
      </p:sp>
      <p:sp>
        <p:nvSpPr>
          <p:cNvPr id="14" name="Flowchart: Process 13"/>
          <p:cNvSpPr/>
          <p:nvPr/>
        </p:nvSpPr>
        <p:spPr>
          <a:xfrm>
            <a:off x="7181132" y="4687281"/>
            <a:ext cx="1008112" cy="71428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/>
              <a:t>JRC ecosystem services model library</a:t>
            </a:r>
            <a:endParaRPr lang="en-GB" sz="1200" dirty="0"/>
          </a:p>
        </p:txBody>
      </p:sp>
      <p:sp>
        <p:nvSpPr>
          <p:cNvPr id="18" name="Flowchart: Multidocument 17"/>
          <p:cNvSpPr/>
          <p:nvPr/>
        </p:nvSpPr>
        <p:spPr>
          <a:xfrm>
            <a:off x="5696366" y="493607"/>
            <a:ext cx="1176948" cy="1235757"/>
          </a:xfrm>
          <a:prstGeom prst="flowChartMulti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KIP-INCA</a:t>
            </a:r>
          </a:p>
          <a:p>
            <a:pPr algn="ctr"/>
            <a:r>
              <a:rPr lang="nl-NL" sz="1200" dirty="0"/>
              <a:t>metadata catalogue</a:t>
            </a:r>
          </a:p>
          <a:p>
            <a:pPr algn="ctr"/>
            <a:r>
              <a:rPr lang="nl-NL" sz="1200" dirty="0"/>
              <a:t>&amp; inventory</a:t>
            </a:r>
            <a:endParaRPr lang="en-GB" sz="1200" dirty="0"/>
          </a:p>
        </p:txBody>
      </p:sp>
      <p:cxnSp>
        <p:nvCxnSpPr>
          <p:cNvPr id="20" name="Elbow Connector 19"/>
          <p:cNvCxnSpPr>
            <a:stCxn id="7" idx="3"/>
            <a:endCxn id="18" idx="1"/>
          </p:cNvCxnSpPr>
          <p:nvPr/>
        </p:nvCxnSpPr>
        <p:spPr>
          <a:xfrm>
            <a:off x="4848722" y="584685"/>
            <a:ext cx="847644" cy="526801"/>
          </a:xfrm>
          <a:prstGeom prst="bentConnector3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Flowchart: Multidocument 31"/>
          <p:cNvSpPr/>
          <p:nvPr/>
        </p:nvSpPr>
        <p:spPr>
          <a:xfrm>
            <a:off x="7192082" y="3480337"/>
            <a:ext cx="1080120" cy="936104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/>
              <a:t>JRC metamodel catalogue</a:t>
            </a:r>
            <a:endParaRPr lang="en-GB" sz="1200" dirty="0"/>
          </a:p>
        </p:txBody>
      </p:sp>
      <p:sp>
        <p:nvSpPr>
          <p:cNvPr id="34" name="Flowchart: Multidocument 33"/>
          <p:cNvSpPr/>
          <p:nvPr/>
        </p:nvSpPr>
        <p:spPr>
          <a:xfrm>
            <a:off x="7195739" y="2445344"/>
            <a:ext cx="1080120" cy="936104"/>
          </a:xfrm>
          <a:prstGeom prst="flowChartMulti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KIP-INCA</a:t>
            </a:r>
            <a:r>
              <a:rPr lang="nl-NL" sz="1200" dirty="0"/>
              <a:t> metamodel catalogue</a:t>
            </a:r>
            <a:endParaRPr lang="en-GB" sz="1200" dirty="0"/>
          </a:p>
        </p:txBody>
      </p:sp>
      <p:sp>
        <p:nvSpPr>
          <p:cNvPr id="35" name="Flowchart: Process 34"/>
          <p:cNvSpPr/>
          <p:nvPr/>
        </p:nvSpPr>
        <p:spPr>
          <a:xfrm>
            <a:off x="8817194" y="4665237"/>
            <a:ext cx="1216103" cy="71428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/>
              <a:t>other models (e.g., InVest, ARIES)</a:t>
            </a:r>
            <a:endParaRPr lang="en-GB" sz="12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7687833" y="4409100"/>
            <a:ext cx="7621" cy="235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688819" y="3323765"/>
            <a:ext cx="5651" cy="381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9" name="Picture 6" descr="C:\Users\maesjo\AppData\Local\Microsoft\Windows\Temporary Internet Files\Content.IE5\MEDTQDEG\Cartoon-Computer-and-Desktop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47" y="707046"/>
            <a:ext cx="1075839" cy="860672"/>
          </a:xfrm>
          <a:prstGeom prst="rect">
            <a:avLst/>
          </a:prstGeom>
          <a:noFill/>
          <a:ln w="25400">
            <a:solidFill>
              <a:schemeClr val="dk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Arrow Connector 49"/>
          <p:cNvCxnSpPr>
            <a:endCxn id="49" idx="1"/>
          </p:cNvCxnSpPr>
          <p:nvPr/>
        </p:nvCxnSpPr>
        <p:spPr>
          <a:xfrm>
            <a:off x="6756934" y="1130330"/>
            <a:ext cx="515012" cy="7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342080" y="139233"/>
            <a:ext cx="94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 smtClean="0"/>
              <a:t>Processing</a:t>
            </a:r>
            <a:endParaRPr lang="nl-NL" sz="1200" dirty="0"/>
          </a:p>
          <a:p>
            <a:pPr algn="ctr"/>
            <a:r>
              <a:rPr lang="nl-NL" sz="1200" dirty="0"/>
              <a:t>and analysis</a:t>
            </a:r>
            <a:endParaRPr lang="en-GB" sz="1200" dirty="0"/>
          </a:p>
        </p:txBody>
      </p:sp>
      <p:sp>
        <p:nvSpPr>
          <p:cNvPr id="57" name="Flowchart: Internal Storage 56"/>
          <p:cNvSpPr/>
          <p:nvPr/>
        </p:nvSpPr>
        <p:spPr>
          <a:xfrm>
            <a:off x="9328327" y="764704"/>
            <a:ext cx="864096" cy="720080"/>
          </a:xfrm>
          <a:prstGeom prst="flowChartInternalStora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cxnSp>
        <p:nvCxnSpPr>
          <p:cNvPr id="58" name="Straight Arrow Connector 57"/>
          <p:cNvCxnSpPr>
            <a:stCxn id="49" idx="3"/>
            <a:endCxn id="57" idx="1"/>
          </p:cNvCxnSpPr>
          <p:nvPr/>
        </p:nvCxnSpPr>
        <p:spPr>
          <a:xfrm flipV="1">
            <a:off x="8347785" y="1124744"/>
            <a:ext cx="980542" cy="12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932200" y="116633"/>
            <a:ext cx="1656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/>
              <a:t>Publication of maps, </a:t>
            </a:r>
          </a:p>
          <a:p>
            <a:pPr algn="ctr"/>
            <a:r>
              <a:rPr lang="nl-NL" sz="1200" dirty="0"/>
              <a:t>indicators and accounts</a:t>
            </a:r>
          </a:p>
          <a:p>
            <a:pPr algn="ctr"/>
            <a:r>
              <a:rPr lang="nl-NL" sz="1200" dirty="0"/>
              <a:t>on a landing page</a:t>
            </a:r>
            <a:endParaRPr lang="en-GB" sz="1200" dirty="0"/>
          </a:p>
        </p:txBody>
      </p:sp>
      <p:cxnSp>
        <p:nvCxnSpPr>
          <p:cNvPr id="98" name="Elbow Connector 97"/>
          <p:cNvCxnSpPr>
            <a:stCxn id="35" idx="0"/>
            <a:endCxn id="34" idx="3"/>
          </p:cNvCxnSpPr>
          <p:nvPr/>
        </p:nvCxnSpPr>
        <p:spPr>
          <a:xfrm rot="16200000" flipV="1">
            <a:off x="7974633" y="3214624"/>
            <a:ext cx="1751841" cy="1149386"/>
          </a:xfrm>
          <a:prstGeom prst="bentConnector2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 flipV="1">
            <a:off x="7788881" y="1557693"/>
            <a:ext cx="241" cy="877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8699422" y="3692762"/>
            <a:ext cx="1406400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/>
              <a:t>“ESMERALDA” flexible mapping methods</a:t>
            </a:r>
            <a:endParaRPr lang="en-GB" sz="1200" dirty="0"/>
          </a:p>
        </p:txBody>
      </p:sp>
      <p:sp>
        <p:nvSpPr>
          <p:cNvPr id="110" name="Oval 109"/>
          <p:cNvSpPr/>
          <p:nvPr/>
        </p:nvSpPr>
        <p:spPr>
          <a:xfrm>
            <a:off x="2196924" y="161866"/>
            <a:ext cx="324907" cy="324907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/>
              <a:t>1</a:t>
            </a:r>
            <a:endParaRPr lang="en-GB" sz="1200" dirty="0"/>
          </a:p>
        </p:txBody>
      </p:sp>
      <p:sp>
        <p:nvSpPr>
          <p:cNvPr id="115" name="Oval 114"/>
          <p:cNvSpPr/>
          <p:nvPr/>
        </p:nvSpPr>
        <p:spPr>
          <a:xfrm>
            <a:off x="2220276" y="1506633"/>
            <a:ext cx="324907" cy="324907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/>
              <a:t>2</a:t>
            </a:r>
            <a:endParaRPr lang="en-GB" sz="1200" dirty="0"/>
          </a:p>
        </p:txBody>
      </p:sp>
      <p:sp>
        <p:nvSpPr>
          <p:cNvPr id="116" name="Oval 115"/>
          <p:cNvSpPr/>
          <p:nvPr/>
        </p:nvSpPr>
        <p:spPr>
          <a:xfrm>
            <a:off x="2196924" y="2800721"/>
            <a:ext cx="324907" cy="324907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/>
              <a:t>3</a:t>
            </a:r>
            <a:endParaRPr lang="en-GB" sz="1200" dirty="0"/>
          </a:p>
        </p:txBody>
      </p:sp>
      <p:sp>
        <p:nvSpPr>
          <p:cNvPr id="117" name="Oval 116"/>
          <p:cNvSpPr/>
          <p:nvPr/>
        </p:nvSpPr>
        <p:spPr>
          <a:xfrm>
            <a:off x="2161808" y="4127313"/>
            <a:ext cx="324907" cy="324907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/>
              <a:t>4</a:t>
            </a:r>
            <a:endParaRPr lang="en-GB" sz="1200" dirty="0"/>
          </a:p>
        </p:txBody>
      </p:sp>
      <p:sp>
        <p:nvSpPr>
          <p:cNvPr id="118" name="Oval 117"/>
          <p:cNvSpPr/>
          <p:nvPr/>
        </p:nvSpPr>
        <p:spPr>
          <a:xfrm>
            <a:off x="7544722" y="5429941"/>
            <a:ext cx="324907" cy="324907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/>
              <a:t>5</a:t>
            </a:r>
            <a:endParaRPr lang="en-GB" sz="1200" dirty="0"/>
          </a:p>
        </p:txBody>
      </p:sp>
      <p:sp>
        <p:nvSpPr>
          <p:cNvPr id="119" name="Oval 118"/>
          <p:cNvSpPr/>
          <p:nvPr/>
        </p:nvSpPr>
        <p:spPr>
          <a:xfrm>
            <a:off x="9262793" y="5405983"/>
            <a:ext cx="324907" cy="324907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/>
              <a:t>6</a:t>
            </a:r>
            <a:endParaRPr lang="en-GB" sz="1200" dirty="0"/>
          </a:p>
        </p:txBody>
      </p:sp>
      <p:sp>
        <p:nvSpPr>
          <p:cNvPr id="120" name="Oval 119"/>
          <p:cNvSpPr/>
          <p:nvPr/>
        </p:nvSpPr>
        <p:spPr>
          <a:xfrm>
            <a:off x="8306921" y="328705"/>
            <a:ext cx="324907" cy="324907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/>
              <a:t>7</a:t>
            </a:r>
            <a:endParaRPr lang="en-GB" sz="1200" dirty="0"/>
          </a:p>
        </p:txBody>
      </p:sp>
      <p:sp>
        <p:nvSpPr>
          <p:cNvPr id="121" name="Oval 120"/>
          <p:cNvSpPr/>
          <p:nvPr/>
        </p:nvSpPr>
        <p:spPr>
          <a:xfrm>
            <a:off x="10272465" y="976340"/>
            <a:ext cx="324907" cy="324907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/>
              <a:t>8</a:t>
            </a:r>
            <a:endParaRPr lang="en-GB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5379221" y="4409100"/>
            <a:ext cx="11076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/>
              <a:t>KIP-INCA</a:t>
            </a:r>
          </a:p>
          <a:p>
            <a:pPr algn="ctr"/>
            <a:r>
              <a:rPr lang="nl-NL" sz="1400" b="1" dirty="0"/>
              <a:t>Data </a:t>
            </a:r>
          </a:p>
          <a:p>
            <a:pPr algn="ctr"/>
            <a:r>
              <a:rPr lang="nl-NL" sz="1400" b="1" dirty="0"/>
              <a:t>Architecture</a:t>
            </a:r>
            <a:endParaRPr lang="en-GB" sz="1400" b="1" dirty="0"/>
          </a:p>
        </p:txBody>
      </p:sp>
      <p:sp>
        <p:nvSpPr>
          <p:cNvPr id="7" name="Flowchart: Multidocument 6"/>
          <p:cNvSpPr/>
          <p:nvPr/>
        </p:nvSpPr>
        <p:spPr>
          <a:xfrm>
            <a:off x="3768602" y="116632"/>
            <a:ext cx="1080120" cy="936104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/>
              <a:t>EEA </a:t>
            </a:r>
          </a:p>
          <a:p>
            <a:pPr algn="ctr"/>
            <a:r>
              <a:rPr lang="nl-NL" sz="1200" dirty="0"/>
              <a:t>SDI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831440" y="-29099"/>
            <a:ext cx="73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INCA</a:t>
            </a:r>
          </a:p>
          <a:p>
            <a:pPr algn="ctr"/>
            <a:r>
              <a:rPr lang="en-GB" sz="1200" b="1" dirty="0">
                <a:solidFill>
                  <a:schemeClr val="tx2"/>
                </a:solidFill>
              </a:rPr>
              <a:t>module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796472" y="143577"/>
            <a:ext cx="214303" cy="125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2161807" y="5949255"/>
            <a:ext cx="324907" cy="324907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/>
              <a:t>0</a:t>
            </a:r>
            <a:endParaRPr lang="en-GB" sz="1200" dirty="0"/>
          </a:p>
        </p:txBody>
      </p:sp>
      <p:sp>
        <p:nvSpPr>
          <p:cNvPr id="2" name="Rounded Rectangle 1"/>
          <p:cNvSpPr/>
          <p:nvPr/>
        </p:nvSpPr>
        <p:spPr>
          <a:xfrm>
            <a:off x="2538697" y="6122280"/>
            <a:ext cx="2052228" cy="62966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81132" y="6122279"/>
            <a:ext cx="1967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Geo-referencing of </a:t>
            </a:r>
          </a:p>
          <a:p>
            <a:pPr algn="ctr"/>
            <a:r>
              <a:rPr lang="en-GB" sz="1400" b="1" dirty="0"/>
              <a:t>non-spatial data sets</a:t>
            </a:r>
          </a:p>
        </p:txBody>
      </p:sp>
      <p:cxnSp>
        <p:nvCxnSpPr>
          <p:cNvPr id="53" name="Elbow Connector 52"/>
          <p:cNvCxnSpPr>
            <a:stCxn id="2" idx="1"/>
          </p:cNvCxnSpPr>
          <p:nvPr/>
        </p:nvCxnSpPr>
        <p:spPr>
          <a:xfrm rot="10800000">
            <a:off x="1887180" y="790043"/>
            <a:ext cx="651519" cy="5647068"/>
          </a:xfrm>
          <a:prstGeom prst="bentConnector2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895838" y="4647234"/>
            <a:ext cx="458610" cy="540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901046" y="2019438"/>
            <a:ext cx="458610" cy="540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895838" y="3382608"/>
            <a:ext cx="458610" cy="540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886179" y="790044"/>
            <a:ext cx="458610" cy="540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24000" y="5786305"/>
            <a:ext cx="9144000" cy="3749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Data 59"/>
          <p:cNvSpPr/>
          <p:nvPr/>
        </p:nvSpPr>
        <p:spPr>
          <a:xfrm>
            <a:off x="2271138" y="1909974"/>
            <a:ext cx="822693" cy="611890"/>
          </a:xfrm>
          <a:prstGeom prst="flowChartInputOutpu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2"/>
                </a:solidFill>
              </a:rPr>
              <a:t>INCA</a:t>
            </a:r>
          </a:p>
          <a:p>
            <a:pPr algn="ctr"/>
            <a:r>
              <a:rPr lang="nl-NL" sz="1200" dirty="0">
                <a:solidFill>
                  <a:schemeClr val="tx2"/>
                </a:solidFill>
              </a:rPr>
              <a:t>data sets</a:t>
            </a:r>
          </a:p>
        </p:txBody>
      </p:sp>
      <p:sp>
        <p:nvSpPr>
          <p:cNvPr id="64" name="Flowchart: Data 63"/>
          <p:cNvSpPr/>
          <p:nvPr/>
        </p:nvSpPr>
        <p:spPr>
          <a:xfrm>
            <a:off x="2266208" y="548917"/>
            <a:ext cx="822693" cy="638828"/>
          </a:xfrm>
          <a:prstGeom prst="flowChartInputOutpu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2"/>
                </a:solidFill>
              </a:rPr>
              <a:t>INCA</a:t>
            </a:r>
          </a:p>
          <a:p>
            <a:pPr algn="ctr"/>
            <a:r>
              <a:rPr lang="nl-NL" sz="1200" dirty="0">
                <a:solidFill>
                  <a:schemeClr val="tx2"/>
                </a:solidFill>
              </a:rPr>
              <a:t>data sets</a:t>
            </a:r>
          </a:p>
        </p:txBody>
      </p:sp>
      <p:cxnSp>
        <p:nvCxnSpPr>
          <p:cNvPr id="23" name="Elbow Connector 22"/>
          <p:cNvCxnSpPr/>
          <p:nvPr/>
        </p:nvCxnSpPr>
        <p:spPr>
          <a:xfrm rot="5400000" flipH="1" flipV="1">
            <a:off x="2380034" y="1605424"/>
            <a:ext cx="2626837" cy="1405828"/>
          </a:xfrm>
          <a:prstGeom prst="bentConnector3">
            <a:avLst>
              <a:gd name="adj1" fmla="val 1438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91867" y="2317297"/>
            <a:ext cx="140582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973090" y="995895"/>
            <a:ext cx="795512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ata 80"/>
          <p:cNvSpPr/>
          <p:nvPr/>
        </p:nvSpPr>
        <p:spPr>
          <a:xfrm>
            <a:off x="2222861" y="4539206"/>
            <a:ext cx="965470" cy="596369"/>
          </a:xfrm>
          <a:prstGeom prst="flowChartInputOutpu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2"/>
                </a:solidFill>
              </a:rPr>
              <a:t>INCA</a:t>
            </a:r>
          </a:p>
          <a:p>
            <a:pPr algn="ctr"/>
            <a:r>
              <a:rPr lang="nl-NL" sz="1200" dirty="0">
                <a:solidFill>
                  <a:schemeClr val="tx2"/>
                </a:solidFill>
              </a:rPr>
              <a:t>data sets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4396480" y="3537006"/>
            <a:ext cx="1100" cy="14036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059649" y="4922392"/>
            <a:ext cx="1336717" cy="233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owchart: Multidocument 61"/>
          <p:cNvSpPr/>
          <p:nvPr/>
        </p:nvSpPr>
        <p:spPr>
          <a:xfrm>
            <a:off x="4732484" y="1889504"/>
            <a:ext cx="1080120" cy="936104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/>
              <a:t>JRC</a:t>
            </a:r>
          </a:p>
          <a:p>
            <a:pPr algn="ctr"/>
            <a:r>
              <a:rPr lang="nl-NL" sz="1200" dirty="0"/>
              <a:t>metadata catalogue</a:t>
            </a:r>
            <a:endParaRPr lang="en-GB" sz="1200" dirty="0"/>
          </a:p>
        </p:txBody>
      </p:sp>
      <p:sp>
        <p:nvSpPr>
          <p:cNvPr id="65" name="Flowchart: Data 64"/>
          <p:cNvSpPr/>
          <p:nvPr/>
        </p:nvSpPr>
        <p:spPr>
          <a:xfrm>
            <a:off x="2469374" y="2770684"/>
            <a:ext cx="1257274" cy="720080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NL" sz="1200" dirty="0"/>
              <a:t>ESTAT</a:t>
            </a:r>
          </a:p>
          <a:p>
            <a:pPr algn="ctr"/>
            <a:r>
              <a:rPr lang="nl-NL" sz="1200" dirty="0"/>
              <a:t>data sets</a:t>
            </a:r>
            <a:endParaRPr lang="en-GB" sz="1200" dirty="0"/>
          </a:p>
        </p:txBody>
      </p:sp>
      <p:sp>
        <p:nvSpPr>
          <p:cNvPr id="63" name="Flowchart: Data 62"/>
          <p:cNvSpPr/>
          <p:nvPr/>
        </p:nvSpPr>
        <p:spPr>
          <a:xfrm>
            <a:off x="2289529" y="3175318"/>
            <a:ext cx="822693" cy="611890"/>
          </a:xfrm>
          <a:prstGeom prst="flowChartInputOutpu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2"/>
                </a:solidFill>
              </a:rPr>
              <a:t>INCA</a:t>
            </a:r>
          </a:p>
          <a:p>
            <a:pPr algn="ctr"/>
            <a:r>
              <a:rPr lang="nl-NL" sz="1200" dirty="0">
                <a:solidFill>
                  <a:schemeClr val="tx2"/>
                </a:solidFill>
              </a:rPr>
              <a:t>data sets</a:t>
            </a:r>
          </a:p>
        </p:txBody>
      </p:sp>
      <p:sp>
        <p:nvSpPr>
          <p:cNvPr id="67" name="Flowchart: Multidocument 66"/>
          <p:cNvSpPr/>
          <p:nvPr/>
        </p:nvSpPr>
        <p:spPr>
          <a:xfrm>
            <a:off x="4732484" y="3008500"/>
            <a:ext cx="1080120" cy="936104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/>
              <a:t>ESTAT</a:t>
            </a:r>
          </a:p>
          <a:p>
            <a:pPr algn="ctr"/>
            <a:r>
              <a:rPr lang="nl-NL" sz="1200" dirty="0"/>
              <a:t>metadata catalogue</a:t>
            </a:r>
            <a:endParaRPr lang="en-GB" sz="1200" dirty="0"/>
          </a:p>
        </p:txBody>
      </p:sp>
      <p:cxnSp>
        <p:nvCxnSpPr>
          <p:cNvPr id="12" name="Elbow Connector 11"/>
          <p:cNvCxnSpPr/>
          <p:nvPr/>
        </p:nvCxnSpPr>
        <p:spPr>
          <a:xfrm rot="5400000" flipH="1" flipV="1">
            <a:off x="5200057" y="2305480"/>
            <a:ext cx="1718929" cy="472236"/>
          </a:xfrm>
          <a:prstGeom prst="bentConnector3">
            <a:avLst>
              <a:gd name="adj1" fmla="val 88"/>
            </a:avLst>
          </a:prstGeom>
          <a:ln w="1905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837029" y="2302933"/>
            <a:ext cx="458610" cy="5407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5933060" y="1954454"/>
            <a:ext cx="306701" cy="28788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rgbClr val="C00000"/>
                </a:solidFill>
              </a:rPr>
              <a:t>?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5870" y="6129040"/>
            <a:ext cx="538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Representation of current proposal V 0.6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9285" y="723664"/>
            <a:ext cx="611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DOPA</a:t>
            </a:r>
            <a:endParaRPr lang="en-GB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7207792" y="965959"/>
            <a:ext cx="55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JEDI</a:t>
            </a:r>
            <a:endParaRPr lang="en-GB" sz="1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7191905" y="723664"/>
            <a:ext cx="611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DOPA</a:t>
            </a:r>
            <a:endParaRPr lang="en-GB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7195739" y="1243530"/>
            <a:ext cx="85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Local PC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544193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3" y="234463"/>
            <a:ext cx="9851200" cy="6485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476" y="70341"/>
            <a:ext cx="3610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Example Component diagram </a:t>
            </a:r>
          </a:p>
          <a:p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511263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2209800" cy="570742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Example Dataflow of JRC </a:t>
            </a:r>
            <a:r>
              <a:rPr lang="en-GB" sz="3600" dirty="0"/>
              <a:t>Pollination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3" y="2250"/>
            <a:ext cx="8065477" cy="6433177"/>
          </a:xfrm>
        </p:spPr>
      </p:pic>
    </p:spTree>
    <p:extLst>
      <p:ext uri="{BB962C8B-B14F-4D97-AF65-F5344CB8AC3E}">
        <p14:creationId xmlns:p14="http://schemas.microsoft.com/office/powerpoint/2010/main" val="3827854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312" y="144932"/>
            <a:ext cx="10888206" cy="763459"/>
          </a:xfrm>
        </p:spPr>
        <p:txBody>
          <a:bodyPr>
            <a:noAutofit/>
          </a:bodyPr>
          <a:lstStyle/>
          <a:p>
            <a:pPr algn="ctr"/>
            <a:r>
              <a:rPr lang="en-GB" sz="3600" b="1" smtClean="0"/>
              <a:t>First </a:t>
            </a:r>
            <a:r>
              <a:rPr lang="en-GB" sz="3600" b="1" dirty="0" smtClean="0"/>
              <a:t>proposal for functioning of </a:t>
            </a:r>
            <a:br>
              <a:rPr lang="en-GB" sz="3600" b="1" dirty="0" smtClean="0"/>
            </a:br>
            <a:r>
              <a:rPr lang="en-GB" sz="3600" b="1" dirty="0" smtClean="0"/>
              <a:t>KIP INCA shared spatial data platform</a:t>
            </a:r>
            <a:endParaRPr lang="en-GB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5068435" y="5711767"/>
            <a:ext cx="2279716" cy="9218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EEA ‘s Integrated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Data Platform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8880" y="4726332"/>
            <a:ext cx="117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Supplies infrastructure components</a:t>
            </a:r>
            <a:endParaRPr lang="en-GB" sz="1200" b="1" dirty="0"/>
          </a:p>
        </p:txBody>
      </p:sp>
      <p:sp>
        <p:nvSpPr>
          <p:cNvPr id="6" name="Right Arrow 5"/>
          <p:cNvSpPr/>
          <p:nvPr/>
        </p:nvSpPr>
        <p:spPr>
          <a:xfrm rot="16200000">
            <a:off x="6012678" y="5325051"/>
            <a:ext cx="347873" cy="344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5068435" y="2861775"/>
            <a:ext cx="2208545" cy="12368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KIP INCA </a:t>
            </a:r>
          </a:p>
          <a:p>
            <a:pPr algn="ctr"/>
            <a:r>
              <a:rPr lang="en-GB" dirty="0" smtClean="0"/>
              <a:t>web-based data interface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5936630" y="4301839"/>
            <a:ext cx="499969" cy="344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3220994" y="1389402"/>
            <a:ext cx="1065345" cy="134859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INCA partner</a:t>
            </a:r>
          </a:p>
          <a:p>
            <a:pPr algn="ctr"/>
            <a:r>
              <a:rPr lang="en-GB" dirty="0" smtClean="0"/>
              <a:t>JRC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8195315" y="3843851"/>
            <a:ext cx="1065345" cy="134859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INCA partner</a:t>
            </a:r>
          </a:p>
          <a:p>
            <a:pPr algn="ctr"/>
            <a:r>
              <a:rPr lang="en-GB" dirty="0" smtClean="0"/>
              <a:t>ENV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3197572" y="3843851"/>
            <a:ext cx="1065345" cy="134859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INCA partner</a:t>
            </a:r>
          </a:p>
          <a:p>
            <a:pPr algn="ctr"/>
            <a:r>
              <a:rPr lang="en-GB" dirty="0" smtClean="0"/>
              <a:t>EEA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8195315" y="1443069"/>
            <a:ext cx="1065345" cy="134859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INCA partner</a:t>
            </a:r>
          </a:p>
          <a:p>
            <a:pPr algn="ctr"/>
            <a:r>
              <a:rPr lang="en-GB" dirty="0" smtClean="0"/>
              <a:t>ESTAT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19989315">
            <a:off x="4248893" y="3536251"/>
            <a:ext cx="83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Feeds via web link</a:t>
            </a:r>
            <a:endParaRPr lang="en-GB" sz="1200" b="1" dirty="0"/>
          </a:p>
        </p:txBody>
      </p:sp>
      <p:sp>
        <p:nvSpPr>
          <p:cNvPr id="16" name="TextBox 15"/>
          <p:cNvSpPr txBox="1"/>
          <p:nvPr/>
        </p:nvSpPr>
        <p:spPr>
          <a:xfrm rot="1975694">
            <a:off x="4321440" y="2721440"/>
            <a:ext cx="83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Feeds via web link</a:t>
            </a:r>
            <a:endParaRPr lang="en-GB" sz="1200" b="1" dirty="0"/>
          </a:p>
        </p:txBody>
      </p:sp>
      <p:sp>
        <p:nvSpPr>
          <p:cNvPr id="17" name="TextBox 16"/>
          <p:cNvSpPr txBox="1"/>
          <p:nvPr/>
        </p:nvSpPr>
        <p:spPr>
          <a:xfrm rot="19989315">
            <a:off x="7262957" y="2643732"/>
            <a:ext cx="83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Feeds via web link</a:t>
            </a:r>
            <a:endParaRPr lang="en-GB" sz="1200" b="1" dirty="0"/>
          </a:p>
        </p:txBody>
      </p:sp>
      <p:sp>
        <p:nvSpPr>
          <p:cNvPr id="18" name="TextBox 17"/>
          <p:cNvSpPr txBox="1"/>
          <p:nvPr/>
        </p:nvSpPr>
        <p:spPr>
          <a:xfrm rot="1568564">
            <a:off x="7336050" y="3554025"/>
            <a:ext cx="83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Feeds via web link</a:t>
            </a:r>
            <a:endParaRPr lang="en-GB" sz="12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276980" y="3558417"/>
            <a:ext cx="853844" cy="412326"/>
          </a:xfrm>
          <a:prstGeom prst="straightConnector1">
            <a:avLst/>
          </a:prstGeom>
          <a:ln w="28575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164165" y="2636108"/>
            <a:ext cx="966659" cy="506675"/>
          </a:xfrm>
          <a:prstGeom prst="straightConnector1">
            <a:avLst/>
          </a:prstGeom>
          <a:ln w="28575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262918" y="3558417"/>
            <a:ext cx="805517" cy="428697"/>
          </a:xfrm>
          <a:prstGeom prst="straightConnector1">
            <a:avLst/>
          </a:prstGeom>
          <a:ln w="28575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2917" y="2636108"/>
            <a:ext cx="878865" cy="611539"/>
          </a:xfrm>
          <a:prstGeom prst="straightConnector1">
            <a:avLst/>
          </a:prstGeom>
          <a:ln w="28575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02645" y="1650197"/>
            <a:ext cx="76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Provides data for</a:t>
            </a:r>
            <a:endParaRPr lang="en-GB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428318" y="1637926"/>
            <a:ext cx="76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Provides data for</a:t>
            </a:r>
            <a:endParaRPr lang="en-GB" sz="1200" b="1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272867" y="1871678"/>
            <a:ext cx="1064115" cy="457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072072" y="1868081"/>
            <a:ext cx="1150843" cy="1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425888" y="1250786"/>
            <a:ext cx="1554260" cy="921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System / tool for spatialisation of non-GIS data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90903" y="2274839"/>
            <a:ext cx="95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Generates spatial data</a:t>
            </a:r>
            <a:endParaRPr lang="en-GB" sz="1200" b="1" dirty="0"/>
          </a:p>
        </p:txBody>
      </p:sp>
      <p:sp>
        <p:nvSpPr>
          <p:cNvPr id="46" name="Right Arrow 45"/>
          <p:cNvSpPr/>
          <p:nvPr/>
        </p:nvSpPr>
        <p:spPr>
          <a:xfrm rot="5400000">
            <a:off x="6063726" y="2134451"/>
            <a:ext cx="217962" cy="25116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ight Arrow 46"/>
          <p:cNvSpPr/>
          <p:nvPr/>
        </p:nvSpPr>
        <p:spPr>
          <a:xfrm rot="5400000">
            <a:off x="6055367" y="2697591"/>
            <a:ext cx="252203" cy="25116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84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5780" y="1487961"/>
            <a:ext cx="1404641" cy="1409841"/>
            <a:chOff x="7996486" y="2183182"/>
            <a:chExt cx="2157413" cy="1443038"/>
          </a:xfrm>
        </p:grpSpPr>
        <p:sp>
          <p:nvSpPr>
            <p:cNvPr id="3" name="Frame 2"/>
            <p:cNvSpPr/>
            <p:nvPr/>
          </p:nvSpPr>
          <p:spPr>
            <a:xfrm>
              <a:off x="7996486" y="2183182"/>
              <a:ext cx="2157413" cy="1443038"/>
            </a:xfrm>
            <a:prstGeom prst="fram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6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110786" y="2375297"/>
              <a:ext cx="1928810" cy="1016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63" b="1" dirty="0">
                  <a:ln w="0"/>
                  <a:cs typeface="Arial" panose="020B0604020202020204" pitchFamily="34" charset="0"/>
                </a:rPr>
                <a:t>Common</a:t>
              </a:r>
            </a:p>
            <a:p>
              <a:pPr algn="ctr"/>
              <a:r>
                <a:rPr lang="en-GB" sz="1463" b="1" dirty="0">
                  <a:ln w="0"/>
                  <a:cs typeface="Arial" panose="020B0604020202020204" pitchFamily="34" charset="0"/>
                </a:rPr>
                <a:t>geo-spatial</a:t>
              </a:r>
            </a:p>
            <a:p>
              <a:pPr algn="ctr"/>
              <a:r>
                <a:rPr lang="en-GB" sz="1463" b="1" dirty="0">
                  <a:ln w="0"/>
                  <a:cs typeface="Arial" panose="020B0604020202020204" pitchFamily="34" charset="0"/>
                </a:rPr>
                <a:t>frame (e.g.     1 km grid)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72730" y="1290305"/>
            <a:ext cx="1627070" cy="2159148"/>
            <a:chOff x="1083552" y="564815"/>
            <a:chExt cx="2257424" cy="28478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0549" t="14085"/>
            <a:stretch/>
          </p:blipFill>
          <p:spPr>
            <a:xfrm>
              <a:off x="1083552" y="564815"/>
              <a:ext cx="2245563" cy="21322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83552" y="2697021"/>
              <a:ext cx="2257424" cy="715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63" b="1" dirty="0">
                  <a:cs typeface="Arial" panose="020B0604020202020204" pitchFamily="34" charset="0"/>
                </a:rPr>
                <a:t>Different data sets</a:t>
              </a:r>
            </a:p>
            <a:p>
              <a:r>
                <a:rPr lang="en-GB" sz="1463" b="1" dirty="0">
                  <a:cs typeface="Arial" panose="020B0604020202020204" pitchFamily="34" charset="0"/>
                </a:rPr>
                <a:t>and data layers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18435" y="3608182"/>
            <a:ext cx="1951279" cy="1915904"/>
            <a:chOff x="5177945" y="4413118"/>
            <a:chExt cx="2401574" cy="2358035"/>
          </a:xfrm>
        </p:grpSpPr>
        <p:pic>
          <p:nvPicPr>
            <p:cNvPr id="7" name="Picture 6" descr="Imatge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07" t="69266" r="35263" b="-5071"/>
            <a:stretch/>
          </p:blipFill>
          <p:spPr bwMode="auto">
            <a:xfrm>
              <a:off x="5177945" y="4413118"/>
              <a:ext cx="2214562" cy="2233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364957" y="6380434"/>
              <a:ext cx="2214562" cy="390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63" b="1" dirty="0"/>
                <a:t>Combined data sets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85115" y="1881345"/>
            <a:ext cx="3361328" cy="1885567"/>
            <a:chOff x="7979574" y="4570683"/>
            <a:chExt cx="4137019" cy="17356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9574" y="4570683"/>
              <a:ext cx="3938852" cy="143307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787606" y="6014107"/>
              <a:ext cx="3328987" cy="292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63" b="1" dirty="0"/>
                <a:t>Accounting tables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00240" y="4457353"/>
            <a:ext cx="3131078" cy="1949440"/>
            <a:chOff x="1717350" y="4247517"/>
            <a:chExt cx="3167062" cy="239931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350" y="4247517"/>
              <a:ext cx="3167062" cy="180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104898" y="5979032"/>
              <a:ext cx="2779514" cy="667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63" b="1" dirty="0"/>
                <a:t>Accounting results in charts, </a:t>
              </a:r>
            </a:p>
            <a:p>
              <a:r>
                <a:rPr lang="en-GB" sz="1463" b="1" dirty="0"/>
                <a:t>figures, maps etc.</a:t>
              </a:r>
            </a:p>
          </p:txBody>
        </p:sp>
      </p:grpSp>
      <p:sp>
        <p:nvSpPr>
          <p:cNvPr id="20" name="Right Arrow 19"/>
          <p:cNvSpPr/>
          <p:nvPr/>
        </p:nvSpPr>
        <p:spPr>
          <a:xfrm rot="5400000">
            <a:off x="7961359" y="3904634"/>
            <a:ext cx="447826" cy="289931"/>
          </a:xfrm>
          <a:prstGeom prst="rightArrow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23" name="Right Arrow 22"/>
          <p:cNvSpPr/>
          <p:nvPr/>
        </p:nvSpPr>
        <p:spPr>
          <a:xfrm>
            <a:off x="3072898" y="2049813"/>
            <a:ext cx="545537" cy="244521"/>
          </a:xfrm>
          <a:prstGeom prst="rightArrow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3"/>
          </a:lnRef>
          <a:fillRef idx="1002">
            <a:schemeClr val="dk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25" name="Right Arrow 24"/>
          <p:cNvSpPr/>
          <p:nvPr/>
        </p:nvSpPr>
        <p:spPr>
          <a:xfrm rot="5400000">
            <a:off x="4301794" y="3137191"/>
            <a:ext cx="545537" cy="244521"/>
          </a:xfrm>
          <a:prstGeom prst="rightArrow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3"/>
          </a:lnRef>
          <a:fillRef idx="1002">
            <a:schemeClr val="dk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27" name="Right Arrow 26"/>
          <p:cNvSpPr/>
          <p:nvPr/>
        </p:nvSpPr>
        <p:spPr>
          <a:xfrm rot="19769339">
            <a:off x="5253375" y="3321582"/>
            <a:ext cx="1281997" cy="101909"/>
          </a:xfrm>
          <a:prstGeom prst="rightArrow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28" name="Right Arrow 27"/>
          <p:cNvSpPr/>
          <p:nvPr/>
        </p:nvSpPr>
        <p:spPr>
          <a:xfrm rot="758317">
            <a:off x="5310570" y="4711178"/>
            <a:ext cx="1280238" cy="89737"/>
          </a:xfrm>
          <a:prstGeom prst="rightArrow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99398"/>
            <a:ext cx="11211838" cy="948937"/>
          </a:xfrm>
        </p:spPr>
        <p:txBody>
          <a:bodyPr>
            <a:normAutofit/>
          </a:bodyPr>
          <a:lstStyle/>
          <a:p>
            <a:pPr algn="ctr"/>
            <a:r>
              <a:rPr lang="en-GB" b="1" smtClean="0">
                <a:solidFill>
                  <a:srgbClr val="00B0F0"/>
                </a:solidFill>
              </a:rPr>
              <a:t> </a:t>
            </a:r>
            <a:r>
              <a:rPr lang="en-GB" b="1" dirty="0" smtClean="0"/>
              <a:t>Sharing data in one system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528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48" y="209430"/>
            <a:ext cx="11512942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latin typeface="+mn-lt"/>
              </a:rPr>
              <a:t>Ad 1 )  Overall time line for development &amp; implementation </a:t>
            </a:r>
            <a:br>
              <a:rPr lang="en-GB" sz="3600" b="1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>of KIP INCA spatial data platform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5254"/>
            <a:ext cx="10752438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Final proposal for technical design of spatial platform by summer 2018</a:t>
            </a:r>
          </a:p>
          <a:p>
            <a:endParaRPr lang="en-GB" dirty="0" smtClean="0"/>
          </a:p>
          <a:p>
            <a:r>
              <a:rPr lang="en-GB" dirty="0" smtClean="0"/>
              <a:t>Development and testing of some selected components with support of framework contract by end 2018</a:t>
            </a:r>
          </a:p>
          <a:p>
            <a:endParaRPr lang="en-GB" dirty="0" smtClean="0"/>
          </a:p>
          <a:p>
            <a:r>
              <a:rPr lang="en-GB" dirty="0" smtClean="0"/>
              <a:t>Further development and roll-out of agreed elements in 2019</a:t>
            </a:r>
          </a:p>
          <a:p>
            <a:endParaRPr lang="en-GB" dirty="0" smtClean="0"/>
          </a:p>
          <a:p>
            <a:r>
              <a:rPr lang="en-GB" dirty="0" smtClean="0"/>
              <a:t>Demonstrate functionality of system during 2020 (on basis of integrating CLC 2018 data set and other refreshed or new data sets).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60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276" y="77933"/>
            <a:ext cx="10911016" cy="66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3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2481" y="156410"/>
            <a:ext cx="11369951" cy="649705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+mn-lt"/>
              </a:rPr>
              <a:t>A shared data platform + information system for KIP INCA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43" y="1130968"/>
            <a:ext cx="4864377" cy="5173579"/>
          </a:xfrm>
        </p:spPr>
      </p:pic>
      <p:sp>
        <p:nvSpPr>
          <p:cNvPr id="8" name="Rounded Rectangle 7"/>
          <p:cNvSpPr/>
          <p:nvPr/>
        </p:nvSpPr>
        <p:spPr>
          <a:xfrm>
            <a:off x="3572877" y="4019551"/>
            <a:ext cx="1141998" cy="523220"/>
          </a:xfrm>
          <a:prstGeom prst="roundRect">
            <a:avLst/>
          </a:prstGeom>
          <a:solidFill>
            <a:schemeClr val="accent4">
              <a:lumMod val="5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601736" y="4032042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Shared data architecture</a:t>
            </a:r>
            <a:endParaRPr lang="en-GB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23237" y="4487894"/>
            <a:ext cx="744846" cy="52322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Nature data</a:t>
            </a:r>
            <a:endParaRPr lang="en-GB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6140" y="5745008"/>
            <a:ext cx="1074173" cy="52322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Copernicus data</a:t>
            </a:r>
            <a:endParaRPr lang="en-GB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22035" y="5083931"/>
            <a:ext cx="1122344" cy="52322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Monitoring data</a:t>
            </a:r>
            <a:endParaRPr lang="en-GB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801477" y="3084190"/>
            <a:ext cx="704850" cy="93535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827045" y="3115950"/>
            <a:ext cx="68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Data   ana-lysis</a:t>
            </a:r>
            <a:endParaRPr lang="en-GB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61228" y="1952697"/>
            <a:ext cx="14830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Dissemination of </a:t>
            </a:r>
          </a:p>
          <a:p>
            <a:pPr algn="ctr"/>
            <a:r>
              <a:rPr lang="en-GB" sz="1400" b="1" dirty="0" smtClean="0"/>
              <a:t>information </a:t>
            </a:r>
          </a:p>
          <a:p>
            <a:pPr algn="ctr"/>
            <a:r>
              <a:rPr lang="en-GB" sz="1400" b="1" dirty="0" smtClean="0"/>
              <a:t>&amp; </a:t>
            </a:r>
          </a:p>
          <a:p>
            <a:pPr algn="ctr"/>
            <a:r>
              <a:rPr lang="en-GB" sz="1400" b="1" dirty="0" smtClean="0"/>
              <a:t>knowledge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44665" y="1679523"/>
            <a:ext cx="83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KIP INCA</a:t>
            </a:r>
          </a:p>
          <a:p>
            <a:pPr algn="ctr"/>
            <a:r>
              <a:rPr lang="en-GB" sz="1400" b="1" dirty="0"/>
              <a:t>output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11770" y="1429477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KIP INCA</a:t>
            </a:r>
          </a:p>
          <a:p>
            <a:pPr algn="ctr"/>
            <a:r>
              <a:rPr lang="en-GB" sz="1400" b="1" dirty="0" smtClean="0"/>
              <a:t>output</a:t>
            </a:r>
            <a:endParaRPr lang="en-GB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624693" y="1629103"/>
            <a:ext cx="83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KIP INCA</a:t>
            </a:r>
          </a:p>
          <a:p>
            <a:pPr algn="ctr"/>
            <a:r>
              <a:rPr lang="en-GB" sz="1400" b="1" dirty="0"/>
              <a:t>output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4663" y="2548478"/>
            <a:ext cx="83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KIP INCA</a:t>
            </a:r>
          </a:p>
          <a:p>
            <a:pPr algn="ctr"/>
            <a:r>
              <a:rPr lang="en-GB" sz="1400" b="1" dirty="0"/>
              <a:t>output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09345" y="3327053"/>
            <a:ext cx="1186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Data </a:t>
            </a:r>
          </a:p>
          <a:p>
            <a:pPr algn="ctr"/>
            <a:r>
              <a:rPr lang="en-GB" sz="1400" b="1" dirty="0" smtClean="0"/>
              <a:t>Integration </a:t>
            </a:r>
          </a:p>
          <a:p>
            <a:pPr algn="ctr"/>
            <a:r>
              <a:rPr lang="en-GB" sz="1400" b="1" dirty="0" smtClean="0"/>
              <a:t>&amp;</a:t>
            </a:r>
          </a:p>
          <a:p>
            <a:pPr algn="ctr"/>
            <a:r>
              <a:rPr lang="en-GB" sz="1400" b="1" dirty="0" smtClean="0"/>
              <a:t> data analysis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22617" y="4902873"/>
            <a:ext cx="11602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Data centres </a:t>
            </a:r>
          </a:p>
          <a:p>
            <a:pPr algn="ctr"/>
            <a:r>
              <a:rPr lang="en-GB" sz="1400" b="1" dirty="0" smtClean="0"/>
              <a:t>&amp;</a:t>
            </a:r>
          </a:p>
          <a:p>
            <a:pPr algn="ctr"/>
            <a:r>
              <a:rPr lang="en-GB" sz="1400" b="1" dirty="0"/>
              <a:t>d</a:t>
            </a:r>
            <a:r>
              <a:rPr lang="en-GB" sz="1400" b="1" dirty="0" smtClean="0"/>
              <a:t>ata sources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640680" y="4512323"/>
            <a:ext cx="5131970" cy="30447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512845" y="3084190"/>
            <a:ext cx="5259805" cy="31760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51658" y="4714077"/>
            <a:ext cx="699824" cy="52322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Citizen data</a:t>
            </a:r>
            <a:endParaRPr lang="en-GB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563768" y="5793818"/>
            <a:ext cx="1205250" cy="52322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Research data outputs</a:t>
            </a:r>
            <a:endParaRPr lang="en-GB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472555" y="5272723"/>
            <a:ext cx="1091661" cy="52322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Statistical data</a:t>
            </a:r>
            <a:endParaRPr lang="en-GB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052708" y="4906684"/>
            <a:ext cx="941886" cy="52322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Land use data</a:t>
            </a:r>
            <a:endParaRPr lang="en-GB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618443" y="2645194"/>
            <a:ext cx="83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KIP INCA</a:t>
            </a:r>
          </a:p>
          <a:p>
            <a:pPr algn="ctr"/>
            <a:r>
              <a:rPr lang="en-GB" sz="1400" b="1" dirty="0"/>
              <a:t>output</a:t>
            </a:r>
          </a:p>
        </p:txBody>
      </p:sp>
      <p:sp>
        <p:nvSpPr>
          <p:cNvPr id="2" name="Oval 1"/>
          <p:cNvSpPr/>
          <p:nvPr/>
        </p:nvSpPr>
        <p:spPr>
          <a:xfrm>
            <a:off x="1203158" y="4019549"/>
            <a:ext cx="5867930" cy="2764964"/>
          </a:xfrm>
          <a:prstGeom prst="ellips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-35106" y="4829739"/>
            <a:ext cx="1175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‘Shared</a:t>
            </a:r>
          </a:p>
          <a:p>
            <a:pPr algn="ctr"/>
            <a:r>
              <a:rPr lang="en-GB" b="1" dirty="0" smtClean="0"/>
              <a:t>Spatial </a:t>
            </a:r>
          </a:p>
          <a:p>
            <a:pPr algn="ctr"/>
            <a:r>
              <a:rPr lang="en-GB" b="1" dirty="0" smtClean="0"/>
              <a:t>Data platform’</a:t>
            </a:r>
            <a:endParaRPr lang="en-GB" b="1" dirty="0"/>
          </a:p>
        </p:txBody>
      </p:sp>
      <p:sp>
        <p:nvSpPr>
          <p:cNvPr id="5" name="Right Arrow 4"/>
          <p:cNvSpPr/>
          <p:nvPr/>
        </p:nvSpPr>
        <p:spPr>
          <a:xfrm>
            <a:off x="933596" y="5345541"/>
            <a:ext cx="271827" cy="188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0200522" y="1720759"/>
            <a:ext cx="1518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EKC Task force on information platforms</a:t>
            </a:r>
            <a:endParaRPr lang="en-GB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361373" y="4606877"/>
            <a:ext cx="1175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EKC review of EU Env. </a:t>
            </a:r>
          </a:p>
          <a:p>
            <a:pPr algn="ctr"/>
            <a:r>
              <a:rPr lang="en-GB" b="1" dirty="0" smtClean="0"/>
              <a:t>Data Centres</a:t>
            </a:r>
            <a:endParaRPr lang="en-GB" b="1" dirty="0"/>
          </a:p>
        </p:txBody>
      </p:sp>
      <p:sp>
        <p:nvSpPr>
          <p:cNvPr id="7" name="Right Brace 6"/>
          <p:cNvSpPr/>
          <p:nvPr/>
        </p:nvSpPr>
        <p:spPr>
          <a:xfrm>
            <a:off x="9720674" y="1201136"/>
            <a:ext cx="425552" cy="224520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ight Brace 33"/>
          <p:cNvSpPr/>
          <p:nvPr/>
        </p:nvSpPr>
        <p:spPr>
          <a:xfrm>
            <a:off x="9770187" y="4307300"/>
            <a:ext cx="425552" cy="224520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86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61324" y="154635"/>
            <a:ext cx="9284208" cy="513519"/>
          </a:xfrm>
        </p:spPr>
        <p:txBody>
          <a:bodyPr/>
          <a:lstStyle/>
          <a:p>
            <a:r>
              <a:rPr lang="en-GB" altLang="en-US" sz="2500" dirty="0">
                <a:solidFill>
                  <a:schemeClr val="bg1"/>
                </a:solidFill>
              </a:rPr>
              <a:t>Improving data foundation – for accounting &amp; assessment</a:t>
            </a:r>
            <a:endParaRPr lang="en-GB" sz="2500" dirty="0">
              <a:solidFill>
                <a:schemeClr val="bg1"/>
              </a:solidFill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578634" y="2529802"/>
            <a:ext cx="9049587" cy="4182391"/>
            <a:chOff x="1048214" y="3157650"/>
            <a:chExt cx="8126278" cy="3475466"/>
          </a:xfrm>
        </p:grpSpPr>
        <p:sp>
          <p:nvSpPr>
            <p:cNvPr id="5" name="Oval 4"/>
            <p:cNvSpPr/>
            <p:nvPr/>
          </p:nvSpPr>
          <p:spPr>
            <a:xfrm>
              <a:off x="1225758" y="3840041"/>
              <a:ext cx="3003579" cy="142341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147574" y="3561547"/>
              <a:ext cx="4836022" cy="232729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048214" y="3157650"/>
              <a:ext cx="8126278" cy="347546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4437730" y="5078719"/>
              <a:ext cx="969524" cy="52918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000" i="0" dirty="0"/>
                <a:t>Farm Structure Survey</a:t>
              </a:r>
            </a:p>
          </p:txBody>
        </p: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5038287" y="4447175"/>
              <a:ext cx="945309" cy="38219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000" i="0" dirty="0"/>
                <a:t>Forest statistics</a:t>
              </a:r>
            </a:p>
          </p:txBody>
        </p:sp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1554257" y="4131008"/>
              <a:ext cx="1262361" cy="67618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000" i="0" dirty="0"/>
                <a:t>Copernicus Land monitoring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000" i="0" dirty="0"/>
                <a:t>In situ coordination</a:t>
              </a:r>
            </a:p>
          </p:txBody>
        </p:sp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2898372" y="4339237"/>
              <a:ext cx="936290" cy="23519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000" i="0" dirty="0"/>
                <a:t>LUCAS</a:t>
              </a:r>
            </a:p>
          </p:txBody>
        </p:sp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6941091" y="4242435"/>
              <a:ext cx="1224001" cy="38219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000" i="0" dirty="0"/>
                <a:t>Natura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000" i="0" dirty="0"/>
                <a:t>2000/CDDA</a:t>
              </a:r>
            </a:p>
          </p:txBody>
        </p:sp>
        <p:sp>
          <p:nvSpPr>
            <p:cNvPr id="13" name="TextBox 17"/>
            <p:cNvSpPr txBox="1">
              <a:spLocks noChangeArrowheads="1"/>
            </p:cNvSpPr>
            <p:nvPr/>
          </p:nvSpPr>
          <p:spPr bwMode="auto">
            <a:xfrm>
              <a:off x="6747106" y="4895384"/>
              <a:ext cx="1080120" cy="52918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000" i="0" dirty="0"/>
                <a:t>Ecosystem mapping (extent)</a:t>
              </a:r>
            </a:p>
          </p:txBody>
        </p:sp>
        <p:sp>
          <p:nvSpPr>
            <p:cNvPr id="14" name="TextBox 18"/>
            <p:cNvSpPr txBox="1">
              <a:spLocks noChangeArrowheads="1"/>
            </p:cNvSpPr>
            <p:nvPr/>
          </p:nvSpPr>
          <p:spPr bwMode="auto">
            <a:xfrm>
              <a:off x="5748761" y="5452276"/>
              <a:ext cx="1080120" cy="52918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000" i="0" dirty="0"/>
                <a:t>Ecosystem condition (state)</a:t>
              </a:r>
            </a:p>
          </p:txBody>
        </p:sp>
        <p:sp>
          <p:nvSpPr>
            <p:cNvPr id="15" name="TextBox 19"/>
            <p:cNvSpPr txBox="1">
              <a:spLocks noChangeArrowheads="1"/>
            </p:cNvSpPr>
            <p:nvPr/>
          </p:nvSpPr>
          <p:spPr bwMode="auto">
            <a:xfrm>
              <a:off x="4535559" y="5866038"/>
              <a:ext cx="1265607" cy="55123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050" i="0" dirty="0">
                  <a:cs typeface="Arial" charset="0"/>
                </a:rPr>
                <a:t>Biodiversity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050" i="0" dirty="0">
                  <a:cs typeface="Arial" charset="0"/>
                </a:rPr>
                <a:t>assessments (monitoring)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29337" y="3783038"/>
              <a:ext cx="1084553" cy="8819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v-S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Land </a:t>
              </a:r>
            </a:p>
            <a:p>
              <a:pPr>
                <a:defRPr/>
              </a:pPr>
              <a:r>
                <a:rPr lang="sv-S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use/cover</a:t>
              </a:r>
            </a:p>
            <a:p>
              <a:pPr>
                <a:defRPr/>
              </a:pPr>
              <a:r>
                <a:rPr lang="sv-S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data</a:t>
              </a:r>
              <a:endPara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05412" y="3783038"/>
              <a:ext cx="1589040" cy="3527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v-S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Ecosystem data</a:t>
              </a:r>
              <a:endPara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7827226" y="4801686"/>
              <a:ext cx="1347266" cy="38219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000" i="0" dirty="0"/>
                <a:t>Environmental reporting</a:t>
              </a:r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968613" y="17868"/>
            <a:ext cx="10396602" cy="3633787"/>
          </a:xfrm>
          <a:prstGeom prst="rect">
            <a:avLst/>
          </a:prstGeom>
        </p:spPr>
        <p:txBody>
          <a:bodyPr/>
          <a:lstStyle>
            <a:lvl1pPr marL="342908" indent="-342908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69" indent="-285757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altLang="en-US" sz="3600" b="1" dirty="0" smtClean="0"/>
              <a:t>Ad 2)  Data foundation for natural </a:t>
            </a:r>
            <a:r>
              <a:rPr lang="en-GB" altLang="en-US" sz="3600" b="1" dirty="0"/>
              <a:t>capital accounting:</a:t>
            </a:r>
          </a:p>
          <a:p>
            <a:pPr marL="0" indent="0">
              <a:buNone/>
              <a:defRPr/>
            </a:pPr>
            <a:endParaRPr lang="en-GB" altLang="en-US" sz="1600" dirty="0"/>
          </a:p>
          <a:p>
            <a:pPr>
              <a:buFontTx/>
              <a:buChar char="•"/>
              <a:defRPr/>
            </a:pPr>
            <a:r>
              <a:rPr lang="en-GB" altLang="en-US" sz="1800" dirty="0"/>
              <a:t>A system of datasets within a </a:t>
            </a:r>
            <a:r>
              <a:rPr lang="en-GB" altLang="en-US" sz="1800" b="1" i="1" dirty="0"/>
              <a:t>common spatial reference framework</a:t>
            </a:r>
            <a:r>
              <a:rPr lang="en-GB" altLang="en-US" sz="1800" dirty="0"/>
              <a:t>;</a:t>
            </a:r>
          </a:p>
          <a:p>
            <a:pPr>
              <a:buFontTx/>
              <a:buChar char="•"/>
              <a:defRPr/>
            </a:pPr>
            <a:r>
              <a:rPr lang="en-GB" altLang="en-US" sz="1800" dirty="0"/>
              <a:t>Integration </a:t>
            </a:r>
            <a:r>
              <a:rPr lang="en-GB" altLang="en-US" sz="1800" dirty="0" smtClean="0"/>
              <a:t>of approaches – </a:t>
            </a:r>
            <a:r>
              <a:rPr lang="en-GB" altLang="en-US" sz="1800" dirty="0"/>
              <a:t>assessment of ecosystems, modelling ecosystem services…;</a:t>
            </a:r>
          </a:p>
          <a:p>
            <a:pPr>
              <a:buFontTx/>
              <a:buChar char="•"/>
              <a:defRPr/>
            </a:pPr>
            <a:r>
              <a:rPr lang="en-GB" altLang="en-US" sz="1800" dirty="0"/>
              <a:t>Use of models to transfer data into accounts and fill data </a:t>
            </a:r>
            <a:r>
              <a:rPr lang="en-GB" altLang="en-US" sz="1800" dirty="0" smtClean="0"/>
              <a:t>gaps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GB" altLang="en-US" sz="1800" dirty="0" smtClean="0"/>
              <a:t>=&gt; requires development of a </a:t>
            </a:r>
            <a:r>
              <a:rPr lang="en-GB" altLang="en-US" sz="1800" b="1" i="1" dirty="0" smtClean="0">
                <a:solidFill>
                  <a:schemeClr val="accent1"/>
                </a:solidFill>
              </a:rPr>
              <a:t>shared spatial data platform</a:t>
            </a:r>
            <a:endParaRPr lang="en-GB" altLang="en-US" sz="1800" b="1" i="1" dirty="0">
              <a:solidFill>
                <a:schemeClr val="accent1"/>
              </a:solidFill>
            </a:endParaRPr>
          </a:p>
          <a:p>
            <a:pPr marL="0" indent="0">
              <a:buNone/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8038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070516" y="1232592"/>
            <a:ext cx="9300118" cy="4951372"/>
            <a:chOff x="145040" y="3429000"/>
            <a:chExt cx="8853920" cy="4655787"/>
          </a:xfrm>
        </p:grpSpPr>
        <p:sp>
          <p:nvSpPr>
            <p:cNvPr id="5" name="Rounded Rectangle 4"/>
            <p:cNvSpPr/>
            <p:nvPr/>
          </p:nvSpPr>
          <p:spPr>
            <a:xfrm>
              <a:off x="145040" y="3429000"/>
              <a:ext cx="8853920" cy="3024336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63" dirty="0"/>
            </a:p>
          </p:txBody>
        </p:sp>
        <p:pic>
          <p:nvPicPr>
            <p:cNvPr id="6" name="Picture 2" descr="Die Social Benefit Areas des Global Earth Observation System of System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005064"/>
              <a:ext cx="1313734" cy="840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C:\Users\maesjo\AppData\Local\Microsoft\Windows\Temporary Internet Files\Content.IE5\08MJ1NLL\globe123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727" y="4087678"/>
              <a:ext cx="653296" cy="652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maesjo\AppData\Local\Microsoft\Windows\Temporary Internet Files\Content.IE5\08MJ1NLL\globe123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23" y="4087678"/>
              <a:ext cx="653296" cy="652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maesjo\AppData\Local\Microsoft\Windows\Temporary Internet Files\Content.IE5\08MJ1NLL\globe123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683" y="4097842"/>
              <a:ext cx="653296" cy="652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C:\Users\maesjo\AppData\Local\Microsoft\Windows\Temporary Internet Files\Content.IE5\08MJ1NLL\puzzle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241" y="5373216"/>
              <a:ext cx="791180" cy="582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78529" y="3486200"/>
              <a:ext cx="1002641" cy="451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975" b="1" dirty="0"/>
                <a:t>Copernicus/</a:t>
              </a:r>
            </a:p>
            <a:p>
              <a:pPr algn="ctr"/>
              <a:r>
                <a:rPr lang="nl-NL" sz="975" b="1" dirty="0"/>
                <a:t>CORINE</a:t>
              </a:r>
              <a:endParaRPr lang="en-GB" sz="975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36374" y="3496892"/>
              <a:ext cx="1332121" cy="451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975" b="1" dirty="0"/>
                <a:t>Environmental</a:t>
              </a:r>
            </a:p>
            <a:p>
              <a:pPr algn="ctr"/>
              <a:r>
                <a:rPr lang="nl-NL" sz="975" b="1" dirty="0"/>
                <a:t>data and models </a:t>
              </a:r>
              <a:endParaRPr lang="en-GB" sz="975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91193" y="3493839"/>
              <a:ext cx="1669492" cy="451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975" b="1" dirty="0"/>
                <a:t>Biodiversity, species, </a:t>
              </a:r>
            </a:p>
            <a:p>
              <a:pPr algn="ctr"/>
              <a:r>
                <a:rPr lang="nl-NL" sz="975" b="1" dirty="0"/>
                <a:t>ecosystem data/MAES</a:t>
              </a:r>
              <a:endParaRPr lang="en-GB" sz="975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07814" y="3504168"/>
              <a:ext cx="1383417" cy="451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975" b="1" dirty="0"/>
                <a:t>LUCAS and ESTAT </a:t>
              </a:r>
            </a:p>
            <a:p>
              <a:pPr algn="ctr"/>
              <a:r>
                <a:rPr lang="nl-NL" sz="975" b="1" dirty="0"/>
                <a:t>data  collections</a:t>
              </a:r>
              <a:endParaRPr lang="en-GB" sz="975" b="1" dirty="0"/>
            </a:p>
          </p:txBody>
        </p:sp>
        <p:cxnSp>
          <p:nvCxnSpPr>
            <p:cNvPr id="16" name="Elbow Connector 15"/>
            <p:cNvCxnSpPr/>
            <p:nvPr/>
          </p:nvCxnSpPr>
          <p:spPr>
            <a:xfrm rot="16200000" flipH="1">
              <a:off x="2520225" y="4847845"/>
              <a:ext cx="288032" cy="601890"/>
            </a:xfrm>
            <a:prstGeom prst="bentConnector3">
              <a:avLst>
                <a:gd name="adj1" fmla="val 46351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/>
            <p:nvPr/>
          </p:nvCxnSpPr>
          <p:spPr>
            <a:xfrm rot="5400000">
              <a:off x="3315689" y="4855093"/>
              <a:ext cx="279462" cy="578825"/>
            </a:xfrm>
            <a:prstGeom prst="bentConnector3">
              <a:avLst>
                <a:gd name="adj1" fmla="val 46239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>
            <a:xfrm rot="16200000" flipH="1">
              <a:off x="1688957" y="4585835"/>
              <a:ext cx="435434" cy="1276493"/>
            </a:xfrm>
            <a:prstGeom prst="bentConnector2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 rot="5400000">
              <a:off x="4068164" y="4421443"/>
              <a:ext cx="579450" cy="1461263"/>
            </a:xfrm>
            <a:prstGeom prst="bentConnector2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69358" y="5260027"/>
              <a:ext cx="493819" cy="39017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268400" y="5132000"/>
              <a:ext cx="1057884" cy="278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975" b="1" i="1"/>
                <a:t>Web services</a:t>
              </a:r>
              <a:endParaRPr lang="en-GB" sz="975" b="1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27627" y="4738427"/>
              <a:ext cx="1931889" cy="278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75" b="1" i="1" dirty="0"/>
                <a:t>Disaggregation techniques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079298" y="7262705"/>
              <a:ext cx="731" cy="35452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686902" y="7225931"/>
              <a:ext cx="197483" cy="3420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728338" y="7650486"/>
              <a:ext cx="841799" cy="434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1" dirty="0"/>
                <a:t>Ecosystem </a:t>
              </a:r>
            </a:p>
            <a:p>
              <a:pPr algn="ctr"/>
              <a:r>
                <a:rPr lang="nl-NL" sz="1200" b="1" dirty="0"/>
                <a:t>accounts</a:t>
              </a:r>
              <a:endParaRPr lang="en-GB" sz="12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41544" y="7650682"/>
              <a:ext cx="875514" cy="434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1" dirty="0"/>
                <a:t>Ecosystem</a:t>
              </a:r>
            </a:p>
            <a:p>
              <a:pPr algn="ctr"/>
              <a:r>
                <a:rPr lang="nl-NL" sz="1200" b="1" dirty="0"/>
                <a:t>assessment</a:t>
              </a:r>
              <a:endParaRPr lang="en-GB" sz="12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45528" y="5782833"/>
              <a:ext cx="1396016" cy="26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i="1" dirty="0"/>
                <a:t>Data architecture</a:t>
              </a:r>
              <a:endParaRPr lang="en-GB" sz="1200" b="1" i="1" dirty="0"/>
            </a:p>
          </p:txBody>
        </p:sp>
      </p:grpSp>
      <p:sp>
        <p:nvSpPr>
          <p:cNvPr id="33" name="Oval 32"/>
          <p:cNvSpPr/>
          <p:nvPr/>
        </p:nvSpPr>
        <p:spPr>
          <a:xfrm>
            <a:off x="3012494" y="4680085"/>
            <a:ext cx="2242637" cy="834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4122734" y="4014710"/>
            <a:ext cx="2" cy="6566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39766" y="4807398"/>
            <a:ext cx="156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Shared pool of ecosystem </a:t>
            </a:r>
          </a:p>
          <a:p>
            <a:pPr algn="ctr"/>
            <a:r>
              <a:rPr lang="en-GB" sz="1200" b="1" dirty="0"/>
              <a:t>reference data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3300188" y="5415812"/>
            <a:ext cx="186620" cy="2466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742011" y="5722299"/>
            <a:ext cx="859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/>
              <a:t>Policy </a:t>
            </a:r>
          </a:p>
          <a:p>
            <a:pPr algn="ctr"/>
            <a:r>
              <a:rPr lang="nl-NL" sz="1200" b="1" dirty="0"/>
              <a:t>evaluation</a:t>
            </a:r>
            <a:endParaRPr lang="en-GB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13276" y="212969"/>
            <a:ext cx="998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Outline of approach in KIP INCA Phase 1 report</a:t>
            </a:r>
            <a:r>
              <a:rPr lang="en-GB" sz="2400" b="1" dirty="0" smtClean="0">
                <a:solidFill>
                  <a:schemeClr val="bg1"/>
                </a:solidFill>
              </a:rPr>
              <a:t>a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21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582" y="158669"/>
            <a:ext cx="10412372" cy="772299"/>
          </a:xfrm>
        </p:spPr>
        <p:txBody>
          <a:bodyPr/>
          <a:lstStyle/>
          <a:p>
            <a:r>
              <a:rPr lang="en-GB" b="1" dirty="0" smtClean="0"/>
              <a:t>Key tenets for KIP INCA spatial data platform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873" y="1159727"/>
            <a:ext cx="10959790" cy="5117597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1500"/>
              </a:spcBef>
            </a:pPr>
            <a:r>
              <a:rPr lang="en-GB" dirty="0" smtClean="0"/>
              <a:t>Aim is to develop a shared platform that is stable, ‘institutional’ and achieves full integration of systems and sharing data sets (as far as appropriate)</a:t>
            </a:r>
          </a:p>
          <a:p>
            <a:pPr lvl="0">
              <a:spcBef>
                <a:spcPts val="1500"/>
              </a:spcBef>
            </a:pPr>
            <a:r>
              <a:rPr lang="en-GB" dirty="0" smtClean="0"/>
              <a:t>Develop </a:t>
            </a:r>
            <a:r>
              <a:rPr lang="en-GB" dirty="0"/>
              <a:t>accounts underpinned by harmonised, geo-referenced and QA/QCd datasets</a:t>
            </a:r>
          </a:p>
          <a:p>
            <a:pPr lvl="0">
              <a:spcBef>
                <a:spcPts val="1500"/>
              </a:spcBef>
            </a:pPr>
            <a:r>
              <a:rPr lang="en-GB" dirty="0"/>
              <a:t>Develop a semantic inventory of spatial datasets placing data in their context.</a:t>
            </a:r>
          </a:p>
          <a:p>
            <a:pPr lvl="0">
              <a:spcBef>
                <a:spcPts val="1500"/>
              </a:spcBef>
            </a:pPr>
            <a:r>
              <a:rPr lang="en-GB" dirty="0"/>
              <a:t>Serve as common spatial reference framework; with a 1km grid as the core accounting </a:t>
            </a:r>
            <a:r>
              <a:rPr lang="en-GB" dirty="0" smtClean="0"/>
              <a:t>grid</a:t>
            </a:r>
          </a:p>
          <a:p>
            <a:pPr lvl="0">
              <a:spcBef>
                <a:spcPts val="1500"/>
              </a:spcBef>
            </a:pPr>
            <a:r>
              <a:rPr lang="en-GB" dirty="0" smtClean="0"/>
              <a:t>Ensure </a:t>
            </a:r>
            <a:r>
              <a:rPr lang="en-GB" dirty="0"/>
              <a:t>transparency, traceability and accountability of the datasets and models used to compute the accounts</a:t>
            </a:r>
          </a:p>
          <a:p>
            <a:pPr lvl="0">
              <a:spcBef>
                <a:spcPts val="1500"/>
              </a:spcBef>
            </a:pPr>
            <a:r>
              <a:rPr lang="en-GB" dirty="0"/>
              <a:t>Facilitate greater efficiency in sharing of spatial data and related joint analysis, thus enabling a pooling of resources between KIP INCA partners and synergies </a:t>
            </a:r>
          </a:p>
          <a:p>
            <a:pPr lvl="0">
              <a:spcBef>
                <a:spcPts val="1500"/>
              </a:spcBef>
            </a:pPr>
            <a:r>
              <a:rPr lang="en-GB" dirty="0"/>
              <a:t>Achieve this making best use of the present capacity and resources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489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104503"/>
            <a:ext cx="7839891" cy="561800"/>
          </a:xfrm>
        </p:spPr>
        <p:txBody>
          <a:bodyPr>
            <a:noAutofit/>
          </a:bodyPr>
          <a:lstStyle/>
          <a:p>
            <a:pPr algn="ctr"/>
            <a:r>
              <a:rPr lang="en-GB" b="1" dirty="0" smtClean="0"/>
              <a:t>Ad 2)   Key issues </a:t>
            </a:r>
            <a:r>
              <a:rPr lang="en-GB" b="1" dirty="0"/>
              <a:t>and </a:t>
            </a:r>
            <a:r>
              <a:rPr lang="en-GB" b="1" dirty="0" smtClean="0"/>
              <a:t>principles: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075" y="927463"/>
            <a:ext cx="11036474" cy="6035039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dirty="0" smtClean="0"/>
              <a:t>There are 2 main challenges to tackle: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 smtClean="0"/>
              <a:t>a) Efficient sharing of existing data sets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 smtClean="0"/>
              <a:t>b) Development of shared spatial reference data on natural capital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For a) we need to know: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dirty="0" smtClean="0"/>
              <a:t>Do we have a problem? If so, how can it be fixed? Within existing tools and set-up or do we need to create a new technical solution?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dirty="0" smtClean="0"/>
              <a:t>Also need to consider context: experimentation or regular production?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For b) we need to agree: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dirty="0" smtClean="0"/>
              <a:t>Which are the priority </a:t>
            </a:r>
            <a:r>
              <a:rPr lang="en-GB" dirty="0"/>
              <a:t>reference data </a:t>
            </a:r>
            <a:r>
              <a:rPr lang="en-GB" dirty="0" smtClean="0"/>
              <a:t>sets on </a:t>
            </a:r>
            <a:r>
              <a:rPr lang="en-GB" dirty="0"/>
              <a:t>natural </a:t>
            </a:r>
            <a:r>
              <a:rPr lang="en-GB" dirty="0" smtClean="0"/>
              <a:t>capital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dirty="0" smtClean="0"/>
              <a:t>Can we create them by joining forces? How to set that up?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dirty="0" smtClean="0"/>
              <a:t>Are new monitoring or data collection schemes necessary?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416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1825</Words>
  <Application>Microsoft Office PowerPoint</Application>
  <PresentationFormat>Widescreen</PresentationFormat>
  <Paragraphs>342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Office Theme</vt:lpstr>
      <vt:lpstr>Developing a spatial data platform for KIP INCA   - review of state of play and key questions </vt:lpstr>
      <vt:lpstr>Structure of presentation</vt:lpstr>
      <vt:lpstr>Ad 1 )  Overall time line for development &amp; implementation  of KIP INCA spatial data platform</vt:lpstr>
      <vt:lpstr>PowerPoint Presentation</vt:lpstr>
      <vt:lpstr>A shared data platform + information system for KIP INCA</vt:lpstr>
      <vt:lpstr>PowerPoint Presentation</vt:lpstr>
      <vt:lpstr>PowerPoint Presentation</vt:lpstr>
      <vt:lpstr>Key tenets for KIP INCA spatial data platform</vt:lpstr>
      <vt:lpstr>Ad 2)   Key issues and principles:</vt:lpstr>
      <vt:lpstr>Data foundation for experimentation and for regular production</vt:lpstr>
      <vt:lpstr>Ad 3)  Data platform functionalities – key questions </vt:lpstr>
      <vt:lpstr>Building a shared spatial platform for EU ecosystem accounting system based on EEA IDP ?</vt:lpstr>
      <vt:lpstr>Ad 4) Shared spatial reference data</vt:lpstr>
      <vt:lpstr>For breakout session 1 Questions to identify key functionalities</vt:lpstr>
      <vt:lpstr>Strategic and technical points to discuss</vt:lpstr>
      <vt:lpstr>Use case identifying key functionalities</vt:lpstr>
      <vt:lpstr>Use case of proposal, Increasing detail </vt:lpstr>
      <vt:lpstr>For breakout session 2 Available systems</vt:lpstr>
      <vt:lpstr>Reserve slides from here below: </vt:lpstr>
      <vt:lpstr>Link between EEA IDP and KIP INCA spatial data platform</vt:lpstr>
      <vt:lpstr>PowerPoint Presentation</vt:lpstr>
      <vt:lpstr>PowerPoint Presentation</vt:lpstr>
      <vt:lpstr>Example Dataflow of JRC Pollination </vt:lpstr>
      <vt:lpstr>First proposal for functioning of  KIP INCA shared spatial data platform</vt:lpstr>
      <vt:lpstr> Sharing data in one system  </vt:lpstr>
    </vt:vector>
  </TitlesOfParts>
  <Company>European Environment Agency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Jan-Erik Petersen</dc:creator>
  <cp:lastModifiedBy>Conor O'Kane</cp:lastModifiedBy>
  <cp:revision>87</cp:revision>
  <cp:lastPrinted>2018-03-08T16:20:43Z</cp:lastPrinted>
  <dcterms:created xsi:type="dcterms:W3CDTF">2017-07-04T19:31:11Z</dcterms:created>
  <dcterms:modified xsi:type="dcterms:W3CDTF">2018-03-09T08:09:48Z</dcterms:modified>
</cp:coreProperties>
</file>