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92" r:id="rId3"/>
    <p:sldId id="260" r:id="rId4"/>
    <p:sldId id="300" r:id="rId5"/>
    <p:sldId id="303" r:id="rId6"/>
    <p:sldId id="297" r:id="rId7"/>
    <p:sldId id="299" r:id="rId8"/>
    <p:sldId id="304" r:id="rId9"/>
    <p:sldId id="289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AB8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C82C2-EF89-453F-8435-311B83ADC808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479F2-776D-4E55-86D0-45BA964E1C2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8835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11F2E-0D2D-4FF9-BB0E-4A9134EE8697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44E4C-23D5-4AAB-AA76-7AC362D7453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74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347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4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090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492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407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00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035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649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089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766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736B-FA67-43FC-A875-5378BD395D55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51A3-8E0E-4624-93BA-94C7A750BCF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8911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C736B-FA67-43FC-A875-5378BD395D55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F51A3-8E0E-4624-93BA-94C7A750BCF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972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6512" y="2088232"/>
            <a:ext cx="9180512" cy="4797152"/>
          </a:xfrm>
          <a:prstGeom prst="rect">
            <a:avLst/>
          </a:prstGeom>
          <a:solidFill>
            <a:srgbClr val="7A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840" y="332655"/>
            <a:ext cx="1440000" cy="1440000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723840" y="3255119"/>
            <a:ext cx="723253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3200" dirty="0" err="1" smtClean="0">
                <a:solidFill>
                  <a:schemeClr val="bg1"/>
                </a:solidFill>
              </a:rPr>
              <a:t>Methodological</a:t>
            </a:r>
            <a:r>
              <a:rPr lang="fr-BE" sz="3200" dirty="0" smtClean="0">
                <a:solidFill>
                  <a:schemeClr val="bg1"/>
                </a:solidFill>
              </a:rPr>
              <a:t> </a:t>
            </a:r>
            <a:r>
              <a:rPr lang="fr-BE" sz="3200" dirty="0" err="1" smtClean="0">
                <a:solidFill>
                  <a:schemeClr val="bg1"/>
                </a:solidFill>
              </a:rPr>
              <a:t>choices</a:t>
            </a:r>
            <a:r>
              <a:rPr lang="fr-BE" sz="3200" dirty="0" smtClean="0">
                <a:solidFill>
                  <a:schemeClr val="bg1"/>
                </a:solidFill>
              </a:rPr>
              <a:t> </a:t>
            </a:r>
            <a:r>
              <a:rPr lang="fr-BE" sz="3200" dirty="0" err="1" smtClean="0">
                <a:solidFill>
                  <a:schemeClr val="bg1"/>
                </a:solidFill>
              </a:rPr>
              <a:t>linked</a:t>
            </a:r>
            <a:r>
              <a:rPr lang="fr-BE" sz="3200" dirty="0" smtClean="0">
                <a:solidFill>
                  <a:schemeClr val="bg1"/>
                </a:solidFill>
              </a:rPr>
              <a:t> to the 2</a:t>
            </a:r>
            <a:r>
              <a:rPr lang="fr-BE" sz="3200" baseline="30000" dirty="0" smtClean="0">
                <a:solidFill>
                  <a:schemeClr val="bg1"/>
                </a:solidFill>
              </a:rPr>
              <a:t>nd</a:t>
            </a:r>
            <a:r>
              <a:rPr lang="fr-BE" sz="3200" dirty="0" smtClean="0">
                <a:solidFill>
                  <a:schemeClr val="bg1"/>
                </a:solidFill>
              </a:rPr>
              <a:t> consultation on the EU </a:t>
            </a:r>
            <a:r>
              <a:rPr lang="fr-BE" sz="3200" dirty="0" err="1" smtClean="0">
                <a:solidFill>
                  <a:schemeClr val="bg1"/>
                </a:solidFill>
              </a:rPr>
              <a:t>reference</a:t>
            </a:r>
            <a:r>
              <a:rPr lang="fr-BE" sz="3200" dirty="0" smtClean="0">
                <a:solidFill>
                  <a:schemeClr val="bg1"/>
                </a:solidFill>
              </a:rPr>
              <a:t> document on </a:t>
            </a:r>
            <a:r>
              <a:rPr lang="fr-BE" sz="3200" dirty="0" err="1" smtClean="0">
                <a:solidFill>
                  <a:schemeClr val="bg1"/>
                </a:solidFill>
              </a:rPr>
              <a:t>natural</a:t>
            </a:r>
            <a:r>
              <a:rPr lang="fr-BE" sz="3200" dirty="0" smtClean="0">
                <a:solidFill>
                  <a:schemeClr val="bg1"/>
                </a:solidFill>
              </a:rPr>
              <a:t> capital </a:t>
            </a:r>
            <a:r>
              <a:rPr lang="fr-BE" sz="3200" dirty="0" err="1" smtClean="0">
                <a:solidFill>
                  <a:schemeClr val="bg1"/>
                </a:solidFill>
              </a:rPr>
              <a:t>accounting</a:t>
            </a:r>
            <a:endParaRPr lang="fr-BE" sz="3200" dirty="0" smtClean="0">
              <a:solidFill>
                <a:schemeClr val="bg1"/>
              </a:solidFill>
            </a:endParaRPr>
          </a:p>
          <a:p>
            <a:pPr algn="l"/>
            <a:endParaRPr lang="fr-BE" sz="3200" dirty="0" smtClean="0">
              <a:solidFill>
                <a:schemeClr val="bg1"/>
              </a:solidFill>
            </a:endParaRPr>
          </a:p>
          <a:p>
            <a:pPr algn="l"/>
            <a:r>
              <a:rPr lang="fr-BE" sz="2400" dirty="0" smtClean="0">
                <a:solidFill>
                  <a:schemeClr val="bg1"/>
                </a:solidFill>
              </a:rPr>
              <a:t>Expert </a:t>
            </a:r>
            <a:r>
              <a:rPr lang="fr-BE" sz="2400" dirty="0">
                <a:solidFill>
                  <a:schemeClr val="bg1"/>
                </a:solidFill>
              </a:rPr>
              <a:t>workshop on Natural Capital </a:t>
            </a:r>
            <a:r>
              <a:rPr lang="fr-BE" sz="2400" dirty="0" err="1">
                <a:solidFill>
                  <a:schemeClr val="bg1"/>
                </a:solidFill>
              </a:rPr>
              <a:t>Accounting</a:t>
            </a:r>
            <a:endParaRPr lang="fr-BE" sz="2400" dirty="0">
              <a:solidFill>
                <a:schemeClr val="bg1"/>
              </a:solidFill>
            </a:endParaRPr>
          </a:p>
          <a:p>
            <a:pPr algn="l"/>
            <a:endParaRPr lang="nl-BE" sz="3200" dirty="0">
              <a:solidFill>
                <a:schemeClr val="bg1"/>
              </a:solidFill>
            </a:endParaRPr>
          </a:p>
        </p:txBody>
      </p:sp>
      <p:sp>
        <p:nvSpPr>
          <p:cNvPr id="8" name="Ondertitel 2"/>
          <p:cNvSpPr txBox="1">
            <a:spLocks/>
          </p:cNvSpPr>
          <p:nvPr/>
        </p:nvSpPr>
        <p:spPr>
          <a:xfrm>
            <a:off x="723840" y="5301208"/>
            <a:ext cx="6584464" cy="1392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BE" sz="2400" dirty="0" smtClean="0">
                <a:solidFill>
                  <a:schemeClr val="bg1"/>
                </a:solidFill>
              </a:rPr>
              <a:t>Dr. Jan Cools and Dr. Roy Haines-Young</a:t>
            </a:r>
          </a:p>
          <a:p>
            <a:pPr algn="l"/>
            <a:r>
              <a:rPr lang="nl-BE" sz="2400" dirty="0" smtClean="0">
                <a:solidFill>
                  <a:schemeClr val="bg1"/>
                </a:solidFill>
              </a:rPr>
              <a:t>(17/9/2014, Brussels)</a:t>
            </a:r>
            <a:endParaRPr lang="nl-BE" sz="2400" dirty="0">
              <a:solidFill>
                <a:schemeClr val="bg1"/>
              </a:solidFill>
            </a:endParaRPr>
          </a:p>
        </p:txBody>
      </p:sp>
      <p:pic>
        <p:nvPicPr>
          <p:cNvPr id="1026" name="Picture 2" descr="M:\Projects\1646.14 Natural Capital Accounting EEA\2014.808 EEA Capital Accounting Pilot\Admin\Fabis Consulting\Fabis Consulting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291" y="571642"/>
            <a:ext cx="2486025" cy="9620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09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7AB8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Discussion questions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-468560" y="6453111"/>
            <a:ext cx="9865096" cy="1"/>
          </a:xfrm>
          <a:prstGeom prst="line">
            <a:avLst/>
          </a:prstGeom>
          <a:ln w="50800" cmpd="sng">
            <a:solidFill>
              <a:srgbClr val="7AB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1" y="5877360"/>
            <a:ext cx="792000" cy="792000"/>
          </a:xfrm>
          <a:prstGeom prst="rect">
            <a:avLst/>
          </a:prstGeom>
        </p:spPr>
      </p:pic>
      <p:sp>
        <p:nvSpPr>
          <p:cNvPr id="8" name="Content Placeholder 6"/>
          <p:cNvSpPr>
            <a:spLocks noGrp="1"/>
          </p:cNvSpPr>
          <p:nvPr>
            <p:ph idx="1"/>
          </p:nvPr>
        </p:nvSpPr>
        <p:spPr>
          <a:xfrm>
            <a:off x="457199" y="1600200"/>
            <a:ext cx="8435191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None/>
            </a:pPr>
            <a:r>
              <a:rPr lang="fr-BE" sz="2600" dirty="0" err="1" smtClean="0"/>
              <a:t>Discuss</a:t>
            </a:r>
            <a:r>
              <a:rPr lang="fr-BE" sz="2600" dirty="0" smtClean="0"/>
              <a:t> EU </a:t>
            </a:r>
            <a:r>
              <a:rPr lang="fr-BE" sz="2600" dirty="0" err="1" smtClean="0"/>
              <a:t>reference</a:t>
            </a:r>
            <a:r>
              <a:rPr lang="fr-BE" sz="2600" dirty="0" smtClean="0"/>
              <a:t> document on NCA</a:t>
            </a:r>
          </a:p>
          <a:p>
            <a:pPr marL="514350" indent="-514350">
              <a:buNone/>
            </a:pPr>
            <a:endParaRPr lang="nl-BE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nl-BE" sz="2600" dirty="0" err="1" smtClean="0"/>
              <a:t>Added</a:t>
            </a:r>
            <a:r>
              <a:rPr lang="nl-BE" sz="2600" dirty="0" smtClean="0"/>
              <a:t> value and target group?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2600" dirty="0" err="1" smtClean="0"/>
              <a:t>Terminology</a:t>
            </a:r>
            <a:r>
              <a:rPr lang="nl-BE" sz="2600" dirty="0" smtClean="0"/>
              <a:t> to </a:t>
            </a:r>
            <a:r>
              <a:rPr lang="nl-BE" sz="2600" dirty="0" err="1" smtClean="0"/>
              <a:t>use</a:t>
            </a:r>
            <a:r>
              <a:rPr lang="nl-BE" sz="26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2600" dirty="0" err="1" smtClean="0"/>
              <a:t>Conclusions</a:t>
            </a:r>
            <a:r>
              <a:rPr lang="nl-BE" sz="2600" dirty="0" smtClean="0"/>
              <a:t> and next steps</a:t>
            </a:r>
          </a:p>
          <a:p>
            <a:pPr marL="514350" indent="-514350">
              <a:buFont typeface="+mj-lt"/>
              <a:buAutoNum type="arabicPeriod"/>
            </a:pPr>
            <a:endParaRPr lang="nl-BE" sz="2600" dirty="0" smtClean="0"/>
          </a:p>
          <a:p>
            <a:endParaRPr lang="nl-BE" sz="2600" dirty="0" smtClean="0"/>
          </a:p>
          <a:p>
            <a:endParaRPr lang="nl-BE" sz="2600" dirty="0" smtClean="0"/>
          </a:p>
          <a:p>
            <a:pPr marL="0" indent="0">
              <a:buNone/>
            </a:pPr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156656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7AB8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Q1: </a:t>
            </a:r>
            <a:r>
              <a:rPr lang="fr-BE" sz="40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Added</a:t>
            </a:r>
            <a:r>
              <a:rPr lang="fr-BE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value &amp; Target group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-468560" y="6453111"/>
            <a:ext cx="9865096" cy="1"/>
          </a:xfrm>
          <a:prstGeom prst="line">
            <a:avLst/>
          </a:prstGeom>
          <a:ln w="50800" cmpd="sng">
            <a:solidFill>
              <a:srgbClr val="7AB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1" y="5877360"/>
            <a:ext cx="792000" cy="792000"/>
          </a:xfrm>
          <a:prstGeom prst="rect">
            <a:avLst/>
          </a:prstGeom>
        </p:spPr>
      </p:pic>
      <p:sp>
        <p:nvSpPr>
          <p:cNvPr id="8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None/>
            </a:pPr>
            <a:r>
              <a:rPr lang="nl-BE" sz="2400" b="1" dirty="0" smtClean="0"/>
              <a:t>MAIN MESSAGE</a:t>
            </a:r>
          </a:p>
          <a:p>
            <a:r>
              <a:rPr lang="fr-BE" sz="2400" dirty="0" smtClean="0"/>
              <a:t>EU </a:t>
            </a:r>
            <a:r>
              <a:rPr lang="fr-BE" sz="2400" dirty="0" err="1" smtClean="0"/>
              <a:t>Reference</a:t>
            </a:r>
            <a:r>
              <a:rPr lang="fr-BE" sz="2400" dirty="0" smtClean="0"/>
              <a:t> doc – </a:t>
            </a:r>
            <a:r>
              <a:rPr lang="fr-BE" sz="2400" dirty="0" err="1" smtClean="0"/>
              <a:t>Agreed</a:t>
            </a:r>
            <a:r>
              <a:rPr lang="fr-BE" sz="2400" dirty="0" smtClean="0"/>
              <a:t> concepts &amp; </a:t>
            </a:r>
            <a:r>
              <a:rPr lang="fr-BE" sz="2400" dirty="0" err="1" smtClean="0"/>
              <a:t>terminology</a:t>
            </a:r>
            <a:endParaRPr lang="fr-BE" sz="2400" dirty="0" smtClean="0"/>
          </a:p>
          <a:p>
            <a:r>
              <a:rPr lang="fr-BE" sz="2400" dirty="0" smtClean="0"/>
              <a:t>High-</a:t>
            </a:r>
            <a:r>
              <a:rPr lang="fr-BE" sz="2400" dirty="0" err="1" smtClean="0"/>
              <a:t>level</a:t>
            </a:r>
            <a:r>
              <a:rPr lang="fr-BE" sz="2400" dirty="0" smtClean="0"/>
              <a:t> report on the importance, </a:t>
            </a:r>
            <a:r>
              <a:rPr lang="fr-BE" sz="2400" dirty="0" err="1" smtClean="0"/>
              <a:t>feasibility</a:t>
            </a:r>
            <a:r>
              <a:rPr lang="fr-BE" sz="2400" dirty="0" smtClean="0"/>
              <a:t> &amp; </a:t>
            </a:r>
            <a:r>
              <a:rPr lang="fr-BE" sz="2400" dirty="0" err="1" smtClean="0"/>
              <a:t>policy</a:t>
            </a:r>
            <a:r>
              <a:rPr lang="fr-BE" sz="2400" dirty="0" smtClean="0"/>
              <a:t> use of NCA, </a:t>
            </a:r>
            <a:r>
              <a:rPr lang="fr-BE" sz="2400" dirty="0" err="1" smtClean="0"/>
              <a:t>including</a:t>
            </a:r>
            <a:r>
              <a:rPr lang="fr-BE" sz="2400" dirty="0" smtClean="0"/>
              <a:t> </a:t>
            </a:r>
            <a:r>
              <a:rPr lang="fr-BE" sz="2400" dirty="0" err="1" smtClean="0"/>
              <a:t>next</a:t>
            </a:r>
            <a:r>
              <a:rPr lang="fr-BE" sz="2400" dirty="0" smtClean="0"/>
              <a:t> </a:t>
            </a:r>
            <a:r>
              <a:rPr lang="fr-BE" sz="2400" dirty="0" err="1" smtClean="0"/>
              <a:t>steps</a:t>
            </a:r>
            <a:r>
              <a:rPr lang="fr-BE" sz="2400" dirty="0" smtClean="0"/>
              <a:t> and </a:t>
            </a:r>
            <a:r>
              <a:rPr lang="fr-BE" sz="2400" dirty="0" err="1" smtClean="0"/>
              <a:t>reccomendations</a:t>
            </a:r>
            <a:endParaRPr lang="fr-BE" sz="2400" dirty="0" smtClean="0"/>
          </a:p>
          <a:p>
            <a:r>
              <a:rPr lang="fr-BE" sz="2400" dirty="0" err="1" smtClean="0"/>
              <a:t>Overview</a:t>
            </a:r>
            <a:r>
              <a:rPr lang="fr-BE" sz="2400" dirty="0" smtClean="0"/>
              <a:t> of </a:t>
            </a:r>
            <a:r>
              <a:rPr lang="fr-BE" sz="2400" dirty="0" err="1" smtClean="0"/>
              <a:t>experiences</a:t>
            </a:r>
            <a:r>
              <a:rPr lang="fr-BE" sz="2400" dirty="0" smtClean="0"/>
              <a:t> – </a:t>
            </a:r>
            <a:r>
              <a:rPr lang="fr-BE" sz="2400" dirty="0" err="1" smtClean="0"/>
              <a:t>so</a:t>
            </a:r>
            <a:r>
              <a:rPr lang="fr-BE" sz="2400" dirty="0" smtClean="0"/>
              <a:t> far </a:t>
            </a:r>
            <a:r>
              <a:rPr lang="fr-BE" sz="2400" dirty="0" err="1" smtClean="0"/>
              <a:t>limited</a:t>
            </a:r>
            <a:r>
              <a:rPr lang="fr-BE" sz="2400" dirty="0" smtClean="0"/>
              <a:t> in doc</a:t>
            </a:r>
            <a:endParaRPr lang="nl-BE" sz="24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2400" b="1" dirty="0" smtClean="0"/>
              <a:t>ADDED VALUE </a:t>
            </a:r>
            <a:r>
              <a:rPr lang="en-US" sz="2400" b="1" dirty="0" smtClean="0"/>
              <a:t>TO AIM FOR</a:t>
            </a:r>
            <a:endParaRPr lang="en-US" sz="2400" b="1" dirty="0" smtClean="0"/>
          </a:p>
          <a:p>
            <a:r>
              <a:rPr lang="en-GB" sz="2400" dirty="0" smtClean="0"/>
              <a:t>Guidance to support EU countries to develop or improve their natural capital accounting at national level.</a:t>
            </a:r>
          </a:p>
        </p:txBody>
      </p:sp>
    </p:spTree>
    <p:extLst>
      <p:ext uri="{BB962C8B-B14F-4D97-AF65-F5344CB8AC3E}">
        <p14:creationId xmlns="" xmlns:p14="http://schemas.microsoft.com/office/powerpoint/2010/main" val="280235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7AB8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Q2: </a:t>
            </a:r>
            <a:r>
              <a:rPr lang="fr-BE" sz="40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Terminology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-468560" y="6453111"/>
            <a:ext cx="9865096" cy="1"/>
          </a:xfrm>
          <a:prstGeom prst="line">
            <a:avLst/>
          </a:prstGeom>
          <a:ln w="50800" cmpd="sng">
            <a:solidFill>
              <a:srgbClr val="7AB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1" y="5877360"/>
            <a:ext cx="792000" cy="792000"/>
          </a:xfrm>
          <a:prstGeom prst="rect">
            <a:avLst/>
          </a:prstGeom>
        </p:spPr>
      </p:pic>
      <p:sp>
        <p:nvSpPr>
          <p:cNvPr id="8" name="Content Placeholder 6"/>
          <p:cNvSpPr>
            <a:spLocks noGrp="1"/>
          </p:cNvSpPr>
          <p:nvPr>
            <p:ph idx="1"/>
          </p:nvPr>
        </p:nvSpPr>
        <p:spPr>
          <a:xfrm>
            <a:off x="457199" y="1600200"/>
            <a:ext cx="8435191" cy="452596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indent="-514350">
              <a:buNone/>
            </a:pPr>
            <a:r>
              <a:rPr lang="fr-BE" sz="2600" dirty="0" err="1" smtClean="0"/>
              <a:t>Agree</a:t>
            </a:r>
            <a:r>
              <a:rPr lang="fr-BE" sz="2600" dirty="0" smtClean="0"/>
              <a:t> on </a:t>
            </a:r>
            <a:r>
              <a:rPr lang="fr-BE" sz="2600" dirty="0" err="1" smtClean="0"/>
              <a:t>which</a:t>
            </a:r>
            <a:r>
              <a:rPr lang="fr-BE" sz="2600" dirty="0" smtClean="0"/>
              <a:t> </a:t>
            </a:r>
            <a:r>
              <a:rPr lang="fr-BE" sz="2600" dirty="0" err="1" smtClean="0"/>
              <a:t>terms</a:t>
            </a:r>
            <a:r>
              <a:rPr lang="fr-BE" sz="2600" dirty="0" smtClean="0"/>
              <a:t> to use and </a:t>
            </a:r>
            <a:r>
              <a:rPr lang="fr-BE" sz="2600" dirty="0" err="1" smtClean="0"/>
              <a:t>what</a:t>
            </a:r>
            <a:r>
              <a:rPr lang="fr-BE" sz="2600" dirty="0" smtClean="0"/>
              <a:t> </a:t>
            </a:r>
            <a:r>
              <a:rPr lang="fr-BE" sz="2600" dirty="0" err="1" smtClean="0"/>
              <a:t>they</a:t>
            </a:r>
            <a:r>
              <a:rPr lang="fr-BE" sz="2600" dirty="0" smtClean="0"/>
              <a:t> </a:t>
            </a:r>
            <a:r>
              <a:rPr lang="fr-BE" sz="2600" dirty="0" err="1" smtClean="0"/>
              <a:t>mean</a:t>
            </a:r>
            <a:r>
              <a:rPr lang="fr-BE" sz="2600" dirty="0" smtClean="0"/>
              <a:t>:</a:t>
            </a:r>
          </a:p>
          <a:p>
            <a:pPr marL="514350" indent="-514350">
              <a:buNone/>
            </a:pPr>
            <a:endParaRPr lang="fr-BE" sz="2600" b="1" dirty="0" smtClean="0"/>
          </a:p>
          <a:p>
            <a:pPr marL="514350" indent="-514350"/>
            <a:r>
              <a:rPr lang="fr-BE" sz="2600" b="1" dirty="0" smtClean="0"/>
              <a:t>Natural Capital </a:t>
            </a:r>
            <a:r>
              <a:rPr lang="fr-BE" sz="2600" dirty="0" smtClean="0"/>
              <a:t>OR </a:t>
            </a:r>
            <a:r>
              <a:rPr lang="fr-BE" sz="2600" dirty="0" err="1" smtClean="0"/>
              <a:t>Environmental</a:t>
            </a:r>
            <a:r>
              <a:rPr lang="fr-BE" sz="2600" dirty="0" smtClean="0"/>
              <a:t> capital, </a:t>
            </a:r>
            <a:r>
              <a:rPr lang="fr-BE" sz="2600" dirty="0" err="1" smtClean="0"/>
              <a:t>Ecosystem</a:t>
            </a:r>
            <a:r>
              <a:rPr lang="fr-BE" sz="2600" dirty="0" smtClean="0"/>
              <a:t> capital, </a:t>
            </a:r>
            <a:r>
              <a:rPr lang="fr-BE" sz="2600" dirty="0" err="1" smtClean="0"/>
              <a:t>biotic</a:t>
            </a:r>
            <a:r>
              <a:rPr lang="fr-BE" sz="2600" dirty="0" smtClean="0"/>
              <a:t> capital, …</a:t>
            </a:r>
          </a:p>
          <a:p>
            <a:pPr marL="514350" indent="-514350">
              <a:buNone/>
            </a:pPr>
            <a:endParaRPr lang="fr-BE" sz="2600" dirty="0" smtClean="0"/>
          </a:p>
          <a:p>
            <a:pPr marL="514350" indent="-514350"/>
            <a:r>
              <a:rPr lang="fr-BE" sz="2600" dirty="0" smtClean="0"/>
              <a:t>Natural </a:t>
            </a:r>
            <a:r>
              <a:rPr lang="fr-BE" sz="2600" dirty="0" err="1" smtClean="0"/>
              <a:t>asset</a:t>
            </a:r>
            <a:endParaRPr lang="fr-BE" sz="2600" dirty="0" smtClean="0"/>
          </a:p>
          <a:p>
            <a:pPr marL="514350" indent="-514350"/>
            <a:r>
              <a:rPr lang="fr-BE" sz="2600" dirty="0" smtClean="0"/>
              <a:t>[Natural capital] stock</a:t>
            </a:r>
          </a:p>
          <a:p>
            <a:pPr marL="514350" indent="-514350"/>
            <a:r>
              <a:rPr lang="fr-BE" sz="2600" dirty="0" smtClean="0"/>
              <a:t>[</a:t>
            </a:r>
            <a:r>
              <a:rPr lang="fr-BE" sz="2600" dirty="0" err="1" smtClean="0"/>
              <a:t>Ecosystem</a:t>
            </a:r>
            <a:r>
              <a:rPr lang="fr-BE" sz="2600" dirty="0" smtClean="0"/>
              <a:t> services] flow</a:t>
            </a:r>
          </a:p>
          <a:p>
            <a:pPr marL="514350" indent="-514350"/>
            <a:r>
              <a:rPr lang="fr-BE" sz="2600" dirty="0" err="1" smtClean="0"/>
              <a:t>Ecosystem</a:t>
            </a:r>
            <a:r>
              <a:rPr lang="fr-BE" sz="2600" dirty="0" smtClean="0"/>
              <a:t> good</a:t>
            </a:r>
          </a:p>
          <a:p>
            <a:pPr marL="514350" indent="-514350"/>
            <a:r>
              <a:rPr lang="fr-BE" sz="2600" dirty="0" err="1" smtClean="0"/>
              <a:t>Ecosystem</a:t>
            </a:r>
            <a:r>
              <a:rPr lang="fr-BE" sz="2600" dirty="0" smtClean="0"/>
              <a:t> </a:t>
            </a:r>
            <a:r>
              <a:rPr lang="fr-BE" sz="2600" dirty="0" err="1" smtClean="0"/>
              <a:t>benefit</a:t>
            </a:r>
            <a:endParaRPr lang="fr-BE" sz="2600" dirty="0" smtClean="0"/>
          </a:p>
          <a:p>
            <a:pPr marL="514350" indent="-514350"/>
            <a:endParaRPr lang="fr-BE" sz="2600" dirty="0" smtClean="0"/>
          </a:p>
          <a:p>
            <a:pPr marL="514350" indent="-514350"/>
            <a:endParaRPr lang="fr-BE" sz="2600" dirty="0" smtClean="0"/>
          </a:p>
          <a:p>
            <a:pPr marL="514350" indent="-514350"/>
            <a:endParaRPr lang="fr-BE" sz="2600" dirty="0" smtClean="0"/>
          </a:p>
          <a:p>
            <a:pPr marL="514350" indent="-514350"/>
            <a:endParaRPr lang="nl-BE" sz="2600" dirty="0" smtClean="0"/>
          </a:p>
          <a:p>
            <a:endParaRPr lang="nl-BE" sz="2600" dirty="0" smtClean="0"/>
          </a:p>
          <a:p>
            <a:endParaRPr lang="nl-BE" sz="2600" dirty="0" smtClean="0"/>
          </a:p>
          <a:p>
            <a:pPr marL="0" indent="0">
              <a:buNone/>
            </a:pPr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156656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7AB8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Q2: </a:t>
            </a:r>
            <a:r>
              <a:rPr lang="fr-BE" sz="40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Terminology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-468560" y="6453111"/>
            <a:ext cx="9865096" cy="1"/>
          </a:xfrm>
          <a:prstGeom prst="line">
            <a:avLst/>
          </a:prstGeom>
          <a:ln w="50800" cmpd="sng">
            <a:solidFill>
              <a:srgbClr val="7AB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1" y="5877360"/>
            <a:ext cx="792000" cy="792000"/>
          </a:xfrm>
          <a:prstGeom prst="rect">
            <a:avLst/>
          </a:prstGeom>
        </p:spPr>
      </p:pic>
      <p:pic>
        <p:nvPicPr>
          <p:cNvPr id="7" name="Afbeelding 6" descr="fig_ecosystemassets_stocks_flow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544" y="1911058"/>
            <a:ext cx="8981952" cy="4000582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539552" y="5939988"/>
            <a:ext cx="7996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UNEP (2014) Towards a global map of natural capital: key ecosystem assets.</a:t>
            </a:r>
          </a:p>
        </p:txBody>
      </p:sp>
      <p:sp>
        <p:nvSpPr>
          <p:cNvPr id="8" name="Rechteraccolade 7"/>
          <p:cNvSpPr/>
          <p:nvPr/>
        </p:nvSpPr>
        <p:spPr>
          <a:xfrm rot="16200000">
            <a:off x="2231740" y="-135396"/>
            <a:ext cx="288032" cy="410445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0" name="Tekstvak 9"/>
          <p:cNvSpPr txBox="1"/>
          <p:nvPr/>
        </p:nvSpPr>
        <p:spPr>
          <a:xfrm>
            <a:off x="1624633" y="1331476"/>
            <a:ext cx="1579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Natural Capital</a:t>
            </a:r>
          </a:p>
        </p:txBody>
      </p:sp>
    </p:spTree>
    <p:extLst>
      <p:ext uri="{BB962C8B-B14F-4D97-AF65-F5344CB8AC3E}">
        <p14:creationId xmlns="" xmlns:p14="http://schemas.microsoft.com/office/powerpoint/2010/main" val="156656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7AB800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Q2: </a:t>
            </a:r>
            <a:r>
              <a:rPr lang="nl-BE" sz="40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Terminology</a:t>
            </a:r>
            <a:endParaRPr lang="nl-BE" sz="40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MAES </a:t>
            </a:r>
            <a:r>
              <a:rPr kumimoji="0" lang="fr-BE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approach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9463" y="2320256"/>
            <a:ext cx="3665537" cy="4254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4873625" y="2326606"/>
            <a:ext cx="3095625" cy="72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 smtClean="0">
                <a:latin typeface="Arial" charset="0"/>
              </a:rPr>
              <a:t>Biotic / Ecosystem capital</a:t>
            </a:r>
            <a:r>
              <a:rPr lang="en-GB" altLang="en-US" sz="1800" b="1" dirty="0">
                <a:latin typeface="Arial" charset="0"/>
              </a:rPr>
              <a:t>: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en-US" sz="1800" dirty="0" smtClean="0">
                <a:latin typeface="Arial" charset="0"/>
              </a:rPr>
              <a:t>(Living capital</a:t>
            </a:r>
            <a:r>
              <a:rPr lang="en-GB" altLang="en-US" sz="1800" b="1" dirty="0" smtClean="0">
                <a:latin typeface="Arial" charset="0"/>
              </a:rPr>
              <a:t>)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1216025" y="1340768"/>
            <a:ext cx="6799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b="1" dirty="0" smtClean="0">
                <a:latin typeface="Arial" charset="0"/>
              </a:rPr>
              <a:t>Natural capital</a:t>
            </a:r>
            <a:endParaRPr lang="en-GB" altLang="en-US" b="1" dirty="0">
              <a:latin typeface="Arial" charset="0"/>
            </a:endParaRPr>
          </a:p>
        </p:txBody>
      </p:sp>
      <p:sp>
        <p:nvSpPr>
          <p:cNvPr id="15" name="Left Brace 14"/>
          <p:cNvSpPr/>
          <p:nvPr/>
        </p:nvSpPr>
        <p:spPr>
          <a:xfrm rot="5400000">
            <a:off x="4222751" y="-1613570"/>
            <a:ext cx="508000" cy="7299325"/>
          </a:xfrm>
          <a:prstGeom prst="leftBrac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27088" y="2307556"/>
            <a:ext cx="3649662" cy="42529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565473" y="3501008"/>
            <a:ext cx="1911276" cy="32162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en-GB" b="1" dirty="0"/>
              <a:t>Abiotic </a:t>
            </a:r>
            <a:r>
              <a:rPr lang="en-GB" b="1" dirty="0" smtClean="0"/>
              <a:t>service flows</a:t>
            </a:r>
            <a:endParaRPr lang="en-GB" b="1" dirty="0"/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GB" dirty="0"/>
              <a:t>(linked to geo-physical cycles)</a:t>
            </a:r>
          </a:p>
          <a:p>
            <a:pPr>
              <a:spcAft>
                <a:spcPts val="0"/>
              </a:spcAft>
              <a:defRPr/>
            </a:pPr>
            <a:endParaRPr lang="en-GB" dirty="0"/>
          </a:p>
          <a:p>
            <a:pPr>
              <a:spcAft>
                <a:spcPts val="0"/>
              </a:spcAft>
              <a:defRPr/>
            </a:pPr>
            <a:r>
              <a:rPr lang="en-GB" dirty="0"/>
              <a:t>Solar, wind, hydro, geo-thermal etc.</a:t>
            </a:r>
          </a:p>
          <a:p>
            <a:pPr>
              <a:spcAft>
                <a:spcPts val="0"/>
              </a:spcAft>
              <a:defRPr/>
            </a:pPr>
            <a:endParaRPr lang="en-GB" dirty="0"/>
          </a:p>
          <a:p>
            <a:pPr>
              <a:spcAft>
                <a:spcPts val="0"/>
              </a:spcAft>
              <a:defRPr/>
            </a:pPr>
            <a:endParaRPr lang="en-GB" dirty="0" smtClean="0"/>
          </a:p>
          <a:p>
            <a:pPr>
              <a:spcAft>
                <a:spcPts val="0"/>
              </a:spcAft>
              <a:defRPr/>
            </a:pPr>
            <a:endParaRPr lang="en-GB" dirty="0"/>
          </a:p>
          <a:p>
            <a:pPr>
              <a:spcAft>
                <a:spcPts val="0"/>
              </a:spcAft>
              <a:defRPr/>
            </a:pP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300788" y="3318793"/>
            <a:ext cx="0" cy="3255963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589463" y="3298477"/>
            <a:ext cx="3665537" cy="134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4614863" y="3536281"/>
            <a:ext cx="16859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1800" b="1" i="1" dirty="0" smtClean="0">
                <a:latin typeface="+mn-lt"/>
              </a:rPr>
              <a:t>Ecosystem stocks (assets):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GB" altLang="en-US" sz="1800" b="1" i="1" dirty="0">
              <a:latin typeface="+mn-lt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sz="1800" dirty="0" smtClean="0">
                <a:latin typeface="+mn-lt"/>
              </a:rPr>
              <a:t>Ecological structures</a:t>
            </a:r>
            <a:r>
              <a:rPr lang="en-GB" sz="1800" dirty="0">
                <a:latin typeface="+mn-lt"/>
              </a:rPr>
              <a:t>, </a:t>
            </a:r>
            <a:r>
              <a:rPr lang="en-GB" sz="1800" dirty="0" smtClean="0">
                <a:latin typeface="+mn-lt"/>
              </a:rPr>
              <a:t>and associated processes </a:t>
            </a:r>
            <a:r>
              <a:rPr lang="en-GB" sz="1800" dirty="0">
                <a:latin typeface="+mn-lt"/>
              </a:rPr>
              <a:t>and functions </a:t>
            </a:r>
            <a:endParaRPr lang="en-GB" altLang="en-US" sz="18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24600" y="3514056"/>
            <a:ext cx="1831975" cy="2540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1" i="1" dirty="0"/>
              <a:t>Ecosystem service flows:</a:t>
            </a:r>
          </a:p>
          <a:p>
            <a:pPr>
              <a:defRPr/>
            </a:pPr>
            <a:endParaRPr lang="en-GB" b="1" i="1" dirty="0"/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GB" dirty="0"/>
              <a:t>Provisioning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GB" dirty="0"/>
              <a:t>Regulation &amp; maintenance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GB" dirty="0"/>
              <a:t>Cultural services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827584" y="3311971"/>
            <a:ext cx="3665537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555776" y="3284984"/>
            <a:ext cx="0" cy="3255963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9"/>
          <p:cNvSpPr txBox="1">
            <a:spLocks noChangeArrowheads="1"/>
          </p:cNvSpPr>
          <p:nvPr/>
        </p:nvSpPr>
        <p:spPr bwMode="auto">
          <a:xfrm>
            <a:off x="1259632" y="2356718"/>
            <a:ext cx="3095625" cy="72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lnSpc>
                <a:spcPct val="110000"/>
              </a:lnSpc>
              <a:spcBef>
                <a:spcPct val="20000"/>
              </a:spcBef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20000"/>
              </a:spcBef>
              <a:spcAft>
                <a:spcPct val="0"/>
              </a:spcAft>
              <a:buClr>
                <a:srgbClr val="6B7427"/>
              </a:buClr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en-US" sz="1800" b="1" dirty="0" smtClean="0">
                <a:latin typeface="Arial" charset="0"/>
              </a:rPr>
              <a:t>Abiotic capital</a:t>
            </a:r>
            <a:r>
              <a:rPr lang="en-GB" altLang="en-US" sz="1800" b="1" dirty="0">
                <a:latin typeface="Arial" charset="0"/>
              </a:rPr>
              <a:t>: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r>
              <a:rPr lang="en-GB" altLang="en-US" sz="1800" dirty="0" smtClean="0">
                <a:latin typeface="Arial" charset="0"/>
              </a:rPr>
              <a:t>(Non-living capital</a:t>
            </a:r>
            <a:r>
              <a:rPr lang="en-GB" altLang="en-US" sz="1800" b="1" dirty="0" smtClean="0">
                <a:latin typeface="Arial" charset="0"/>
              </a:rPr>
              <a:t>)</a:t>
            </a:r>
            <a:endParaRPr lang="en-GB" altLang="en-US" sz="1800" b="1" i="1" dirty="0"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7584" y="3501008"/>
            <a:ext cx="1737889" cy="3770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defRPr/>
            </a:pPr>
            <a:r>
              <a:rPr lang="en-GB" b="1" dirty="0"/>
              <a:t>Abiotic </a:t>
            </a:r>
            <a:r>
              <a:rPr lang="en-GB" b="1" dirty="0" smtClean="0"/>
              <a:t>stocks (assets)</a:t>
            </a:r>
            <a:endParaRPr lang="en-GB" b="1" dirty="0"/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GB" dirty="0"/>
              <a:t>(linked to geo-physical cycles)</a:t>
            </a:r>
          </a:p>
          <a:p>
            <a:pPr>
              <a:spcAft>
                <a:spcPts val="0"/>
              </a:spcAft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Minerals, earth elements, </a:t>
            </a:r>
          </a:p>
          <a:p>
            <a:pPr>
              <a:defRPr/>
            </a:pPr>
            <a:r>
              <a:rPr lang="en-GB" dirty="0"/>
              <a:t>fossil fuels, gravel , salts etc.</a:t>
            </a:r>
          </a:p>
          <a:p>
            <a:pPr>
              <a:spcAft>
                <a:spcPts val="0"/>
              </a:spcAft>
              <a:defRPr/>
            </a:pPr>
            <a:endParaRPr lang="en-GB" dirty="0"/>
          </a:p>
          <a:p>
            <a:pPr>
              <a:spcAft>
                <a:spcPts val="0"/>
              </a:spcAft>
              <a:defRPr/>
            </a:pPr>
            <a:endParaRPr lang="en-GB" dirty="0" smtClean="0"/>
          </a:p>
          <a:p>
            <a:pPr>
              <a:spcAft>
                <a:spcPts val="0"/>
              </a:spcAft>
              <a:defRPr/>
            </a:pPr>
            <a:endParaRPr lang="en-GB" dirty="0"/>
          </a:p>
          <a:p>
            <a:pPr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7923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7AB8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Q3: Conclusions and </a:t>
            </a:r>
            <a:r>
              <a:rPr lang="fr-BE" sz="40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next</a:t>
            </a:r>
            <a:r>
              <a:rPr lang="fr-BE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BE" sz="40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steps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-468560" y="6453111"/>
            <a:ext cx="9865096" cy="1"/>
          </a:xfrm>
          <a:prstGeom prst="line">
            <a:avLst/>
          </a:prstGeom>
          <a:ln w="50800" cmpd="sng">
            <a:solidFill>
              <a:srgbClr val="7AB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1" y="5877360"/>
            <a:ext cx="792000" cy="792000"/>
          </a:xfrm>
          <a:prstGeom prst="rect">
            <a:avLst/>
          </a:prstGeom>
        </p:spPr>
      </p:pic>
      <p:sp>
        <p:nvSpPr>
          <p:cNvPr id="8" name="Content Placeholder 6"/>
          <p:cNvSpPr>
            <a:spLocks noGrp="1"/>
          </p:cNvSpPr>
          <p:nvPr>
            <p:ph idx="1"/>
          </p:nvPr>
        </p:nvSpPr>
        <p:spPr>
          <a:xfrm>
            <a:off x="457199" y="1600200"/>
            <a:ext cx="8435191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None/>
            </a:pPr>
            <a:r>
              <a:rPr lang="fr-BE" sz="2600" b="1" dirty="0" smtClean="0"/>
              <a:t>Final </a:t>
            </a:r>
            <a:r>
              <a:rPr lang="fr-BE" sz="2600" b="1" dirty="0" err="1" smtClean="0"/>
              <a:t>chapter</a:t>
            </a:r>
            <a:r>
              <a:rPr lang="fr-BE" sz="2600" b="1" dirty="0" smtClean="0"/>
              <a:t> of the EU </a:t>
            </a:r>
            <a:r>
              <a:rPr lang="fr-BE" sz="2600" b="1" dirty="0" err="1" smtClean="0"/>
              <a:t>reference</a:t>
            </a:r>
            <a:r>
              <a:rPr lang="fr-BE" sz="2600" b="1" dirty="0" smtClean="0"/>
              <a:t> document on NCA</a:t>
            </a:r>
            <a:endParaRPr lang="nl-BE" sz="2600" b="1" dirty="0" smtClean="0"/>
          </a:p>
          <a:p>
            <a:pPr marL="514350" indent="-514350"/>
            <a:r>
              <a:rPr lang="en-GB" sz="2600" dirty="0" smtClean="0"/>
              <a:t>Develop structured data platform</a:t>
            </a:r>
            <a:endParaRPr lang="nl-BE" sz="2600" dirty="0" smtClean="0"/>
          </a:p>
          <a:p>
            <a:pPr marL="514350" indent="-514350"/>
            <a:r>
              <a:rPr lang="en-GB" sz="2600" dirty="0" smtClean="0"/>
              <a:t>Develop common methodology</a:t>
            </a:r>
            <a:endParaRPr lang="nl-BE" sz="2600" dirty="0" smtClean="0"/>
          </a:p>
          <a:p>
            <a:pPr marL="514350" indent="-514350"/>
            <a:r>
              <a:rPr lang="en-GB" sz="2600" dirty="0" smtClean="0"/>
              <a:t>Link NCA to ecosystem assessments</a:t>
            </a:r>
            <a:endParaRPr lang="nl-BE" sz="2600" dirty="0" smtClean="0"/>
          </a:p>
          <a:p>
            <a:pPr marL="514350" indent="-514350"/>
            <a:r>
              <a:rPr lang="en-GB" sz="2600" dirty="0" smtClean="0"/>
              <a:t>Converting data into a common spatial reference frame</a:t>
            </a:r>
            <a:endParaRPr lang="nl-BE" sz="2600" dirty="0" smtClean="0"/>
          </a:p>
          <a:p>
            <a:pPr marL="514350" indent="-514350"/>
            <a:r>
              <a:rPr lang="en-GB" sz="2600" dirty="0" smtClean="0"/>
              <a:t>Elaborate opportunities for NCA to support decision-making</a:t>
            </a:r>
            <a:endParaRPr lang="nl-BE" sz="2600" dirty="0" smtClean="0"/>
          </a:p>
          <a:p>
            <a:pPr marL="514350" indent="-514350"/>
            <a:endParaRPr lang="nl-BE" sz="2600" dirty="0" smtClean="0"/>
          </a:p>
          <a:p>
            <a:pPr marL="514350" indent="-514350">
              <a:buFont typeface="+mj-lt"/>
              <a:buAutoNum type="arabicPeriod"/>
            </a:pPr>
            <a:endParaRPr lang="nl-BE" sz="2600" dirty="0" smtClean="0"/>
          </a:p>
          <a:p>
            <a:pPr marL="514350" indent="-514350">
              <a:buFont typeface="+mj-lt"/>
              <a:buAutoNum type="arabicPeriod"/>
            </a:pPr>
            <a:endParaRPr lang="nl-BE" sz="2600" dirty="0" smtClean="0"/>
          </a:p>
          <a:p>
            <a:endParaRPr lang="nl-BE" sz="2600" dirty="0" smtClean="0"/>
          </a:p>
          <a:p>
            <a:endParaRPr lang="nl-BE" sz="2600" dirty="0" smtClean="0"/>
          </a:p>
          <a:p>
            <a:pPr marL="0" indent="0">
              <a:buNone/>
            </a:pPr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156656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7AB8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Discussion questions</a:t>
            </a:r>
            <a:endParaRPr kumimoji="0" lang="nl-BE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-468560" y="6453111"/>
            <a:ext cx="9865096" cy="1"/>
          </a:xfrm>
          <a:prstGeom prst="line">
            <a:avLst/>
          </a:prstGeom>
          <a:ln w="50800" cmpd="sng">
            <a:solidFill>
              <a:srgbClr val="7AB8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/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0391" y="5877360"/>
            <a:ext cx="792000" cy="792000"/>
          </a:xfrm>
          <a:prstGeom prst="rect">
            <a:avLst/>
          </a:prstGeom>
        </p:spPr>
      </p:pic>
      <p:sp>
        <p:nvSpPr>
          <p:cNvPr id="8" name="Content Placeholder 6"/>
          <p:cNvSpPr>
            <a:spLocks noGrp="1"/>
          </p:cNvSpPr>
          <p:nvPr>
            <p:ph idx="1"/>
          </p:nvPr>
        </p:nvSpPr>
        <p:spPr>
          <a:xfrm>
            <a:off x="457199" y="1600200"/>
            <a:ext cx="8435191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buNone/>
            </a:pPr>
            <a:r>
              <a:rPr lang="fr-BE" sz="2600" dirty="0" err="1" smtClean="0"/>
              <a:t>Discuss</a:t>
            </a:r>
            <a:r>
              <a:rPr lang="fr-BE" sz="2600" dirty="0" smtClean="0"/>
              <a:t> EU </a:t>
            </a:r>
            <a:r>
              <a:rPr lang="fr-BE" sz="2600" dirty="0" err="1" smtClean="0"/>
              <a:t>reference</a:t>
            </a:r>
            <a:r>
              <a:rPr lang="fr-BE" sz="2600" dirty="0" smtClean="0"/>
              <a:t> document on NCA</a:t>
            </a:r>
          </a:p>
          <a:p>
            <a:pPr marL="514350" indent="-514350">
              <a:buNone/>
            </a:pPr>
            <a:endParaRPr lang="nl-BE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nl-BE" sz="2600" dirty="0" err="1" smtClean="0"/>
              <a:t>Added</a:t>
            </a:r>
            <a:r>
              <a:rPr lang="nl-BE" sz="2600" dirty="0" smtClean="0"/>
              <a:t> value and target group?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2600" dirty="0" err="1" smtClean="0"/>
              <a:t>Terminology</a:t>
            </a:r>
            <a:r>
              <a:rPr lang="nl-BE" sz="2600" dirty="0" smtClean="0"/>
              <a:t> to </a:t>
            </a:r>
            <a:r>
              <a:rPr lang="nl-BE" sz="2600" dirty="0" err="1" smtClean="0"/>
              <a:t>use</a:t>
            </a:r>
            <a:r>
              <a:rPr lang="nl-BE" sz="26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2600" dirty="0" err="1" smtClean="0"/>
              <a:t>Conclusions</a:t>
            </a:r>
            <a:r>
              <a:rPr lang="nl-BE" sz="2600" dirty="0" smtClean="0"/>
              <a:t> and next steps</a:t>
            </a:r>
          </a:p>
          <a:p>
            <a:pPr marL="514350" indent="-514350">
              <a:buFont typeface="+mj-lt"/>
              <a:buAutoNum type="arabicPeriod"/>
            </a:pPr>
            <a:endParaRPr lang="nl-BE" sz="2600" dirty="0" smtClean="0"/>
          </a:p>
          <a:p>
            <a:endParaRPr lang="nl-BE" sz="2600" dirty="0" smtClean="0"/>
          </a:p>
          <a:p>
            <a:endParaRPr lang="nl-BE" sz="2600" dirty="0" smtClean="0"/>
          </a:p>
          <a:p>
            <a:pPr marL="0" indent="0">
              <a:buNone/>
            </a:pPr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156656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36512" y="2088232"/>
            <a:ext cx="9180512" cy="4797152"/>
          </a:xfrm>
          <a:prstGeom prst="rect">
            <a:avLst/>
          </a:prstGeom>
          <a:solidFill>
            <a:srgbClr val="7A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3840" y="332655"/>
            <a:ext cx="1440000" cy="1440000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723840" y="3284984"/>
            <a:ext cx="478426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3600" dirty="0" err="1" smtClean="0">
                <a:solidFill>
                  <a:schemeClr val="bg1"/>
                </a:solidFill>
              </a:rPr>
              <a:t>Thank</a:t>
            </a:r>
            <a:r>
              <a:rPr lang="fr-BE" sz="3600" dirty="0" smtClean="0">
                <a:solidFill>
                  <a:schemeClr val="bg1"/>
                </a:solidFill>
              </a:rPr>
              <a:t> </a:t>
            </a:r>
            <a:r>
              <a:rPr lang="fr-BE" sz="3600" dirty="0" err="1" smtClean="0">
                <a:solidFill>
                  <a:schemeClr val="bg1"/>
                </a:solidFill>
              </a:rPr>
              <a:t>you</a:t>
            </a:r>
            <a:r>
              <a:rPr lang="fr-BE" sz="3600" dirty="0" smtClean="0">
                <a:solidFill>
                  <a:schemeClr val="bg1"/>
                </a:solidFill>
              </a:rPr>
              <a:t>!!</a:t>
            </a:r>
          </a:p>
          <a:p>
            <a:pPr algn="l"/>
            <a:r>
              <a:rPr lang="fr-BE" sz="3600" dirty="0" smtClean="0">
                <a:solidFill>
                  <a:schemeClr val="bg1"/>
                </a:solidFill>
              </a:rPr>
              <a:t>Questions?</a:t>
            </a:r>
          </a:p>
          <a:p>
            <a:pPr algn="l"/>
            <a:endParaRPr lang="fr-BE" sz="3600" dirty="0">
              <a:solidFill>
                <a:schemeClr val="bg1"/>
              </a:solidFill>
            </a:endParaRPr>
          </a:p>
          <a:p>
            <a:pPr algn="l"/>
            <a:r>
              <a:rPr lang="fr-BE" sz="3600" dirty="0" smtClean="0">
                <a:solidFill>
                  <a:schemeClr val="bg1"/>
                </a:solidFill>
              </a:rPr>
              <a:t>Contact</a:t>
            </a:r>
          </a:p>
          <a:p>
            <a:pPr algn="l"/>
            <a:r>
              <a:rPr lang="fr-BE" sz="3600" dirty="0" smtClean="0">
                <a:solidFill>
                  <a:schemeClr val="bg1"/>
                </a:solidFill>
              </a:rPr>
              <a:t>Jan.cools@milieu.be</a:t>
            </a:r>
            <a:endParaRPr lang="nl-B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205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349</Words>
  <Application>Microsoft Office PowerPoint</Application>
  <PresentationFormat>Diavoorstelling (4:3)</PresentationFormat>
  <Paragraphs>107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 Theme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Cools</dc:creator>
  <cp:lastModifiedBy>Jan</cp:lastModifiedBy>
  <cp:revision>579</cp:revision>
  <cp:lastPrinted>2014-02-11T15:47:38Z</cp:lastPrinted>
  <dcterms:created xsi:type="dcterms:W3CDTF">2014-01-30T13:03:11Z</dcterms:created>
  <dcterms:modified xsi:type="dcterms:W3CDTF">2014-09-18T14:34:39Z</dcterms:modified>
</cp:coreProperties>
</file>