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2" r:id="rId3"/>
    <p:sldId id="305" r:id="rId4"/>
    <p:sldId id="306" r:id="rId5"/>
    <p:sldId id="30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144" autoAdjust="0"/>
  </p:normalViewPr>
  <p:slideViewPr>
    <p:cSldViewPr>
      <p:cViewPr>
        <p:scale>
          <a:sx n="90" d="100"/>
          <a:sy n="90" d="100"/>
        </p:scale>
        <p:origin x="-72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C82C2-EF89-453F-8435-311B83ADC808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479F2-776D-4E55-86D0-45BA964E1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3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1F2E-0D2D-4FF9-BB0E-4A9134EE8697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44E4C-23D5-4AAB-AA76-7AC362D74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4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helps how to understand a concepts</a:t>
            </a:r>
          </a:p>
          <a:p>
            <a:r>
              <a:rPr lang="en-US" dirty="0" smtClean="0"/>
              <a:t>we need to investing </a:t>
            </a:r>
            <a:r>
              <a:rPr lang="en-US" dirty="0" err="1" smtClean="0"/>
              <a:t>explian</a:t>
            </a:r>
            <a:r>
              <a:rPr lang="en-US" dirty="0" smtClean="0"/>
              <a:t> </a:t>
            </a:r>
            <a:r>
              <a:rPr lang="en-US" dirty="0" err="1" smtClean="0"/>
              <a:t>cleraly</a:t>
            </a:r>
            <a:r>
              <a:rPr lang="en-US" dirty="0" smtClean="0"/>
              <a:t> the different approach linked back to the purpose people would understand the diversity, there is no one solution for accounting for different context</a:t>
            </a:r>
          </a:p>
          <a:p>
            <a:r>
              <a:rPr lang="en-US" dirty="0" smtClean="0"/>
              <a:t>people can connect to it </a:t>
            </a:r>
          </a:p>
          <a:p>
            <a:r>
              <a:rPr lang="en-US" dirty="0" smtClean="0"/>
              <a:t>how to </a:t>
            </a:r>
            <a:r>
              <a:rPr lang="en-US" dirty="0" err="1" smtClean="0"/>
              <a:t>mobilizepublic</a:t>
            </a:r>
            <a:r>
              <a:rPr lang="en-US" dirty="0" smtClean="0"/>
              <a:t> funds?</a:t>
            </a:r>
          </a:p>
          <a:p>
            <a:r>
              <a:rPr lang="en-US" dirty="0" smtClean="0"/>
              <a:t>1) how do you set it up? the message is one of the message that comes out is we should need some time: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ressources</a:t>
            </a:r>
            <a:r>
              <a:rPr lang="en-US" baseline="0" dirty="0" smtClean="0"/>
              <a:t> policy support, don’t think too small, -&gt; so it is helpful to plan policy agenda….at the national level</a:t>
            </a:r>
          </a:p>
          <a:p>
            <a:r>
              <a:rPr lang="en-US" baseline="0" dirty="0" smtClean="0"/>
              <a:t>how much do we have to invest? what kind of data?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where the general inputs:2) encouraging exercise, not only financial added value, but foster experimental system implement practical exercises, help to think about what is the better tools? natural accounting ? assessment and valuation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MAES meeting don’t expect to much of it but good experience, and great potential,</a:t>
            </a:r>
          </a:p>
          <a:p>
            <a:r>
              <a:rPr lang="en-US" baseline="0" dirty="0" smtClean="0"/>
              <a:t>3) nicely complement other system!!</a:t>
            </a:r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44E4C-23D5-4AAB-AA76-7AC362D745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flexibility in common </a:t>
            </a:r>
            <a:r>
              <a:rPr lang="en-US" dirty="0" err="1" smtClean="0"/>
              <a:t>unders</a:t>
            </a:r>
            <a:endParaRPr lang="en-US" dirty="0" smtClean="0"/>
          </a:p>
          <a:p>
            <a:r>
              <a:rPr lang="en-US" dirty="0" smtClean="0"/>
              <a:t>we should stick to something </a:t>
            </a:r>
            <a:r>
              <a:rPr lang="en-US" dirty="0" err="1" smtClean="0"/>
              <a:t>understanable</a:t>
            </a:r>
            <a:endParaRPr lang="en-US" dirty="0" smtClean="0"/>
          </a:p>
          <a:p>
            <a:pP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flexible</a:t>
            </a:r>
            <a:r>
              <a:rPr lang="en-US" baseline="0" dirty="0" smtClean="0">
                <a:sym typeface="Wingdings"/>
              </a:rPr>
              <a:t> is a way that </a:t>
            </a:r>
            <a:r>
              <a:rPr lang="en-US" baseline="0" dirty="0" err="1" smtClean="0">
                <a:sym typeface="Wingdings"/>
              </a:rPr>
              <a:t>evrybody</a:t>
            </a:r>
            <a:r>
              <a:rPr lang="en-US" baseline="0" dirty="0" smtClean="0">
                <a:sym typeface="Wingdings"/>
              </a:rPr>
              <a:t> can appropriate the meaning</a:t>
            </a: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 and it is important to be consistent /coherent with the rest of conceptual framework</a:t>
            </a:r>
          </a:p>
          <a:p>
            <a:pPr>
              <a:buFont typeface="Wingdings" charset="2"/>
              <a:buChar char="à"/>
            </a:pPr>
            <a:endParaRPr lang="en-US" baseline="0" dirty="0" smtClean="0">
              <a:sym typeface="Wingdings"/>
            </a:endParaRP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 common understanding for policy maker, one of the bit definition…</a:t>
            </a: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 iteration process to define natural capital</a:t>
            </a: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one thing about the document: why they doing this? </a:t>
            </a:r>
            <a:r>
              <a:rPr lang="en-US" baseline="0" dirty="0" err="1" smtClean="0">
                <a:sym typeface="Wingdings"/>
              </a:rPr>
              <a:t>c’est</a:t>
            </a:r>
            <a:r>
              <a:rPr lang="en-US" baseline="0" dirty="0" smtClean="0">
                <a:sym typeface="Wingdings"/>
              </a:rPr>
              <a:t> la limit of the other documents, </a:t>
            </a:r>
          </a:p>
          <a:p>
            <a:pPr>
              <a:buFont typeface="Wingdings" charset="2"/>
              <a:buChar char="à"/>
            </a:pPr>
            <a:endParaRPr lang="en-US" baseline="0" dirty="0" smtClean="0">
              <a:sym typeface="Wingdings"/>
            </a:endParaRP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concerning the general issue: still wondering where we want to </a:t>
            </a:r>
            <a:r>
              <a:rPr lang="en-US" baseline="0" dirty="0" err="1" smtClean="0">
                <a:sym typeface="Wingdings"/>
              </a:rPr>
              <a:t>psuh</a:t>
            </a:r>
            <a:r>
              <a:rPr lang="en-US" baseline="0" dirty="0" smtClean="0">
                <a:sym typeface="Wingdings"/>
              </a:rPr>
              <a:t> this guidelines – and</a:t>
            </a:r>
          </a:p>
          <a:p>
            <a:pPr>
              <a:buFont typeface="Wingdings" charset="2"/>
              <a:buChar char="à"/>
            </a:pPr>
            <a:r>
              <a:rPr lang="en-US" baseline="0" dirty="0" smtClean="0">
                <a:sym typeface="Wingdings"/>
              </a:rPr>
              <a:t>where do we need additional </a:t>
            </a:r>
            <a:r>
              <a:rPr lang="en-US" baseline="0" dirty="0" err="1" smtClean="0">
                <a:sym typeface="Wingdings"/>
              </a:rPr>
              <a:t>guidances</a:t>
            </a:r>
            <a:r>
              <a:rPr lang="en-US" baseline="0" dirty="0" smtClean="0">
                <a:sym typeface="Wingdings"/>
              </a:rPr>
              <a:t> now??? it is more an experimental system we are doing et le lien avec MAES</a:t>
            </a:r>
          </a:p>
          <a:p>
            <a:pPr>
              <a:buFont typeface="Wingdings" charset="2"/>
              <a:buChar char="à"/>
            </a:pPr>
            <a:endParaRPr lang="en-US" baseline="0" dirty="0" smtClean="0">
              <a:sym typeface="Wingdings"/>
            </a:endParaRPr>
          </a:p>
          <a:p>
            <a:pPr>
              <a:buFont typeface="Wingdings" charset="2"/>
              <a:buNone/>
            </a:pPr>
            <a:r>
              <a:rPr lang="en-US" baseline="0" dirty="0" err="1" smtClean="0">
                <a:sym typeface="Wingdings"/>
              </a:rPr>
              <a:t>Reponse</a:t>
            </a:r>
            <a:r>
              <a:rPr lang="en-US" baseline="0" dirty="0" smtClean="0">
                <a:sym typeface="Wingdings"/>
              </a:rPr>
              <a:t> Jan Erik</a:t>
            </a:r>
          </a:p>
          <a:p>
            <a:pPr>
              <a:buFont typeface="Wingdings" charset="2"/>
              <a:buNone/>
            </a:pPr>
            <a:endParaRPr lang="en-US" baseline="0" dirty="0" smtClean="0">
              <a:sym typeface="Wingdings"/>
            </a:endParaRPr>
          </a:p>
          <a:p>
            <a:pPr>
              <a:buFont typeface="Wingdings" charset="2"/>
              <a:buNone/>
            </a:pPr>
            <a:r>
              <a:rPr lang="en-US" baseline="0" dirty="0" err="1" smtClean="0">
                <a:sym typeface="Wingdings"/>
              </a:rPr>
              <a:t>envionmental</a:t>
            </a:r>
            <a:r>
              <a:rPr lang="en-US" baseline="0" dirty="0" smtClean="0">
                <a:sym typeface="Wingdings"/>
              </a:rPr>
              <a:t> capital instead of natural capital</a:t>
            </a:r>
          </a:p>
          <a:p>
            <a:pPr>
              <a:buFont typeface="Wingdings" charset="2"/>
              <a:buNone/>
            </a:pPr>
            <a:r>
              <a:rPr lang="en-US" baseline="0" dirty="0" smtClean="0">
                <a:sym typeface="Wingdings"/>
              </a:rPr>
              <a:t>are we in line with the SEEA volume: it focuses it doesn’t take into account fossil fuels</a:t>
            </a:r>
          </a:p>
          <a:p>
            <a:pPr>
              <a:buFont typeface="Wingdings" charset="2"/>
              <a:buNone/>
            </a:pPr>
            <a:r>
              <a:rPr lang="en-US" baseline="0" dirty="0" smtClean="0">
                <a:sym typeface="Wingdings"/>
              </a:rPr>
              <a:t>this is okay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44E4C-23D5-4AAB-AA76-7AC362D745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Nicolas</a:t>
            </a:r>
            <a:r>
              <a:rPr lang="en-US" baseline="0" dirty="0" smtClean="0"/>
              <a:t> Bertrand </a:t>
            </a:r>
            <a:r>
              <a:rPr lang="en-US" dirty="0" smtClean="0"/>
              <a:t>1)much longer this part link between</a:t>
            </a:r>
            <a:r>
              <a:rPr lang="en-US" baseline="0" dirty="0" smtClean="0"/>
              <a:t> natural capital accounting and ecosystem services assessment</a:t>
            </a:r>
            <a:r>
              <a:rPr lang="en-US" dirty="0" smtClean="0"/>
              <a:t>, 2)  ; fourth paragraph clarify who</a:t>
            </a:r>
            <a:r>
              <a:rPr lang="en-US" baseline="0" dirty="0" smtClean="0"/>
              <a:t> is going to implement the next steps…”we”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GDP and the first paragraph: I don’t like that nothing to do with the GDP</a:t>
            </a:r>
          </a:p>
          <a:p>
            <a:r>
              <a:rPr lang="en-US" baseline="0" dirty="0" smtClean="0"/>
              <a:t>“Natural capital is very important but the Bible ignores it!!”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real message: new area of management it is a new information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importance of land to add, in doing location is a key role and land needs investment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UK definitions… </a:t>
            </a:r>
          </a:p>
          <a:p>
            <a:endParaRPr lang="en-US" dirty="0" smtClean="0"/>
          </a:p>
          <a:p>
            <a:r>
              <a:rPr lang="en-US" dirty="0" smtClean="0"/>
              <a:t>how would like to frame the valuation dimension?</a:t>
            </a:r>
          </a:p>
          <a:p>
            <a:r>
              <a:rPr lang="en-US" dirty="0" smtClean="0"/>
              <a:t>we need to get a biophysical account first,</a:t>
            </a:r>
            <a:r>
              <a:rPr lang="en-US" baseline="0" dirty="0" smtClean="0"/>
              <a:t> and then economic valuation….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climate policies seems to be the more important, relevant policies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Lucas is financing by…</a:t>
            </a:r>
            <a:r>
              <a:rPr lang="en-US" dirty="0" err="1" smtClean="0"/>
              <a:t>arcadis</a:t>
            </a:r>
            <a:r>
              <a:rPr lang="en-US" dirty="0" smtClean="0"/>
              <a:t>, </a:t>
            </a:r>
            <a:r>
              <a:rPr lang="en-US" dirty="0" err="1" smtClean="0"/>
              <a:t>climat</a:t>
            </a:r>
            <a:r>
              <a:rPr lang="en-US" dirty="0" smtClean="0"/>
              <a:t>, etc….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44E4C-23D5-4AAB-AA76-7AC362D745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7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0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7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6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736B-FA67-43FC-A875-5378BD395D55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51A3-8E0E-4624-93BA-94C7A750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6512" y="2088232"/>
            <a:ext cx="9180512" cy="4797152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840" y="332655"/>
            <a:ext cx="1440000" cy="14400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723840" y="3255119"/>
            <a:ext cx="7232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dirty="0" err="1" smtClean="0">
                <a:solidFill>
                  <a:schemeClr val="bg1"/>
                </a:solidFill>
              </a:rPr>
              <a:t>Methodological</a:t>
            </a:r>
            <a:r>
              <a:rPr lang="fr-BE" sz="3200" dirty="0" smtClean="0">
                <a:solidFill>
                  <a:schemeClr val="bg1"/>
                </a:solidFill>
              </a:rPr>
              <a:t> </a:t>
            </a:r>
            <a:r>
              <a:rPr lang="fr-BE" sz="3200" dirty="0" err="1" smtClean="0">
                <a:solidFill>
                  <a:schemeClr val="bg1"/>
                </a:solidFill>
              </a:rPr>
              <a:t>choices</a:t>
            </a:r>
            <a:r>
              <a:rPr lang="fr-BE" sz="3200" dirty="0" smtClean="0">
                <a:solidFill>
                  <a:schemeClr val="bg1"/>
                </a:solidFill>
              </a:rPr>
              <a:t> </a:t>
            </a:r>
            <a:r>
              <a:rPr lang="fr-BE" sz="3200" dirty="0" err="1" smtClean="0">
                <a:solidFill>
                  <a:schemeClr val="bg1"/>
                </a:solidFill>
              </a:rPr>
              <a:t>linked</a:t>
            </a:r>
            <a:r>
              <a:rPr lang="fr-BE" sz="3200" dirty="0" smtClean="0">
                <a:solidFill>
                  <a:schemeClr val="bg1"/>
                </a:solidFill>
              </a:rPr>
              <a:t> to the 2</a:t>
            </a:r>
            <a:r>
              <a:rPr lang="fr-BE" sz="3200" baseline="30000" dirty="0" smtClean="0">
                <a:solidFill>
                  <a:schemeClr val="bg1"/>
                </a:solidFill>
              </a:rPr>
              <a:t>nd</a:t>
            </a:r>
            <a:r>
              <a:rPr lang="fr-BE" sz="3200" dirty="0" smtClean="0">
                <a:solidFill>
                  <a:schemeClr val="bg1"/>
                </a:solidFill>
              </a:rPr>
              <a:t> consultation on the EU </a:t>
            </a:r>
            <a:r>
              <a:rPr lang="fr-BE" sz="3200" dirty="0" err="1" smtClean="0">
                <a:solidFill>
                  <a:schemeClr val="bg1"/>
                </a:solidFill>
              </a:rPr>
              <a:t>reference</a:t>
            </a:r>
            <a:r>
              <a:rPr lang="fr-BE" sz="3200" dirty="0" smtClean="0">
                <a:solidFill>
                  <a:schemeClr val="bg1"/>
                </a:solidFill>
              </a:rPr>
              <a:t> document on </a:t>
            </a:r>
            <a:r>
              <a:rPr lang="fr-BE" sz="3200" dirty="0" err="1" smtClean="0">
                <a:solidFill>
                  <a:schemeClr val="bg1"/>
                </a:solidFill>
              </a:rPr>
              <a:t>natural</a:t>
            </a:r>
            <a:r>
              <a:rPr lang="fr-BE" sz="3200" dirty="0" smtClean="0">
                <a:solidFill>
                  <a:schemeClr val="bg1"/>
                </a:solidFill>
              </a:rPr>
              <a:t> capital </a:t>
            </a:r>
            <a:r>
              <a:rPr lang="fr-BE" sz="3200" dirty="0" err="1" smtClean="0">
                <a:solidFill>
                  <a:schemeClr val="bg1"/>
                </a:solidFill>
              </a:rPr>
              <a:t>accounting</a:t>
            </a:r>
            <a:endParaRPr lang="fr-BE" sz="3200" dirty="0" smtClean="0">
              <a:solidFill>
                <a:schemeClr val="bg1"/>
              </a:solidFill>
            </a:endParaRPr>
          </a:p>
          <a:p>
            <a:pPr algn="l"/>
            <a:endParaRPr lang="fr-BE" sz="3200" dirty="0" smtClean="0">
              <a:solidFill>
                <a:schemeClr val="bg1"/>
              </a:solidFill>
            </a:endParaRPr>
          </a:p>
          <a:p>
            <a:pPr algn="l"/>
            <a:r>
              <a:rPr lang="fr-BE" sz="2400" dirty="0" smtClean="0">
                <a:solidFill>
                  <a:schemeClr val="bg1"/>
                </a:solidFill>
              </a:rPr>
              <a:t>Expert </a:t>
            </a:r>
            <a:r>
              <a:rPr lang="fr-BE" sz="2400" dirty="0">
                <a:solidFill>
                  <a:schemeClr val="bg1"/>
                </a:solidFill>
              </a:rPr>
              <a:t>workshop on Natural Capital </a:t>
            </a:r>
            <a:r>
              <a:rPr lang="fr-BE" sz="2400" dirty="0" err="1">
                <a:solidFill>
                  <a:schemeClr val="bg1"/>
                </a:solidFill>
              </a:rPr>
              <a:t>Accounting</a:t>
            </a:r>
            <a:endParaRPr lang="fr-BE" sz="2400" dirty="0">
              <a:solidFill>
                <a:schemeClr val="bg1"/>
              </a:solidFill>
            </a:endParaRPr>
          </a:p>
          <a:p>
            <a:pPr algn="l"/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Ondertitel 2"/>
          <p:cNvSpPr txBox="1">
            <a:spLocks/>
          </p:cNvSpPr>
          <p:nvPr/>
        </p:nvSpPr>
        <p:spPr>
          <a:xfrm>
            <a:off x="723840" y="5301208"/>
            <a:ext cx="6584464" cy="139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2400" dirty="0" smtClean="0">
                <a:solidFill>
                  <a:schemeClr val="bg1"/>
                </a:solidFill>
              </a:rPr>
              <a:t>Conclusions from group 2</a:t>
            </a:r>
          </a:p>
          <a:p>
            <a:pPr algn="l"/>
            <a:endParaRPr lang="nl-BE" sz="2400" dirty="0" smtClean="0">
              <a:solidFill>
                <a:schemeClr val="bg1"/>
              </a:solidFill>
            </a:endParaRPr>
          </a:p>
          <a:p>
            <a:pPr algn="l"/>
            <a:r>
              <a:rPr lang="nl-BE" sz="2400" dirty="0" smtClean="0">
                <a:solidFill>
                  <a:schemeClr val="bg1"/>
                </a:solidFill>
              </a:rPr>
              <a:t>(17/9/2014, Brussels)</a:t>
            </a:r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M:\Projects\1646.14 Natural Capital Accounting EEA\2014.808 EEA Capital Accounting Pilot\Admin\Fabis Consulting\Fabis Consulting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91" y="571642"/>
            <a:ext cx="24860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Discussion questions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None/>
            </a:pPr>
            <a:r>
              <a:rPr lang="fr-BE" sz="2600" dirty="0" err="1" smtClean="0"/>
              <a:t>Discuss</a:t>
            </a:r>
            <a:r>
              <a:rPr lang="fr-BE" sz="2600" dirty="0" smtClean="0"/>
              <a:t> EU </a:t>
            </a:r>
            <a:r>
              <a:rPr lang="fr-BE" sz="2600" dirty="0" err="1" smtClean="0"/>
              <a:t>reference</a:t>
            </a:r>
            <a:r>
              <a:rPr lang="fr-BE" sz="2600" dirty="0" smtClean="0"/>
              <a:t> document on NCA</a:t>
            </a:r>
          </a:p>
          <a:p>
            <a:pPr marL="514350" indent="-514350">
              <a:buNone/>
            </a:pPr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Added</a:t>
            </a:r>
            <a:r>
              <a:rPr lang="nl-BE" sz="2600" dirty="0" smtClean="0"/>
              <a:t> value and target group?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Terminology</a:t>
            </a:r>
            <a:r>
              <a:rPr lang="nl-BE" sz="2600" dirty="0" smtClean="0"/>
              <a:t> to </a:t>
            </a:r>
            <a:r>
              <a:rPr lang="nl-BE" sz="2600" dirty="0" err="1" smtClean="0"/>
              <a:t>use</a:t>
            </a:r>
            <a:r>
              <a:rPr lang="nl-BE" sz="2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Conclusions</a:t>
            </a:r>
            <a:r>
              <a:rPr lang="nl-BE" sz="2600" dirty="0" smtClean="0"/>
              <a:t> and next steps</a:t>
            </a:r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Q1: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Added</a:t>
            </a: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value &amp; Target group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Key points:</a:t>
            </a:r>
          </a:p>
          <a:p>
            <a:pPr marL="457200" indent="-457200">
              <a:buAutoNum type="arabicParenR"/>
            </a:pPr>
            <a:r>
              <a:rPr lang="en-US" sz="2400" b="1" dirty="0" smtClean="0"/>
              <a:t>a guidance for policy makers and decision makers : an help to plan investment in the next coming years: one of the key message it is a challenge, it is going to take time and money but already potential.</a:t>
            </a:r>
          </a:p>
          <a:p>
            <a:pPr marL="457200" indent="-457200"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2) Fostering further experimental/practical exercises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3) Natural capital accountings complements other environmental information systems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</a:t>
            </a:r>
          </a:p>
          <a:p>
            <a:pPr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8023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Q2: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Terminology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Tx/>
              <a:buChar char="-"/>
            </a:pPr>
            <a:r>
              <a:rPr lang="fr-BE" sz="2600" dirty="0" smtClean="0"/>
              <a:t>agreement with the MAES definition </a:t>
            </a:r>
          </a:p>
          <a:p>
            <a:pPr marL="514350" indent="-514350">
              <a:buFontTx/>
              <a:buChar char="-"/>
            </a:pPr>
            <a:r>
              <a:rPr lang="fr-BE" sz="2600" dirty="0" smtClean="0"/>
              <a:t>it is a convention (it does not exclude to re-discuss about the convention later)</a:t>
            </a:r>
          </a:p>
          <a:p>
            <a:pPr marL="514350" indent="-514350">
              <a:buFontTx/>
              <a:buChar char="-"/>
            </a:pPr>
            <a:r>
              <a:rPr lang="fr-BE" sz="2600" dirty="0" smtClean="0"/>
              <a:t>preferences for natural vs environmental (difference between what deals with nature &amp; what deals with human impacts on nature)</a:t>
            </a:r>
          </a:p>
          <a:p>
            <a:pPr marL="514350" indent="-514350">
              <a:buFontTx/>
              <a:buChar char="-"/>
            </a:pPr>
            <a:r>
              <a:rPr lang="fr-BE" sz="2600" dirty="0" smtClean="0"/>
              <a:t>a suggestion to add « generates» : </a:t>
            </a:r>
            <a:r>
              <a:rPr lang="fr-BE" sz="2600" i="1" dirty="0" smtClean="0"/>
              <a:t>generates services flows  </a:t>
            </a:r>
          </a:p>
          <a:p>
            <a:pPr marL="514350" indent="-514350">
              <a:buFontTx/>
              <a:buChar char="-"/>
            </a:pPr>
            <a:r>
              <a:rPr lang="fr-BE" sz="2600" dirty="0" smtClean="0"/>
              <a:t>consistency with the SEEA </a:t>
            </a:r>
          </a:p>
          <a:p>
            <a:pPr marL="514350" indent="-514350">
              <a:buFontTx/>
              <a:buChar char="-"/>
            </a:pPr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Q3: Conclusions and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</a:t>
            </a: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steps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None/>
            </a:pPr>
            <a:r>
              <a:rPr lang="fr-BE" sz="2600" b="1" dirty="0" smtClean="0"/>
              <a:t>General agreement with the points of the final chapter</a:t>
            </a:r>
          </a:p>
          <a:p>
            <a:pPr marL="514350" indent="-514350">
              <a:buNone/>
            </a:pPr>
            <a:endParaRPr lang="fr-BE" sz="2600" b="1" dirty="0" smtClean="0"/>
          </a:p>
          <a:p>
            <a:pPr marL="514350" indent="-514350">
              <a:buNone/>
            </a:pPr>
            <a:r>
              <a:rPr lang="fr-BE" sz="2600" b="1" dirty="0" smtClean="0"/>
              <a:t>But more discussion on the executive summary: </a:t>
            </a:r>
          </a:p>
          <a:p>
            <a:pPr marL="514350" indent="-514350">
              <a:buFont typeface="Wingdings" charset="2"/>
              <a:buChar char="à"/>
            </a:pPr>
            <a:r>
              <a:rPr lang="fr-BE" sz="2600" b="1" dirty="0" smtClean="0"/>
              <a:t>What is the message we want to deliver?</a:t>
            </a:r>
          </a:p>
          <a:p>
            <a:pPr marL="514350" indent="-514350">
              <a:buFont typeface="Wingdings" charset="2"/>
              <a:buChar char="à"/>
            </a:pPr>
            <a:r>
              <a:rPr lang="fr-BE" sz="2600" b="1" dirty="0" smtClean="0">
                <a:sym typeface="Wingdings"/>
              </a:rPr>
              <a:t>Phrase it positively : we need better information for a good management of </a:t>
            </a:r>
            <a:r>
              <a:rPr lang="fr-BE" sz="2600" b="1" dirty="0" smtClean="0"/>
              <a:t>natural capital therefore we need natural capital accounting</a:t>
            </a:r>
          </a:p>
          <a:p>
            <a:pPr marL="514350" indent="-514350">
              <a:buNone/>
            </a:pPr>
            <a:endParaRPr lang="fr-BE" sz="2600" b="1" dirty="0" smtClean="0"/>
          </a:p>
          <a:p>
            <a:pPr marL="514350" indent="-514350"/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679</Words>
  <Application>Microsoft Office PowerPoint</Application>
  <PresentationFormat>On-screen Show (4:3)</PresentationFormat>
  <Paragraphs>108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Cools</dc:creator>
  <cp:lastModifiedBy>PTENBRINK</cp:lastModifiedBy>
  <cp:revision>594</cp:revision>
  <cp:lastPrinted>2014-02-11T15:47:38Z</cp:lastPrinted>
  <dcterms:created xsi:type="dcterms:W3CDTF">2014-09-19T11:35:55Z</dcterms:created>
  <dcterms:modified xsi:type="dcterms:W3CDTF">2014-09-19T14:21:57Z</dcterms:modified>
</cp:coreProperties>
</file>