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67" r:id="rId3"/>
    <p:sldMasterId id="2147483671" r:id="rId4"/>
  </p:sldMasterIdLst>
  <p:notesMasterIdLst>
    <p:notesMasterId r:id="rId14"/>
  </p:notesMasterIdLst>
  <p:handoutMasterIdLst>
    <p:handoutMasterId r:id="rId15"/>
  </p:handoutMasterIdLst>
  <p:sldIdLst>
    <p:sldId id="256" r:id="rId5"/>
    <p:sldId id="276" r:id="rId6"/>
    <p:sldId id="268" r:id="rId7"/>
    <p:sldId id="270" r:id="rId8"/>
    <p:sldId id="284" r:id="rId9"/>
    <p:sldId id="281" r:id="rId10"/>
    <p:sldId id="283" r:id="rId11"/>
    <p:sldId id="280" r:id="rId12"/>
    <p:sldId id="267" r:id="rId13"/>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F2F9"/>
    <a:srgbClr val="ADECF5"/>
    <a:srgbClr val="F9F9C1"/>
    <a:srgbClr val="DD6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8" autoAdjust="0"/>
    <p:restoredTop sz="87455" autoAdjust="0"/>
  </p:normalViewPr>
  <p:slideViewPr>
    <p:cSldViewPr>
      <p:cViewPr>
        <p:scale>
          <a:sx n="100" d="100"/>
          <a:sy n="100" d="100"/>
        </p:scale>
        <p:origin x="672" y="1224"/>
      </p:cViewPr>
      <p:guideLst>
        <p:guide orient="horz" pos="240"/>
        <p:guide orient="horz" pos="4080"/>
        <p:guide orient="horz" pos="3312"/>
        <p:guide orient="horz" pos="3072"/>
        <p:guide orient="horz" pos="1296"/>
        <p:guide orient="horz"/>
        <p:guide orient="horz" pos="3552"/>
        <p:guide pos="2880"/>
        <p:guide pos="240"/>
        <p:guide pos="5520"/>
        <p:guide pos="2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6332"/>
          </a:xfrm>
          <a:prstGeom prst="rect">
            <a:avLst/>
          </a:prstGeom>
          <a:noFill/>
          <a:ln w="9525">
            <a:noFill/>
            <a:miter lim="800000"/>
            <a:headEnd/>
            <a:tailEnd/>
          </a:ln>
        </p:spPr>
        <p:txBody>
          <a:bodyPr vert="horz" wrap="square" lIns="91001" tIns="45501" rIns="91001" bIns="45501" numCol="1" anchor="t" anchorCtr="0" compatLnSpc="1">
            <a:prstTxWarp prst="textNoShape">
              <a:avLst/>
            </a:prstTxWarp>
          </a:bodyPr>
          <a:lstStyle>
            <a:lvl1pPr>
              <a:defRPr sz="1200"/>
            </a:lvl1pPr>
          </a:lstStyle>
          <a:p>
            <a:endParaRPr lang="en-US" dirty="0"/>
          </a:p>
        </p:txBody>
      </p:sp>
      <p:sp>
        <p:nvSpPr>
          <p:cNvPr id="8195" name="Rectangle 3"/>
          <p:cNvSpPr>
            <a:spLocks noGrp="1" noChangeArrowheads="1"/>
          </p:cNvSpPr>
          <p:nvPr>
            <p:ph type="dt" sz="quarter" idx="1"/>
          </p:nvPr>
        </p:nvSpPr>
        <p:spPr bwMode="auto">
          <a:xfrm>
            <a:off x="3852016" y="0"/>
            <a:ext cx="2945659" cy="496332"/>
          </a:xfrm>
          <a:prstGeom prst="rect">
            <a:avLst/>
          </a:prstGeom>
          <a:noFill/>
          <a:ln w="9525">
            <a:noFill/>
            <a:miter lim="800000"/>
            <a:headEnd/>
            <a:tailEnd/>
          </a:ln>
        </p:spPr>
        <p:txBody>
          <a:bodyPr vert="horz" wrap="square" lIns="91001" tIns="45501" rIns="91001" bIns="45501" numCol="1" anchor="t" anchorCtr="0" compatLnSpc="1">
            <a:prstTxWarp prst="textNoShape">
              <a:avLst/>
            </a:prstTxWarp>
          </a:bodyPr>
          <a:lstStyle>
            <a:lvl1pPr algn="r">
              <a:defRPr sz="1200"/>
            </a:lvl1pPr>
          </a:lstStyle>
          <a:p>
            <a:endParaRPr lang="en-US" dirty="0"/>
          </a:p>
        </p:txBody>
      </p:sp>
      <p:sp>
        <p:nvSpPr>
          <p:cNvPr id="8196" name="Rectangle 4"/>
          <p:cNvSpPr>
            <a:spLocks noGrp="1" noChangeArrowheads="1"/>
          </p:cNvSpPr>
          <p:nvPr>
            <p:ph type="ftr" sz="quarter" idx="2"/>
          </p:nvPr>
        </p:nvSpPr>
        <p:spPr bwMode="auto">
          <a:xfrm>
            <a:off x="0" y="9430306"/>
            <a:ext cx="2945659" cy="496332"/>
          </a:xfrm>
          <a:prstGeom prst="rect">
            <a:avLst/>
          </a:prstGeom>
          <a:noFill/>
          <a:ln w="9525">
            <a:noFill/>
            <a:miter lim="800000"/>
            <a:headEnd/>
            <a:tailEnd/>
          </a:ln>
        </p:spPr>
        <p:txBody>
          <a:bodyPr vert="horz" wrap="square" lIns="91001" tIns="45501" rIns="91001" bIns="45501" numCol="1" anchor="b" anchorCtr="0" compatLnSpc="1">
            <a:prstTxWarp prst="textNoShape">
              <a:avLst/>
            </a:prstTxWarp>
          </a:bodyPr>
          <a:lstStyle>
            <a:lvl1pPr>
              <a:defRPr sz="1200"/>
            </a:lvl1pPr>
          </a:lstStyle>
          <a:p>
            <a:endParaRPr lang="en-US" dirty="0"/>
          </a:p>
        </p:txBody>
      </p:sp>
      <p:sp>
        <p:nvSpPr>
          <p:cNvPr id="8197" name="Rectangle 5"/>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p:spPr>
        <p:txBody>
          <a:bodyPr vert="horz" wrap="square" lIns="91001" tIns="45501" rIns="91001" bIns="45501" numCol="1" anchor="b" anchorCtr="0" compatLnSpc="1">
            <a:prstTxWarp prst="textNoShape">
              <a:avLst/>
            </a:prstTxWarp>
          </a:bodyPr>
          <a:lstStyle>
            <a:lvl1pPr algn="r">
              <a:defRPr sz="1200"/>
            </a:lvl1pPr>
          </a:lstStyle>
          <a:p>
            <a:fld id="{2989126F-3FF0-4BC9-BF5A-19D7A37AB312}" type="slidenum">
              <a:rPr lang="en-US"/>
              <a:pPr/>
              <a:t>‹#›</a:t>
            </a:fld>
            <a:endParaRPr lang="en-US" dirty="0"/>
          </a:p>
        </p:txBody>
      </p:sp>
    </p:spTree>
    <p:extLst>
      <p:ext uri="{BB962C8B-B14F-4D97-AF65-F5344CB8AC3E}">
        <p14:creationId xmlns:p14="http://schemas.microsoft.com/office/powerpoint/2010/main" val="2116410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p:spPr>
        <p:txBody>
          <a:bodyPr vert="horz" wrap="square" lIns="91001" tIns="45501" rIns="91001" bIns="45501"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52016" y="0"/>
            <a:ext cx="2945659" cy="496332"/>
          </a:xfrm>
          <a:prstGeom prst="rect">
            <a:avLst/>
          </a:prstGeom>
          <a:noFill/>
          <a:ln w="9525">
            <a:noFill/>
            <a:miter lim="800000"/>
            <a:headEnd/>
            <a:tailEnd/>
          </a:ln>
        </p:spPr>
        <p:txBody>
          <a:bodyPr vert="horz" wrap="square" lIns="91001" tIns="45501" rIns="91001" bIns="45501"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p:spPr>
        <p:txBody>
          <a:bodyPr vert="horz" wrap="square" lIns="91001" tIns="45501" rIns="91001" bIns="4550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p:spPr>
        <p:txBody>
          <a:bodyPr vert="horz" wrap="square" lIns="91001" tIns="45501" rIns="91001" bIns="45501"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p:spPr>
        <p:txBody>
          <a:bodyPr vert="horz" wrap="square" lIns="91001" tIns="45501" rIns="91001" bIns="45501" numCol="1" anchor="b" anchorCtr="0" compatLnSpc="1">
            <a:prstTxWarp prst="textNoShape">
              <a:avLst/>
            </a:prstTxWarp>
          </a:bodyPr>
          <a:lstStyle>
            <a:lvl1pPr algn="r">
              <a:defRPr sz="1200"/>
            </a:lvl1pPr>
          </a:lstStyle>
          <a:p>
            <a:fld id="{F2242EB2-7119-4DDA-A6E8-31FC0207C3F3}" type="slidenum">
              <a:rPr lang="en-US"/>
              <a:pPr/>
              <a:t>‹#›</a:t>
            </a:fld>
            <a:endParaRPr lang="en-US" dirty="0"/>
          </a:p>
        </p:txBody>
      </p:sp>
    </p:spTree>
    <p:extLst>
      <p:ext uri="{BB962C8B-B14F-4D97-AF65-F5344CB8AC3E}">
        <p14:creationId xmlns:p14="http://schemas.microsoft.com/office/powerpoint/2010/main" val="23408791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38A0EB-57A8-4DD5-83F9-3E7985FDC625}" type="slidenum">
              <a:rPr lang="en-US"/>
              <a:pPr/>
              <a:t>1</a:t>
            </a:fld>
            <a:endParaRPr lang="en-US"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dirty="0" smtClean="0"/>
              <a:t>-</a:t>
            </a:r>
            <a:r>
              <a:rPr lang="en-US" baseline="0" dirty="0" smtClean="0"/>
              <a:t> Revise the spelling of Brussels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242EB2-7119-4DDA-A6E8-31FC0207C3F3}" type="slidenum">
              <a:rPr lang="en-US" smtClean="0"/>
              <a:pPr/>
              <a:t>2</a:t>
            </a:fld>
            <a:endParaRPr lang="en-US" dirty="0"/>
          </a:p>
        </p:txBody>
      </p:sp>
    </p:spTree>
    <p:extLst>
      <p:ext uri="{BB962C8B-B14F-4D97-AF65-F5344CB8AC3E}">
        <p14:creationId xmlns:p14="http://schemas.microsoft.com/office/powerpoint/2010/main" val="2939506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DC91CD-451A-4E6F-B01E-59BA0477F672}" type="slidenum">
              <a:rPr lang="en-US"/>
              <a:pPr/>
              <a:t>3</a:t>
            </a:fld>
            <a:endParaRPr 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242EB2-7119-4DDA-A6E8-31FC0207C3F3}" type="slidenum">
              <a:rPr lang="en-US" smtClean="0"/>
              <a:pPr/>
              <a:t>4</a:t>
            </a:fld>
            <a:endParaRPr lang="en-US" dirty="0"/>
          </a:p>
        </p:txBody>
      </p:sp>
    </p:spTree>
    <p:extLst>
      <p:ext uri="{BB962C8B-B14F-4D97-AF65-F5344CB8AC3E}">
        <p14:creationId xmlns:p14="http://schemas.microsoft.com/office/powerpoint/2010/main" val="72307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0420"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723811" algn="l"/>
                <a:tab pos="1449210" algn="l"/>
                <a:tab pos="2173021" algn="l"/>
                <a:tab pos="2898419" algn="l"/>
              </a:tabLst>
              <a:defRPr sz="1200">
                <a:solidFill>
                  <a:srgbClr val="000000"/>
                </a:solidFill>
                <a:latin typeface="Times New Roman" pitchFamily="18" charset="0"/>
              </a:defRPr>
            </a:lvl1pPr>
            <a:lvl2pPr eaLnBrk="0" hangingPunct="0">
              <a:spcBef>
                <a:spcPct val="30000"/>
              </a:spcBef>
              <a:tabLst>
                <a:tab pos="723811" algn="l"/>
                <a:tab pos="1449210" algn="l"/>
                <a:tab pos="2173021" algn="l"/>
                <a:tab pos="2898419" algn="l"/>
              </a:tabLst>
              <a:defRPr sz="1200">
                <a:solidFill>
                  <a:srgbClr val="000000"/>
                </a:solidFill>
                <a:latin typeface="Times New Roman" pitchFamily="18" charset="0"/>
              </a:defRPr>
            </a:lvl2pPr>
            <a:lvl3pPr eaLnBrk="0" hangingPunct="0">
              <a:spcBef>
                <a:spcPct val="30000"/>
              </a:spcBef>
              <a:tabLst>
                <a:tab pos="723811" algn="l"/>
                <a:tab pos="1449210" algn="l"/>
                <a:tab pos="2173021" algn="l"/>
                <a:tab pos="2898419" algn="l"/>
              </a:tabLst>
              <a:defRPr sz="1200">
                <a:solidFill>
                  <a:srgbClr val="000000"/>
                </a:solidFill>
                <a:latin typeface="Times New Roman" pitchFamily="18" charset="0"/>
              </a:defRPr>
            </a:lvl3pPr>
            <a:lvl4pPr eaLnBrk="0" hangingPunct="0">
              <a:spcBef>
                <a:spcPct val="30000"/>
              </a:spcBef>
              <a:tabLst>
                <a:tab pos="723811" algn="l"/>
                <a:tab pos="1449210" algn="l"/>
                <a:tab pos="2173021" algn="l"/>
                <a:tab pos="2898419" algn="l"/>
              </a:tabLst>
              <a:defRPr sz="1200">
                <a:solidFill>
                  <a:srgbClr val="000000"/>
                </a:solidFill>
                <a:latin typeface="Times New Roman" pitchFamily="18" charset="0"/>
              </a:defRPr>
            </a:lvl4pPr>
            <a:lvl5pPr eaLnBrk="0" hangingPunct="0">
              <a:spcBef>
                <a:spcPct val="30000"/>
              </a:spcBef>
              <a:tabLst>
                <a:tab pos="723811" algn="l"/>
                <a:tab pos="1449210" algn="l"/>
                <a:tab pos="2173021" algn="l"/>
                <a:tab pos="2898419" algn="l"/>
              </a:tabLst>
              <a:defRPr sz="1200">
                <a:solidFill>
                  <a:srgbClr val="000000"/>
                </a:solidFill>
                <a:latin typeface="Times New Roman" pitchFamily="18" charset="0"/>
              </a:defRPr>
            </a:lvl5pPr>
            <a:lvl6pPr marL="2514292" indent="-228572" defTabSz="449208" eaLnBrk="0" fontAlgn="base" hangingPunct="0">
              <a:spcBef>
                <a:spcPct val="30000"/>
              </a:spcBef>
              <a:spcAft>
                <a:spcPct val="0"/>
              </a:spcAft>
              <a:buClr>
                <a:srgbClr val="000000"/>
              </a:buClr>
              <a:buSzPct val="100000"/>
              <a:buFont typeface="Times New Roman" pitchFamily="18" charset="0"/>
              <a:tabLst>
                <a:tab pos="723811" algn="l"/>
                <a:tab pos="1449210" algn="l"/>
                <a:tab pos="2173021" algn="l"/>
                <a:tab pos="2898419" algn="l"/>
              </a:tabLst>
              <a:defRPr sz="1200">
                <a:solidFill>
                  <a:srgbClr val="000000"/>
                </a:solidFill>
                <a:latin typeface="Times New Roman" pitchFamily="18" charset="0"/>
              </a:defRPr>
            </a:lvl6pPr>
            <a:lvl7pPr marL="2971435" indent="-228572" defTabSz="449208" eaLnBrk="0" fontAlgn="base" hangingPunct="0">
              <a:spcBef>
                <a:spcPct val="30000"/>
              </a:spcBef>
              <a:spcAft>
                <a:spcPct val="0"/>
              </a:spcAft>
              <a:buClr>
                <a:srgbClr val="000000"/>
              </a:buClr>
              <a:buSzPct val="100000"/>
              <a:buFont typeface="Times New Roman" pitchFamily="18" charset="0"/>
              <a:tabLst>
                <a:tab pos="723811" algn="l"/>
                <a:tab pos="1449210" algn="l"/>
                <a:tab pos="2173021" algn="l"/>
                <a:tab pos="2898419" algn="l"/>
              </a:tabLst>
              <a:defRPr sz="1200">
                <a:solidFill>
                  <a:srgbClr val="000000"/>
                </a:solidFill>
                <a:latin typeface="Times New Roman" pitchFamily="18" charset="0"/>
              </a:defRPr>
            </a:lvl7pPr>
            <a:lvl8pPr marL="3428579" indent="-228572" defTabSz="449208" eaLnBrk="0" fontAlgn="base" hangingPunct="0">
              <a:spcBef>
                <a:spcPct val="30000"/>
              </a:spcBef>
              <a:spcAft>
                <a:spcPct val="0"/>
              </a:spcAft>
              <a:buClr>
                <a:srgbClr val="000000"/>
              </a:buClr>
              <a:buSzPct val="100000"/>
              <a:buFont typeface="Times New Roman" pitchFamily="18" charset="0"/>
              <a:tabLst>
                <a:tab pos="723811" algn="l"/>
                <a:tab pos="1449210" algn="l"/>
                <a:tab pos="2173021" algn="l"/>
                <a:tab pos="2898419" algn="l"/>
              </a:tabLst>
              <a:defRPr sz="1200">
                <a:solidFill>
                  <a:srgbClr val="000000"/>
                </a:solidFill>
                <a:latin typeface="Times New Roman" pitchFamily="18" charset="0"/>
              </a:defRPr>
            </a:lvl8pPr>
            <a:lvl9pPr marL="3885724" indent="-228572" defTabSz="449208" eaLnBrk="0" fontAlgn="base" hangingPunct="0">
              <a:spcBef>
                <a:spcPct val="30000"/>
              </a:spcBef>
              <a:spcAft>
                <a:spcPct val="0"/>
              </a:spcAft>
              <a:buClr>
                <a:srgbClr val="000000"/>
              </a:buClr>
              <a:buSzPct val="100000"/>
              <a:buFont typeface="Times New Roman" pitchFamily="18" charset="0"/>
              <a:tabLst>
                <a:tab pos="723811" algn="l"/>
                <a:tab pos="1449210" algn="l"/>
                <a:tab pos="2173021" algn="l"/>
                <a:tab pos="2898419" algn="l"/>
              </a:tabLst>
              <a:defRPr sz="1200">
                <a:solidFill>
                  <a:srgbClr val="000000"/>
                </a:solidFill>
                <a:latin typeface="Times New Roman" pitchFamily="18" charset="0"/>
              </a:defRPr>
            </a:lvl9pPr>
          </a:lstStyle>
          <a:p>
            <a:pPr eaLnBrk="1" hangingPunct="1">
              <a:spcBef>
                <a:spcPct val="0"/>
              </a:spcBef>
            </a:pPr>
            <a:fld id="{76BA535F-E915-43E1-8343-CE94B752D510}" type="slidenum">
              <a:rPr lang="en-US" altLang="en-US" smtClean="0"/>
              <a:pPr eaLnBrk="1" hangingPunct="1">
                <a:spcBef>
                  <a:spcPct val="0"/>
                </a:spcBef>
              </a:pPr>
              <a:t>5</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242EB2-7119-4DDA-A6E8-31FC0207C3F3}" type="slidenum">
              <a:rPr lang="en-US" smtClean="0"/>
              <a:pPr/>
              <a:t>6</a:t>
            </a:fld>
            <a:endParaRPr lang="en-US" dirty="0"/>
          </a:p>
        </p:txBody>
      </p:sp>
    </p:spTree>
    <p:extLst>
      <p:ext uri="{BB962C8B-B14F-4D97-AF65-F5344CB8AC3E}">
        <p14:creationId xmlns:p14="http://schemas.microsoft.com/office/powerpoint/2010/main" val="2870978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7F5351-1A3A-47F1-B322-5311402E0EEB}"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1837704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602E9F-F327-4BE0-965A-1BDAA611A58C}"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14" name="Picture 18" descr="PPT-TitleMaster"/>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p:spPr>
      </p:pic>
      <p:sp>
        <p:nvSpPr>
          <p:cNvPr id="4098" name="Rectangle 2"/>
          <p:cNvSpPr>
            <a:spLocks noGrp="1" noChangeArrowheads="1"/>
          </p:cNvSpPr>
          <p:nvPr>
            <p:ph type="ctrTitle"/>
          </p:nvPr>
        </p:nvSpPr>
        <p:spPr>
          <a:xfrm>
            <a:off x="4572000" y="1978025"/>
            <a:ext cx="4191000" cy="1439863"/>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4572000" y="3598863"/>
            <a:ext cx="4191000" cy="1079500"/>
          </a:xfrm>
        </p:spPr>
        <p:txBody>
          <a:bodyPr/>
          <a:lstStyle>
            <a:lvl1pPr marL="0" indent="0" algn="r">
              <a:lnSpc>
                <a:spcPts val="2800"/>
              </a:lnSpc>
              <a:spcBef>
                <a:spcPct val="0"/>
              </a:spcBef>
              <a:buFontTx/>
              <a:buNone/>
              <a:defRPr/>
            </a:lvl1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lvl1pPr>
          </a:lstStyle>
          <a:p>
            <a:endParaRPr lang="en-US" dirty="0"/>
          </a:p>
        </p:txBody>
      </p:sp>
      <p:sp>
        <p:nvSpPr>
          <p:cNvPr id="4101" name="Rectangle 5"/>
          <p:cNvSpPr>
            <a:spLocks noGrp="1" noChangeArrowheads="1"/>
          </p:cNvSpPr>
          <p:nvPr>
            <p:ph type="ftr" sz="quarter" idx="3"/>
          </p:nvPr>
        </p:nvSpPr>
        <p:spPr/>
        <p:txBody>
          <a:bodyPr/>
          <a:lstStyle>
            <a:lvl1pPr>
              <a:defRPr/>
            </a:lvl1pPr>
          </a:lstStyle>
          <a:p>
            <a:endParaRPr lang="en-US" dirty="0"/>
          </a:p>
        </p:txBody>
      </p:sp>
      <p:sp>
        <p:nvSpPr>
          <p:cNvPr id="4102" name="Rectangle 6"/>
          <p:cNvSpPr>
            <a:spLocks noGrp="1" noChangeArrowheads="1"/>
          </p:cNvSpPr>
          <p:nvPr>
            <p:ph type="sldNum" sz="quarter" idx="4"/>
          </p:nvPr>
        </p:nvSpPr>
        <p:spPr/>
        <p:txBody>
          <a:bodyPr/>
          <a:lstStyle>
            <a:lvl1pPr>
              <a:defRPr/>
            </a:lvl1pPr>
          </a:lstStyle>
          <a:p>
            <a:fld id="{FF51E044-3DC5-45F3-84FC-076846FFA77E}"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C1505AA-1819-4D23-8CAA-D261CC34CFA3}"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79388"/>
            <a:ext cx="2095500" cy="5218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79388"/>
            <a:ext cx="6134100" cy="5218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716FB5E-426C-43CA-A45F-479758E7F612}"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179388"/>
            <a:ext cx="8382000" cy="521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AEAE8DBC-5ED6-47EE-9439-237BEA885659}"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Use for slides that are mostly tex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2115" r="-7137" b="-9225"/>
          <a:stretch>
            <a:fillRect/>
          </a:stretch>
        </p:blipFill>
        <p:spPr bwMode="auto">
          <a:xfrm>
            <a:off x="-4763" y="6237288"/>
            <a:ext cx="1697038" cy="59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395288" y="981075"/>
            <a:ext cx="828198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4" name="Text Placeholder 43"/>
          <p:cNvSpPr>
            <a:spLocks noGrp="1"/>
          </p:cNvSpPr>
          <p:nvPr>
            <p:ph type="body" sz="quarter" idx="11"/>
          </p:nvPr>
        </p:nvSpPr>
        <p:spPr>
          <a:xfrm>
            <a:off x="360000" y="1268760"/>
            <a:ext cx="8461510" cy="4968552"/>
          </a:xfrm>
        </p:spPr>
        <p:txBody>
          <a:bodyPr>
            <a:normAutofit/>
          </a:bodyPr>
          <a:lstStyle>
            <a:lvl1pPr marL="342900" indent="-342900">
              <a:buFont typeface="Arial" pitchFamily="34" charset="0"/>
              <a:buChar char="•"/>
              <a:defRPr sz="2800" b="1" baseline="0">
                <a:solidFill>
                  <a:srgbClr val="0070C0"/>
                </a:solidFill>
              </a:defRPr>
            </a:lvl1pPr>
            <a:lvl2pPr>
              <a:defRPr sz="2400" b="1">
                <a:solidFill>
                  <a:srgbClr val="0070C0"/>
                </a:solidFill>
              </a:defRPr>
            </a:lvl2pPr>
            <a:lvl3pPr>
              <a:defRPr sz="2200" b="1">
                <a:solidFill>
                  <a:schemeClr val="tx1"/>
                </a:solidFill>
              </a:defRPr>
            </a:lvl3pPr>
            <a:lvl4pPr>
              <a:defRPr sz="2000" b="1" baseline="0">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a:xfrm>
            <a:off x="323528" y="188640"/>
            <a:ext cx="8363272" cy="706089"/>
          </a:xfrm>
        </p:spPr>
        <p:txBody>
          <a:bodyPr anchor="b">
            <a:normAutofit/>
          </a:bodyPr>
          <a:lstStyle>
            <a:lvl1pPr algn="l">
              <a:defRPr sz="3400" b="1">
                <a:solidFill>
                  <a:srgbClr val="0070C0"/>
                </a:solidFill>
              </a:defRPr>
            </a:lvl1pPr>
          </a:lstStyle>
          <a:p>
            <a:r>
              <a:rPr lang="en-US" dirty="0" smtClean="0"/>
              <a:t>Click to edit Master title style</a:t>
            </a:r>
            <a:endParaRPr lang="en-GB" dirty="0"/>
          </a:p>
        </p:txBody>
      </p:sp>
      <p:sp>
        <p:nvSpPr>
          <p:cNvPr id="6" name="Slide Number Placeholder 13"/>
          <p:cNvSpPr>
            <a:spLocks noGrp="1"/>
          </p:cNvSpPr>
          <p:nvPr>
            <p:ph type="sldNum" sz="quarter" idx="12"/>
          </p:nvPr>
        </p:nvSpPr>
        <p:spPr>
          <a:xfrm>
            <a:off x="8469313" y="6524625"/>
            <a:ext cx="369887" cy="365125"/>
          </a:xfrm>
        </p:spPr>
        <p:txBody>
          <a:bodyPr/>
          <a:lstStyle>
            <a:lvl1pPr>
              <a:defRPr>
                <a:solidFill>
                  <a:prstClr val="white"/>
                </a:solidFill>
              </a:defRPr>
            </a:lvl1pPr>
          </a:lstStyle>
          <a:p>
            <a:pPr>
              <a:defRPr/>
            </a:pPr>
            <a:fld id="{AC2E857A-6E3D-443B-ACD5-00F8C46B0116}" type="slidenum">
              <a:rPr lang="en-GB"/>
              <a:pPr>
                <a:defRPr/>
              </a:pPr>
              <a:t>‹#›</a:t>
            </a:fld>
            <a:endParaRPr lang="en-GB" dirty="0"/>
          </a:p>
        </p:txBody>
      </p:sp>
    </p:spTree>
    <p:extLst>
      <p:ext uri="{BB962C8B-B14F-4D97-AF65-F5344CB8AC3E}">
        <p14:creationId xmlns:p14="http://schemas.microsoft.com/office/powerpoint/2010/main" val="201051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se for slides that are mostly tex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2116" r="-7136" b="-9225"/>
          <a:stretch/>
        </p:blipFill>
        <p:spPr bwMode="auto">
          <a:xfrm>
            <a:off x="-5476" y="6237312"/>
            <a:ext cx="1697156" cy="596761"/>
          </a:xfrm>
          <a:prstGeom prst="rect">
            <a:avLst/>
          </a:prstGeom>
          <a:solidFill>
            <a:schemeClr val="bg1"/>
          </a:solidFill>
          <a:ln>
            <a:noFill/>
          </a:ln>
          <a:effectLst/>
          <a:extLst/>
        </p:spPr>
      </p:pic>
      <p:cxnSp>
        <p:nvCxnSpPr>
          <p:cNvPr id="36" name="Straight Connector 35"/>
          <p:cNvCxnSpPr/>
          <p:nvPr userDrawn="1"/>
        </p:nvCxnSpPr>
        <p:spPr>
          <a:xfrm>
            <a:off x="396000" y="980727"/>
            <a:ext cx="82809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4" name="Text Placeholder 43"/>
          <p:cNvSpPr>
            <a:spLocks noGrp="1"/>
          </p:cNvSpPr>
          <p:nvPr>
            <p:ph type="body" sz="quarter" idx="11" hasCustomPrompt="1"/>
          </p:nvPr>
        </p:nvSpPr>
        <p:spPr>
          <a:xfrm>
            <a:off x="360000" y="1268760"/>
            <a:ext cx="8461510" cy="4968552"/>
          </a:xfrm>
        </p:spPr>
        <p:txBody>
          <a:bodyPr>
            <a:normAutofit/>
          </a:bodyPr>
          <a:lstStyle>
            <a:lvl1pPr marL="342900" indent="-342900">
              <a:buFont typeface="Arial" pitchFamily="34" charset="0"/>
              <a:buChar char="•"/>
              <a:defRPr sz="2800" b="1" baseline="0">
                <a:solidFill>
                  <a:srgbClr val="0070C0"/>
                </a:solidFill>
              </a:defRPr>
            </a:lvl1pPr>
            <a:lvl2pPr>
              <a:defRPr sz="2400" b="1">
                <a:solidFill>
                  <a:srgbClr val="0070C0"/>
                </a:solidFill>
              </a:defRPr>
            </a:lvl2pPr>
            <a:lvl3pPr>
              <a:defRPr sz="2200" b="1">
                <a:solidFill>
                  <a:schemeClr val="tx1"/>
                </a:solidFill>
              </a:defRPr>
            </a:lvl3pPr>
            <a:lvl4pPr>
              <a:defRPr sz="2000" b="1" baseline="0">
                <a:solidFill>
                  <a:schemeClr val="tx1"/>
                </a:solidFill>
              </a:defRPr>
            </a:lvl4pPr>
          </a:lstStyle>
          <a:p>
            <a:pPr lvl="0"/>
            <a:r>
              <a:rPr lang="en-US" dirty="0" smtClean="0"/>
              <a:t>Text</a:t>
            </a:r>
          </a:p>
          <a:p>
            <a:pPr lvl="1"/>
            <a:r>
              <a:rPr lang="en-US" dirty="0" smtClean="0"/>
              <a:t>Text 2</a:t>
            </a:r>
          </a:p>
          <a:p>
            <a:pPr lvl="2"/>
            <a:r>
              <a:rPr lang="en-US" dirty="0" smtClean="0"/>
              <a:t>Text 3</a:t>
            </a:r>
          </a:p>
          <a:p>
            <a:pPr lvl="3"/>
            <a:r>
              <a:rPr lang="en-US" dirty="0" smtClean="0"/>
              <a:t>Text 4</a:t>
            </a:r>
          </a:p>
        </p:txBody>
      </p:sp>
      <p:sp>
        <p:nvSpPr>
          <p:cNvPr id="3" name="Title 2"/>
          <p:cNvSpPr>
            <a:spLocks noGrp="1"/>
          </p:cNvSpPr>
          <p:nvPr>
            <p:ph type="title"/>
          </p:nvPr>
        </p:nvSpPr>
        <p:spPr>
          <a:xfrm>
            <a:off x="323528" y="188640"/>
            <a:ext cx="8363272" cy="706089"/>
          </a:xfrm>
        </p:spPr>
        <p:txBody>
          <a:bodyPr anchor="b">
            <a:normAutofit/>
          </a:bodyPr>
          <a:lstStyle>
            <a:lvl1pPr algn="l">
              <a:defRPr sz="3400" b="1">
                <a:solidFill>
                  <a:srgbClr val="0070C0"/>
                </a:solidFill>
              </a:defRPr>
            </a:lvl1pPr>
          </a:lstStyle>
          <a:p>
            <a:r>
              <a:rPr lang="en-US" dirty="0" smtClean="0"/>
              <a:t>Click to edit Master title style</a:t>
            </a:r>
            <a:endParaRPr lang="en-GB" dirty="0"/>
          </a:p>
        </p:txBody>
      </p:sp>
      <p:sp>
        <p:nvSpPr>
          <p:cNvPr id="9" name="Slide Number Placeholder 13"/>
          <p:cNvSpPr>
            <a:spLocks noGrp="1"/>
          </p:cNvSpPr>
          <p:nvPr>
            <p:ph type="sldNum" sz="quarter" idx="15"/>
          </p:nvPr>
        </p:nvSpPr>
        <p:spPr>
          <a:xfrm>
            <a:off x="8469313" y="6525344"/>
            <a:ext cx="369887" cy="365125"/>
          </a:xfrm>
        </p:spPr>
        <p:txBody>
          <a:bodyPr/>
          <a:lstStyle/>
          <a:p>
            <a:fld id="{C1FF7E2B-67C6-4A1D-9860-AD362E2B47E7}"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5217456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04000" y="367200"/>
            <a:ext cx="2520280" cy="96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10"/>
          <p:cNvSpPr>
            <a:spLocks noGrp="1"/>
          </p:cNvSpPr>
          <p:nvPr>
            <p:ph type="body" sz="quarter" idx="11" hasCustomPrompt="1"/>
          </p:nvPr>
        </p:nvSpPr>
        <p:spPr>
          <a:xfrm>
            <a:off x="324284" y="2996952"/>
            <a:ext cx="8568952" cy="3015047"/>
          </a:xfrm>
          <a:solidFill>
            <a:schemeClr val="bg1">
              <a:alpha val="90000"/>
            </a:schemeClr>
          </a:solidFill>
        </p:spPr>
        <p:txBody>
          <a:bodyPr>
            <a:noAutofit/>
          </a:bodyPr>
          <a:lstStyle>
            <a:lvl1pPr marL="0" indent="0">
              <a:buNone/>
              <a:defRPr sz="2000" u="none" baseline="0">
                <a:solidFill>
                  <a:srgbClr val="076735"/>
                </a:solidFill>
                <a:uFill>
                  <a:solidFill>
                    <a:srgbClr val="FFC000"/>
                  </a:solidFill>
                </a:uFill>
              </a:defRPr>
            </a:lvl1pPr>
          </a:lstStyle>
          <a:p>
            <a:pPr lvl="0"/>
            <a:r>
              <a:rPr lang="en-GB" dirty="0" smtClean="0"/>
              <a:t>Contact details, further information, etc. </a:t>
            </a:r>
          </a:p>
          <a:p>
            <a:pPr lvl="0"/>
            <a:r>
              <a:rPr lang="en-GB" dirty="0" smtClean="0"/>
              <a:t> </a:t>
            </a:r>
          </a:p>
          <a:p>
            <a:pPr lvl="0"/>
            <a:endParaRPr lang="en-GB" dirty="0" smtClean="0"/>
          </a:p>
          <a:p>
            <a:pPr lvl="0"/>
            <a:endParaRPr lang="en-GB" dirty="0" smtClean="0"/>
          </a:p>
          <a:p>
            <a:pPr lvl="0"/>
            <a:endParaRPr lang="en-GB" dirty="0" smtClean="0"/>
          </a:p>
          <a:p>
            <a:pPr lvl="0"/>
            <a:endParaRPr lang="en-GB" dirty="0" smtClean="0"/>
          </a:p>
          <a:p>
            <a:pPr lvl="0"/>
            <a:endParaRPr lang="en-GB" dirty="0" smtClean="0"/>
          </a:p>
          <a:p>
            <a:pPr lvl="0"/>
            <a:endParaRPr lang="en-GB" dirty="0" smtClean="0"/>
          </a:p>
          <a:p>
            <a:pPr lvl="0"/>
            <a:endParaRPr lang="en-GB" dirty="0" smtClean="0"/>
          </a:p>
          <a:p>
            <a:pPr lvl="0"/>
            <a:endParaRPr lang="en-GB" dirty="0" smtClean="0"/>
          </a:p>
        </p:txBody>
      </p:sp>
      <p:cxnSp>
        <p:nvCxnSpPr>
          <p:cNvPr id="12" name="Straight Connector 11"/>
          <p:cNvCxnSpPr/>
          <p:nvPr userDrawn="1"/>
        </p:nvCxnSpPr>
        <p:spPr>
          <a:xfrm flipV="1">
            <a:off x="251520" y="846161"/>
            <a:ext cx="4464496" cy="900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7668344" y="846161"/>
            <a:ext cx="1224136" cy="900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07504" y="116632"/>
            <a:ext cx="8928992" cy="6624736"/>
          </a:xfrm>
          <a:prstGeom prst="rect">
            <a:avLst/>
          </a:prstGeom>
          <a:noFill/>
          <a:ln>
            <a:solidFill>
              <a:srgbClr val="076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prstClr val="white"/>
              </a:solidFill>
            </a:endParaRPr>
          </a:p>
        </p:txBody>
      </p:sp>
      <p:sp>
        <p:nvSpPr>
          <p:cNvPr id="3" name="TextBox 2"/>
          <p:cNvSpPr txBox="1"/>
          <p:nvPr userDrawn="1"/>
        </p:nvSpPr>
        <p:spPr>
          <a:xfrm>
            <a:off x="320004" y="6012000"/>
            <a:ext cx="2016224" cy="646331"/>
          </a:xfrm>
          <a:prstGeom prst="rect">
            <a:avLst/>
          </a:prstGeom>
          <a:noFill/>
        </p:spPr>
        <p:txBody>
          <a:bodyPr wrap="square" rtlCol="0">
            <a:spAutoFit/>
          </a:bodyPr>
          <a:lstStyle/>
          <a:p>
            <a:pPr eaLnBrk="1" fontAlgn="auto" hangingPunct="1">
              <a:spcBef>
                <a:spcPts val="0"/>
              </a:spcBef>
              <a:spcAft>
                <a:spcPts val="0"/>
              </a:spcAft>
            </a:pPr>
            <a:r>
              <a:rPr lang="en-GB" sz="1800" dirty="0" smtClean="0">
                <a:solidFill>
                  <a:srgbClr val="262626"/>
                </a:solidFill>
                <a:latin typeface="Calibri"/>
              </a:rPr>
              <a:t>www.ieep.eu</a:t>
            </a:r>
          </a:p>
          <a:p>
            <a:pPr eaLnBrk="1" fontAlgn="auto" hangingPunct="1">
              <a:spcBef>
                <a:spcPts val="0"/>
              </a:spcBef>
              <a:spcAft>
                <a:spcPts val="0"/>
              </a:spcAft>
            </a:pPr>
            <a:r>
              <a:rPr lang="en-GB" sz="1800" dirty="0" smtClean="0">
                <a:solidFill>
                  <a:srgbClr val="262626"/>
                </a:solidFill>
                <a:latin typeface="Calibri"/>
              </a:rPr>
              <a:t>       @IEEP_eu</a:t>
            </a:r>
            <a:endParaRPr lang="en-GB" sz="1800" dirty="0">
              <a:solidFill>
                <a:srgbClr val="262626"/>
              </a:solidFill>
              <a:latin typeface="Calibri"/>
            </a:endParaRPr>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8736" y="6335165"/>
            <a:ext cx="264832" cy="26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1944000" y="1916832"/>
            <a:ext cx="5807668" cy="868958"/>
          </a:xfrm>
        </p:spPr>
        <p:txBody>
          <a:bodyPr>
            <a:normAutofit/>
          </a:bodyPr>
          <a:lstStyle>
            <a:lvl1pPr>
              <a:defRPr sz="3400">
                <a:latin typeface="+mn-lt"/>
              </a:defRPr>
            </a:lvl1pPr>
          </a:lstStyle>
          <a:p>
            <a:r>
              <a:rPr lang="en-US" dirty="0" smtClean="0"/>
              <a:t>Thank you for your attention</a:t>
            </a:r>
            <a:endParaRPr lang="en-GB" dirty="0"/>
          </a:p>
        </p:txBody>
      </p:sp>
    </p:spTree>
    <p:extLst>
      <p:ext uri="{BB962C8B-B14F-4D97-AF65-F5344CB8AC3E}">
        <p14:creationId xmlns:p14="http://schemas.microsoft.com/office/powerpoint/2010/main" val="40715808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solidFill>
                <a:prstClr val="black">
                  <a:tint val="75000"/>
                </a:prst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429BBBA-3A0B-4306-94C7-C76E278E257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38120375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4274420-6DAA-449E-A08A-9C8E632C8562}" type="datetimeFigureOut">
              <a:rPr lang="es-MX">
                <a:solidFill>
                  <a:prstClr val="black">
                    <a:tint val="75000"/>
                  </a:prstClr>
                </a:solidFill>
              </a:rPr>
              <a:pPr>
                <a:defRPr/>
              </a:pPr>
              <a:t>19/09/2014</a:t>
            </a:fld>
            <a:endParaRPr lang="es-MX"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BBEA5852-5EA0-47AD-AE21-ACE9D8B8AD58}" type="slidenum">
              <a:rPr lang="es-MX">
                <a:solidFill>
                  <a:prstClr val="black">
                    <a:tint val="75000"/>
                  </a:prstClr>
                </a:solidFill>
              </a:rPr>
              <a:pPr>
                <a:defRPr/>
              </a:pPr>
              <a:t>‹#›</a:t>
            </a:fld>
            <a:endParaRPr lang="es-MX" dirty="0">
              <a:solidFill>
                <a:prstClr val="black">
                  <a:tint val="75000"/>
                </a:prstClr>
              </a:solidFill>
            </a:endParaRPr>
          </a:p>
        </p:txBody>
      </p:sp>
    </p:spTree>
    <p:extLst>
      <p:ext uri="{BB962C8B-B14F-4D97-AF65-F5344CB8AC3E}">
        <p14:creationId xmlns:p14="http://schemas.microsoft.com/office/powerpoint/2010/main" val="675189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se for slides that are mostly tex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2116" r="-7136" b="-9225"/>
          <a:stretch/>
        </p:blipFill>
        <p:spPr bwMode="auto">
          <a:xfrm>
            <a:off x="-5476" y="6237312"/>
            <a:ext cx="1697156" cy="596761"/>
          </a:xfrm>
          <a:prstGeom prst="rect">
            <a:avLst/>
          </a:prstGeom>
          <a:solidFill>
            <a:schemeClr val="bg1"/>
          </a:solidFill>
          <a:ln>
            <a:noFill/>
          </a:ln>
          <a:effectLst/>
          <a:extLst/>
        </p:spPr>
      </p:pic>
      <p:cxnSp>
        <p:nvCxnSpPr>
          <p:cNvPr id="36" name="Straight Connector 35"/>
          <p:cNvCxnSpPr/>
          <p:nvPr userDrawn="1"/>
        </p:nvCxnSpPr>
        <p:spPr>
          <a:xfrm>
            <a:off x="396000" y="980727"/>
            <a:ext cx="82809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4" name="Text Placeholder 43"/>
          <p:cNvSpPr>
            <a:spLocks noGrp="1"/>
          </p:cNvSpPr>
          <p:nvPr>
            <p:ph type="body" sz="quarter" idx="11" hasCustomPrompt="1"/>
          </p:nvPr>
        </p:nvSpPr>
        <p:spPr>
          <a:xfrm>
            <a:off x="360000" y="1268760"/>
            <a:ext cx="8461510" cy="4968552"/>
          </a:xfrm>
        </p:spPr>
        <p:txBody>
          <a:bodyPr>
            <a:normAutofit/>
          </a:bodyPr>
          <a:lstStyle>
            <a:lvl1pPr marL="342900" indent="-342900">
              <a:buFont typeface="Arial" pitchFamily="34" charset="0"/>
              <a:buChar char="•"/>
              <a:defRPr sz="2800" b="1" baseline="0">
                <a:solidFill>
                  <a:srgbClr val="0070C0"/>
                </a:solidFill>
              </a:defRPr>
            </a:lvl1pPr>
            <a:lvl2pPr>
              <a:defRPr sz="2400" b="1">
                <a:solidFill>
                  <a:srgbClr val="0070C0"/>
                </a:solidFill>
              </a:defRPr>
            </a:lvl2pPr>
            <a:lvl3pPr>
              <a:defRPr sz="2200" b="1">
                <a:solidFill>
                  <a:schemeClr val="tx1"/>
                </a:solidFill>
              </a:defRPr>
            </a:lvl3pPr>
            <a:lvl4pPr>
              <a:defRPr sz="2000" b="1" baseline="0">
                <a:solidFill>
                  <a:schemeClr val="tx1"/>
                </a:solidFill>
              </a:defRPr>
            </a:lvl4pPr>
          </a:lstStyle>
          <a:p>
            <a:pPr lvl="0"/>
            <a:r>
              <a:rPr lang="en-US" dirty="0" smtClean="0"/>
              <a:t>Text</a:t>
            </a:r>
          </a:p>
          <a:p>
            <a:pPr lvl="1"/>
            <a:r>
              <a:rPr lang="en-US" dirty="0" smtClean="0"/>
              <a:t>Text 2</a:t>
            </a:r>
          </a:p>
          <a:p>
            <a:pPr lvl="2"/>
            <a:r>
              <a:rPr lang="en-US" dirty="0" smtClean="0"/>
              <a:t>Text 3</a:t>
            </a:r>
          </a:p>
          <a:p>
            <a:pPr lvl="3"/>
            <a:r>
              <a:rPr lang="en-US" dirty="0" smtClean="0"/>
              <a:t>Text 4</a:t>
            </a:r>
          </a:p>
        </p:txBody>
      </p:sp>
      <p:sp>
        <p:nvSpPr>
          <p:cNvPr id="3" name="Title 2"/>
          <p:cNvSpPr>
            <a:spLocks noGrp="1"/>
          </p:cNvSpPr>
          <p:nvPr>
            <p:ph type="title"/>
          </p:nvPr>
        </p:nvSpPr>
        <p:spPr>
          <a:xfrm>
            <a:off x="323528" y="188640"/>
            <a:ext cx="8363272" cy="706089"/>
          </a:xfrm>
        </p:spPr>
        <p:txBody>
          <a:bodyPr anchor="b">
            <a:normAutofit/>
          </a:bodyPr>
          <a:lstStyle>
            <a:lvl1pPr algn="l">
              <a:defRPr sz="3400" b="1">
                <a:solidFill>
                  <a:srgbClr val="0070C0"/>
                </a:solidFill>
              </a:defRPr>
            </a:lvl1pPr>
          </a:lstStyle>
          <a:p>
            <a:r>
              <a:rPr lang="en-US" dirty="0" smtClean="0"/>
              <a:t>Click to edit Master title style</a:t>
            </a:r>
            <a:endParaRPr lang="en-GB" dirty="0"/>
          </a:p>
        </p:txBody>
      </p:sp>
      <p:sp>
        <p:nvSpPr>
          <p:cNvPr id="9" name="Slide Number Placeholder 13"/>
          <p:cNvSpPr>
            <a:spLocks noGrp="1"/>
          </p:cNvSpPr>
          <p:nvPr>
            <p:ph type="sldNum" sz="quarter" idx="15"/>
          </p:nvPr>
        </p:nvSpPr>
        <p:spPr>
          <a:xfrm>
            <a:off x="8469313" y="6525344"/>
            <a:ext cx="369887" cy="365125"/>
          </a:xfrm>
        </p:spPr>
        <p:txBody>
          <a:bodyPr/>
          <a:lstStyle/>
          <a:p>
            <a:fld id="{C1FF7E2B-67C6-4A1D-9860-AD362E2B47E7}"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06877221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04000" y="367200"/>
            <a:ext cx="2520280" cy="96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10"/>
          <p:cNvSpPr>
            <a:spLocks noGrp="1"/>
          </p:cNvSpPr>
          <p:nvPr>
            <p:ph type="body" sz="quarter" idx="11" hasCustomPrompt="1"/>
          </p:nvPr>
        </p:nvSpPr>
        <p:spPr>
          <a:xfrm>
            <a:off x="324284" y="2996952"/>
            <a:ext cx="8568952" cy="3015047"/>
          </a:xfrm>
          <a:solidFill>
            <a:schemeClr val="bg1">
              <a:alpha val="90000"/>
            </a:schemeClr>
          </a:solidFill>
        </p:spPr>
        <p:txBody>
          <a:bodyPr>
            <a:noAutofit/>
          </a:bodyPr>
          <a:lstStyle>
            <a:lvl1pPr marL="0" indent="0">
              <a:buNone/>
              <a:defRPr sz="2000" u="none" baseline="0">
                <a:solidFill>
                  <a:srgbClr val="076735"/>
                </a:solidFill>
                <a:uFill>
                  <a:solidFill>
                    <a:srgbClr val="FFC000"/>
                  </a:solidFill>
                </a:uFill>
              </a:defRPr>
            </a:lvl1pPr>
          </a:lstStyle>
          <a:p>
            <a:pPr lvl="0"/>
            <a:r>
              <a:rPr lang="en-GB" dirty="0" smtClean="0"/>
              <a:t>Contact details, further information, etc. </a:t>
            </a:r>
          </a:p>
          <a:p>
            <a:pPr lvl="0"/>
            <a:r>
              <a:rPr lang="en-GB" dirty="0" smtClean="0"/>
              <a:t> </a:t>
            </a:r>
          </a:p>
          <a:p>
            <a:pPr lvl="0"/>
            <a:endParaRPr lang="en-GB" dirty="0" smtClean="0"/>
          </a:p>
          <a:p>
            <a:pPr lvl="0"/>
            <a:endParaRPr lang="en-GB" dirty="0" smtClean="0"/>
          </a:p>
          <a:p>
            <a:pPr lvl="0"/>
            <a:endParaRPr lang="en-GB" dirty="0" smtClean="0"/>
          </a:p>
          <a:p>
            <a:pPr lvl="0"/>
            <a:endParaRPr lang="en-GB" dirty="0" smtClean="0"/>
          </a:p>
          <a:p>
            <a:pPr lvl="0"/>
            <a:endParaRPr lang="en-GB" dirty="0" smtClean="0"/>
          </a:p>
          <a:p>
            <a:pPr lvl="0"/>
            <a:endParaRPr lang="en-GB" dirty="0" smtClean="0"/>
          </a:p>
          <a:p>
            <a:pPr lvl="0"/>
            <a:endParaRPr lang="en-GB" dirty="0" smtClean="0"/>
          </a:p>
          <a:p>
            <a:pPr lvl="0"/>
            <a:endParaRPr lang="en-GB" dirty="0" smtClean="0"/>
          </a:p>
        </p:txBody>
      </p:sp>
      <p:cxnSp>
        <p:nvCxnSpPr>
          <p:cNvPr id="12" name="Straight Connector 11"/>
          <p:cNvCxnSpPr/>
          <p:nvPr userDrawn="1"/>
        </p:nvCxnSpPr>
        <p:spPr>
          <a:xfrm flipV="1">
            <a:off x="251520" y="846161"/>
            <a:ext cx="4464496" cy="900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7668344" y="846161"/>
            <a:ext cx="1224136" cy="900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07504" y="116632"/>
            <a:ext cx="8928992" cy="6624736"/>
          </a:xfrm>
          <a:prstGeom prst="rect">
            <a:avLst/>
          </a:prstGeom>
          <a:noFill/>
          <a:ln>
            <a:solidFill>
              <a:srgbClr val="076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prstClr val="white"/>
              </a:solidFill>
            </a:endParaRPr>
          </a:p>
        </p:txBody>
      </p:sp>
      <p:sp>
        <p:nvSpPr>
          <p:cNvPr id="3" name="TextBox 2"/>
          <p:cNvSpPr txBox="1"/>
          <p:nvPr userDrawn="1"/>
        </p:nvSpPr>
        <p:spPr>
          <a:xfrm>
            <a:off x="320004" y="6012000"/>
            <a:ext cx="2016224" cy="646331"/>
          </a:xfrm>
          <a:prstGeom prst="rect">
            <a:avLst/>
          </a:prstGeom>
          <a:noFill/>
        </p:spPr>
        <p:txBody>
          <a:bodyPr wrap="square" rtlCol="0">
            <a:spAutoFit/>
          </a:bodyPr>
          <a:lstStyle/>
          <a:p>
            <a:pPr eaLnBrk="1" fontAlgn="auto" hangingPunct="1">
              <a:spcBef>
                <a:spcPts val="0"/>
              </a:spcBef>
              <a:spcAft>
                <a:spcPts val="0"/>
              </a:spcAft>
            </a:pPr>
            <a:r>
              <a:rPr lang="en-GB" sz="1800" dirty="0" smtClean="0">
                <a:solidFill>
                  <a:srgbClr val="262626"/>
                </a:solidFill>
                <a:latin typeface="Calibri"/>
              </a:rPr>
              <a:t>www.ieep.eu</a:t>
            </a:r>
          </a:p>
          <a:p>
            <a:pPr eaLnBrk="1" fontAlgn="auto" hangingPunct="1">
              <a:spcBef>
                <a:spcPts val="0"/>
              </a:spcBef>
              <a:spcAft>
                <a:spcPts val="0"/>
              </a:spcAft>
            </a:pPr>
            <a:r>
              <a:rPr lang="en-GB" sz="1800" dirty="0" smtClean="0">
                <a:solidFill>
                  <a:srgbClr val="262626"/>
                </a:solidFill>
                <a:latin typeface="Calibri"/>
              </a:rPr>
              <a:t>       @IEEP_eu</a:t>
            </a:r>
            <a:endParaRPr lang="en-GB" sz="1800" dirty="0">
              <a:solidFill>
                <a:srgbClr val="262626"/>
              </a:solidFill>
              <a:latin typeface="Calibri"/>
            </a:endParaRPr>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8736" y="6335165"/>
            <a:ext cx="264832" cy="26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1944000" y="1916832"/>
            <a:ext cx="5807668" cy="868958"/>
          </a:xfrm>
        </p:spPr>
        <p:txBody>
          <a:bodyPr>
            <a:normAutofit/>
          </a:bodyPr>
          <a:lstStyle>
            <a:lvl1pPr>
              <a:defRPr sz="3400">
                <a:latin typeface="+mn-lt"/>
              </a:defRPr>
            </a:lvl1pPr>
          </a:lstStyle>
          <a:p>
            <a:r>
              <a:rPr lang="en-US" dirty="0" smtClean="0"/>
              <a:t>Thank you for your attention</a:t>
            </a:r>
            <a:endParaRPr lang="en-GB" dirty="0"/>
          </a:p>
        </p:txBody>
      </p:sp>
    </p:spTree>
    <p:extLst>
      <p:ext uri="{BB962C8B-B14F-4D97-AF65-F5344CB8AC3E}">
        <p14:creationId xmlns:p14="http://schemas.microsoft.com/office/powerpoint/2010/main" val="5278037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396CD18-B8DC-4CE9-9961-EF072D6A0622}"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solidFill>
                <a:prstClr val="black">
                  <a:tint val="75000"/>
                </a:prst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429BBBA-3A0B-4306-94C7-C76E278E257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60682410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Use for slides that are mostly tex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2116" r="-7136" b="-9225"/>
          <a:stretch/>
        </p:blipFill>
        <p:spPr bwMode="auto">
          <a:xfrm>
            <a:off x="-5476" y="6237312"/>
            <a:ext cx="1697156" cy="596761"/>
          </a:xfrm>
          <a:prstGeom prst="rect">
            <a:avLst/>
          </a:prstGeom>
          <a:solidFill>
            <a:schemeClr val="bg1"/>
          </a:solidFill>
          <a:ln>
            <a:noFill/>
          </a:ln>
          <a:effectLst/>
          <a:extLst/>
        </p:spPr>
      </p:pic>
      <p:cxnSp>
        <p:nvCxnSpPr>
          <p:cNvPr id="36" name="Straight Connector 35"/>
          <p:cNvCxnSpPr/>
          <p:nvPr userDrawn="1"/>
        </p:nvCxnSpPr>
        <p:spPr>
          <a:xfrm>
            <a:off x="396000" y="980727"/>
            <a:ext cx="82809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4" name="Text Placeholder 43"/>
          <p:cNvSpPr>
            <a:spLocks noGrp="1"/>
          </p:cNvSpPr>
          <p:nvPr>
            <p:ph type="body" sz="quarter" idx="11" hasCustomPrompt="1"/>
          </p:nvPr>
        </p:nvSpPr>
        <p:spPr>
          <a:xfrm>
            <a:off x="360000" y="1268760"/>
            <a:ext cx="8461510" cy="4968552"/>
          </a:xfrm>
        </p:spPr>
        <p:txBody>
          <a:bodyPr>
            <a:normAutofit/>
          </a:bodyPr>
          <a:lstStyle>
            <a:lvl1pPr marL="342900" indent="-342900">
              <a:buFont typeface="Arial" pitchFamily="34" charset="0"/>
              <a:buChar char="•"/>
              <a:defRPr sz="2800" b="1" baseline="0">
                <a:solidFill>
                  <a:srgbClr val="0070C0"/>
                </a:solidFill>
              </a:defRPr>
            </a:lvl1pPr>
            <a:lvl2pPr>
              <a:defRPr sz="2400" b="1">
                <a:solidFill>
                  <a:srgbClr val="0070C0"/>
                </a:solidFill>
              </a:defRPr>
            </a:lvl2pPr>
            <a:lvl3pPr>
              <a:defRPr sz="2200" b="1">
                <a:solidFill>
                  <a:schemeClr val="tx1"/>
                </a:solidFill>
              </a:defRPr>
            </a:lvl3pPr>
            <a:lvl4pPr>
              <a:defRPr sz="2000" b="1" baseline="0">
                <a:solidFill>
                  <a:schemeClr val="tx1"/>
                </a:solidFill>
              </a:defRPr>
            </a:lvl4pPr>
          </a:lstStyle>
          <a:p>
            <a:pPr lvl="0"/>
            <a:r>
              <a:rPr lang="en-US" dirty="0" smtClean="0"/>
              <a:t>Text</a:t>
            </a:r>
          </a:p>
          <a:p>
            <a:pPr lvl="1"/>
            <a:r>
              <a:rPr lang="en-US" dirty="0" smtClean="0"/>
              <a:t>Text 2</a:t>
            </a:r>
          </a:p>
          <a:p>
            <a:pPr lvl="2"/>
            <a:r>
              <a:rPr lang="en-US" dirty="0" smtClean="0"/>
              <a:t>Text 3</a:t>
            </a:r>
          </a:p>
          <a:p>
            <a:pPr lvl="3"/>
            <a:r>
              <a:rPr lang="en-US" dirty="0" smtClean="0"/>
              <a:t>Text 4</a:t>
            </a:r>
          </a:p>
        </p:txBody>
      </p:sp>
      <p:sp>
        <p:nvSpPr>
          <p:cNvPr id="3" name="Title 2"/>
          <p:cNvSpPr>
            <a:spLocks noGrp="1"/>
          </p:cNvSpPr>
          <p:nvPr>
            <p:ph type="title"/>
          </p:nvPr>
        </p:nvSpPr>
        <p:spPr>
          <a:xfrm>
            <a:off x="323528" y="188640"/>
            <a:ext cx="8363272" cy="706089"/>
          </a:xfrm>
        </p:spPr>
        <p:txBody>
          <a:bodyPr anchor="b">
            <a:normAutofit/>
          </a:bodyPr>
          <a:lstStyle>
            <a:lvl1pPr algn="l">
              <a:defRPr sz="3400" b="1">
                <a:solidFill>
                  <a:srgbClr val="0070C0"/>
                </a:solidFill>
              </a:defRPr>
            </a:lvl1pPr>
          </a:lstStyle>
          <a:p>
            <a:r>
              <a:rPr lang="en-US" dirty="0" smtClean="0"/>
              <a:t>Click to edit Master title style</a:t>
            </a:r>
            <a:endParaRPr lang="en-GB" dirty="0"/>
          </a:p>
        </p:txBody>
      </p:sp>
      <p:sp>
        <p:nvSpPr>
          <p:cNvPr id="9" name="Slide Number Placeholder 13"/>
          <p:cNvSpPr>
            <a:spLocks noGrp="1"/>
          </p:cNvSpPr>
          <p:nvPr>
            <p:ph type="sldNum" sz="quarter" idx="15"/>
          </p:nvPr>
        </p:nvSpPr>
        <p:spPr>
          <a:xfrm>
            <a:off x="8469313" y="6525344"/>
            <a:ext cx="369887" cy="365125"/>
          </a:xfrm>
        </p:spPr>
        <p:txBody>
          <a:bodyPr/>
          <a:lstStyle/>
          <a:p>
            <a:fld id="{C1FF7E2B-67C6-4A1D-9860-AD362E2B47E7}"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17894843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04000" y="367200"/>
            <a:ext cx="2520280" cy="96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10"/>
          <p:cNvSpPr>
            <a:spLocks noGrp="1"/>
          </p:cNvSpPr>
          <p:nvPr>
            <p:ph type="body" sz="quarter" idx="11" hasCustomPrompt="1"/>
          </p:nvPr>
        </p:nvSpPr>
        <p:spPr>
          <a:xfrm>
            <a:off x="324284" y="2996952"/>
            <a:ext cx="8568952" cy="3015047"/>
          </a:xfrm>
          <a:solidFill>
            <a:schemeClr val="bg1">
              <a:alpha val="90000"/>
            </a:schemeClr>
          </a:solidFill>
        </p:spPr>
        <p:txBody>
          <a:bodyPr>
            <a:noAutofit/>
          </a:bodyPr>
          <a:lstStyle>
            <a:lvl1pPr marL="0" indent="0">
              <a:buNone/>
              <a:defRPr sz="2000" u="none" baseline="0">
                <a:solidFill>
                  <a:srgbClr val="076735"/>
                </a:solidFill>
                <a:uFill>
                  <a:solidFill>
                    <a:srgbClr val="FFC000"/>
                  </a:solidFill>
                </a:uFill>
              </a:defRPr>
            </a:lvl1pPr>
          </a:lstStyle>
          <a:p>
            <a:pPr lvl="0"/>
            <a:r>
              <a:rPr lang="en-GB" dirty="0" smtClean="0"/>
              <a:t>Contact details, further information, etc. </a:t>
            </a:r>
          </a:p>
          <a:p>
            <a:pPr lvl="0"/>
            <a:r>
              <a:rPr lang="en-GB" dirty="0" smtClean="0"/>
              <a:t> </a:t>
            </a:r>
          </a:p>
          <a:p>
            <a:pPr lvl="0"/>
            <a:endParaRPr lang="en-GB" dirty="0" smtClean="0"/>
          </a:p>
          <a:p>
            <a:pPr lvl="0"/>
            <a:endParaRPr lang="en-GB" dirty="0" smtClean="0"/>
          </a:p>
          <a:p>
            <a:pPr lvl="0"/>
            <a:endParaRPr lang="en-GB" dirty="0" smtClean="0"/>
          </a:p>
          <a:p>
            <a:pPr lvl="0"/>
            <a:endParaRPr lang="en-GB" dirty="0" smtClean="0"/>
          </a:p>
          <a:p>
            <a:pPr lvl="0"/>
            <a:endParaRPr lang="en-GB" dirty="0" smtClean="0"/>
          </a:p>
          <a:p>
            <a:pPr lvl="0"/>
            <a:endParaRPr lang="en-GB" dirty="0" smtClean="0"/>
          </a:p>
          <a:p>
            <a:pPr lvl="0"/>
            <a:endParaRPr lang="en-GB" dirty="0" smtClean="0"/>
          </a:p>
          <a:p>
            <a:pPr lvl="0"/>
            <a:endParaRPr lang="en-GB" dirty="0" smtClean="0"/>
          </a:p>
        </p:txBody>
      </p:sp>
      <p:cxnSp>
        <p:nvCxnSpPr>
          <p:cNvPr id="12" name="Straight Connector 11"/>
          <p:cNvCxnSpPr/>
          <p:nvPr userDrawn="1"/>
        </p:nvCxnSpPr>
        <p:spPr>
          <a:xfrm flipV="1">
            <a:off x="251520" y="846161"/>
            <a:ext cx="4464496" cy="900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7668344" y="846161"/>
            <a:ext cx="1224136" cy="900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07504" y="116632"/>
            <a:ext cx="8928992" cy="6624736"/>
          </a:xfrm>
          <a:prstGeom prst="rect">
            <a:avLst/>
          </a:prstGeom>
          <a:noFill/>
          <a:ln>
            <a:solidFill>
              <a:srgbClr val="076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prstClr val="white"/>
              </a:solidFill>
            </a:endParaRPr>
          </a:p>
        </p:txBody>
      </p:sp>
      <p:sp>
        <p:nvSpPr>
          <p:cNvPr id="3" name="TextBox 2"/>
          <p:cNvSpPr txBox="1"/>
          <p:nvPr userDrawn="1"/>
        </p:nvSpPr>
        <p:spPr>
          <a:xfrm>
            <a:off x="320004" y="6012000"/>
            <a:ext cx="2016224" cy="646331"/>
          </a:xfrm>
          <a:prstGeom prst="rect">
            <a:avLst/>
          </a:prstGeom>
          <a:noFill/>
        </p:spPr>
        <p:txBody>
          <a:bodyPr wrap="square" rtlCol="0">
            <a:spAutoFit/>
          </a:bodyPr>
          <a:lstStyle/>
          <a:p>
            <a:pPr eaLnBrk="1" fontAlgn="auto" hangingPunct="1">
              <a:spcBef>
                <a:spcPts val="0"/>
              </a:spcBef>
              <a:spcAft>
                <a:spcPts val="0"/>
              </a:spcAft>
            </a:pPr>
            <a:r>
              <a:rPr lang="en-GB" sz="1800" dirty="0" smtClean="0">
                <a:solidFill>
                  <a:srgbClr val="262626"/>
                </a:solidFill>
                <a:latin typeface="Calibri"/>
              </a:rPr>
              <a:t>www.ieep.eu</a:t>
            </a:r>
          </a:p>
          <a:p>
            <a:pPr eaLnBrk="1" fontAlgn="auto" hangingPunct="1">
              <a:spcBef>
                <a:spcPts val="0"/>
              </a:spcBef>
              <a:spcAft>
                <a:spcPts val="0"/>
              </a:spcAft>
            </a:pPr>
            <a:r>
              <a:rPr lang="en-GB" sz="1800" dirty="0" smtClean="0">
                <a:solidFill>
                  <a:srgbClr val="262626"/>
                </a:solidFill>
                <a:latin typeface="Calibri"/>
              </a:rPr>
              <a:t>       @IEEP_eu</a:t>
            </a:r>
            <a:endParaRPr lang="en-GB" sz="1800" dirty="0">
              <a:solidFill>
                <a:srgbClr val="262626"/>
              </a:solidFill>
              <a:latin typeface="Calibri"/>
            </a:endParaRPr>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8736" y="6335165"/>
            <a:ext cx="264832" cy="26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1944000" y="1916832"/>
            <a:ext cx="5807668" cy="868958"/>
          </a:xfrm>
        </p:spPr>
        <p:txBody>
          <a:bodyPr>
            <a:normAutofit/>
          </a:bodyPr>
          <a:lstStyle>
            <a:lvl1pPr>
              <a:defRPr sz="3400">
                <a:latin typeface="+mn-lt"/>
              </a:defRPr>
            </a:lvl1pPr>
          </a:lstStyle>
          <a:p>
            <a:r>
              <a:rPr lang="en-US" dirty="0" smtClean="0"/>
              <a:t>Thank you for your attention</a:t>
            </a:r>
            <a:endParaRPr lang="en-GB" dirty="0"/>
          </a:p>
        </p:txBody>
      </p:sp>
    </p:spTree>
    <p:extLst>
      <p:ext uri="{BB962C8B-B14F-4D97-AF65-F5344CB8AC3E}">
        <p14:creationId xmlns:p14="http://schemas.microsoft.com/office/powerpoint/2010/main" val="230121549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solidFill>
                <a:prstClr val="black">
                  <a:tint val="75000"/>
                </a:prst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429BBBA-3A0B-4306-94C7-C76E278E257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9789733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9482A7F-1443-40A6-9CAB-9194F509014C}"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58888"/>
            <a:ext cx="4114800"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58888"/>
            <a:ext cx="4114800"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3402626-9115-4020-A74F-B915FCD6AF3D}"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FEEDC15-FC65-495A-A933-46436AA65B1F}"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785F90C-0993-46DC-96D1-F75BC5299B96}"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CA3D69B-BC1E-440D-9F9D-5A1B5E532F01}"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CDDBCCF-636F-47DD-B391-C30447FAB663}"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2F9E603-0143-404C-BED3-F477FA252D90}"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PPT-SlideMaster"/>
          <p:cNvPicPr>
            <a:picLocks noChangeAspect="1" noChangeArrowheads="1"/>
          </p:cNvPicPr>
          <p:nvPr userDrawn="1"/>
        </p:nvPicPr>
        <p:blipFill>
          <a:blip r:embed="rId15" cstate="print"/>
          <a:srcRect/>
          <a:stretch>
            <a:fillRect/>
          </a:stretch>
        </p:blipFill>
        <p:spPr bwMode="auto">
          <a:xfrm>
            <a:off x="0" y="0"/>
            <a:ext cx="9145588" cy="6859588"/>
          </a:xfrm>
          <a:prstGeom prst="rect">
            <a:avLst/>
          </a:prstGeom>
          <a:noFill/>
        </p:spPr>
      </p:pic>
      <p:sp>
        <p:nvSpPr>
          <p:cNvPr id="1026" name="Rectangle 2"/>
          <p:cNvSpPr>
            <a:spLocks noGrp="1" noChangeArrowheads="1"/>
          </p:cNvSpPr>
          <p:nvPr>
            <p:ph type="title"/>
          </p:nvPr>
        </p:nvSpPr>
        <p:spPr bwMode="auto">
          <a:xfrm>
            <a:off x="381000" y="179388"/>
            <a:ext cx="8382000" cy="887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258888"/>
            <a:ext cx="8382000" cy="41386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2B5FC260-27BA-48EC-A36A-D402EE68CA96}"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5" r:id="rId13"/>
  </p:sldLayoutIdLst>
  <p:txStyles>
    <p:titleStyle>
      <a:lvl1pPr algn="r" rtl="0" fontAlgn="base">
        <a:lnSpc>
          <a:spcPts val="3600"/>
        </a:lnSpc>
        <a:spcBef>
          <a:spcPct val="0"/>
        </a:spcBef>
        <a:spcAft>
          <a:spcPct val="0"/>
        </a:spcAft>
        <a:defRPr sz="3200">
          <a:solidFill>
            <a:schemeClr val="tx2"/>
          </a:solidFill>
          <a:latin typeface="+mj-lt"/>
          <a:ea typeface="+mj-ea"/>
          <a:cs typeface="+mj-cs"/>
        </a:defRPr>
      </a:lvl1pPr>
      <a:lvl2pPr algn="r" rtl="0" fontAlgn="base">
        <a:lnSpc>
          <a:spcPts val="3600"/>
        </a:lnSpc>
        <a:spcBef>
          <a:spcPct val="0"/>
        </a:spcBef>
        <a:spcAft>
          <a:spcPct val="0"/>
        </a:spcAft>
        <a:defRPr sz="3200">
          <a:solidFill>
            <a:schemeClr val="tx2"/>
          </a:solidFill>
          <a:latin typeface="Arial" charset="0"/>
          <a:ea typeface="ＭＳ Ｐゴシック" pitchFamily="84" charset="-128"/>
        </a:defRPr>
      </a:lvl2pPr>
      <a:lvl3pPr algn="r" rtl="0" fontAlgn="base">
        <a:lnSpc>
          <a:spcPts val="3600"/>
        </a:lnSpc>
        <a:spcBef>
          <a:spcPct val="0"/>
        </a:spcBef>
        <a:spcAft>
          <a:spcPct val="0"/>
        </a:spcAft>
        <a:defRPr sz="3200">
          <a:solidFill>
            <a:schemeClr val="tx2"/>
          </a:solidFill>
          <a:latin typeface="Arial" charset="0"/>
          <a:ea typeface="ＭＳ Ｐゴシック" pitchFamily="84" charset="-128"/>
        </a:defRPr>
      </a:lvl3pPr>
      <a:lvl4pPr algn="r" rtl="0" fontAlgn="base">
        <a:lnSpc>
          <a:spcPts val="3600"/>
        </a:lnSpc>
        <a:spcBef>
          <a:spcPct val="0"/>
        </a:spcBef>
        <a:spcAft>
          <a:spcPct val="0"/>
        </a:spcAft>
        <a:defRPr sz="3200">
          <a:solidFill>
            <a:schemeClr val="tx2"/>
          </a:solidFill>
          <a:latin typeface="Arial" charset="0"/>
          <a:ea typeface="ＭＳ Ｐゴシック" pitchFamily="84" charset="-128"/>
        </a:defRPr>
      </a:lvl4pPr>
      <a:lvl5pPr algn="r" rtl="0" fontAlgn="base">
        <a:lnSpc>
          <a:spcPts val="3600"/>
        </a:lnSpc>
        <a:spcBef>
          <a:spcPct val="0"/>
        </a:spcBef>
        <a:spcAft>
          <a:spcPct val="0"/>
        </a:spcAft>
        <a:defRPr sz="3200">
          <a:solidFill>
            <a:schemeClr val="tx2"/>
          </a:solidFill>
          <a:latin typeface="Arial" charset="0"/>
          <a:ea typeface="ＭＳ Ｐゴシック" pitchFamily="84" charset="-128"/>
        </a:defRPr>
      </a:lvl5pPr>
      <a:lvl6pPr marL="457200" algn="r" rtl="0" fontAlgn="base">
        <a:lnSpc>
          <a:spcPts val="3600"/>
        </a:lnSpc>
        <a:spcBef>
          <a:spcPct val="0"/>
        </a:spcBef>
        <a:spcAft>
          <a:spcPct val="0"/>
        </a:spcAft>
        <a:defRPr sz="3200">
          <a:solidFill>
            <a:schemeClr val="tx2"/>
          </a:solidFill>
          <a:latin typeface="Arial" charset="0"/>
          <a:ea typeface="ＭＳ Ｐゴシック" pitchFamily="84" charset="-128"/>
        </a:defRPr>
      </a:lvl6pPr>
      <a:lvl7pPr marL="914400" algn="r" rtl="0" fontAlgn="base">
        <a:lnSpc>
          <a:spcPts val="3600"/>
        </a:lnSpc>
        <a:spcBef>
          <a:spcPct val="0"/>
        </a:spcBef>
        <a:spcAft>
          <a:spcPct val="0"/>
        </a:spcAft>
        <a:defRPr sz="3200">
          <a:solidFill>
            <a:schemeClr val="tx2"/>
          </a:solidFill>
          <a:latin typeface="Arial" charset="0"/>
          <a:ea typeface="ＭＳ Ｐゴシック" pitchFamily="84" charset="-128"/>
        </a:defRPr>
      </a:lvl7pPr>
      <a:lvl8pPr marL="1371600" algn="r" rtl="0" fontAlgn="base">
        <a:lnSpc>
          <a:spcPts val="3600"/>
        </a:lnSpc>
        <a:spcBef>
          <a:spcPct val="0"/>
        </a:spcBef>
        <a:spcAft>
          <a:spcPct val="0"/>
        </a:spcAft>
        <a:defRPr sz="3200">
          <a:solidFill>
            <a:schemeClr val="tx2"/>
          </a:solidFill>
          <a:latin typeface="Arial" charset="0"/>
          <a:ea typeface="ＭＳ Ｐゴシック" pitchFamily="84" charset="-128"/>
        </a:defRPr>
      </a:lvl8pPr>
      <a:lvl9pPr marL="1828800" algn="r" rtl="0" fontAlgn="base">
        <a:lnSpc>
          <a:spcPts val="3600"/>
        </a:lnSpc>
        <a:spcBef>
          <a:spcPct val="0"/>
        </a:spcBef>
        <a:spcAft>
          <a:spcPct val="0"/>
        </a:spcAft>
        <a:defRPr sz="3200">
          <a:solidFill>
            <a:schemeClr val="tx2"/>
          </a:solidFill>
          <a:latin typeface="Arial" charset="0"/>
          <a:ea typeface="ＭＳ Ｐゴシック" pitchFamily="84" charset="-128"/>
        </a:defRPr>
      </a:lvl9pPr>
    </p:titleStyle>
    <p:bodyStyle>
      <a:lvl1pPr marL="342900" indent="-342900" algn="l" rtl="0" fontAlgn="base">
        <a:spcBef>
          <a:spcPct val="20000"/>
        </a:spcBef>
        <a:spcAft>
          <a:spcPct val="0"/>
        </a:spcAft>
        <a:buClr>
          <a:schemeClr val="accent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Times" pitchFamily="84" charset="0"/>
        <a:buChar char="•"/>
        <a:defRPr sz="2400">
          <a:solidFill>
            <a:schemeClr val="tx1"/>
          </a:solidFill>
          <a:latin typeface="+mn-lt"/>
          <a:ea typeface="+mn-ea"/>
        </a:defRPr>
      </a:lvl2pPr>
      <a:lvl3pPr marL="1143000" indent="-228600" algn="l" rtl="0" fontAlgn="base">
        <a:spcBef>
          <a:spcPct val="20000"/>
        </a:spcBef>
        <a:spcAft>
          <a:spcPct val="0"/>
        </a:spcAft>
        <a:buClr>
          <a:schemeClr val="accent1"/>
        </a:buClr>
        <a:buChar char="•"/>
        <a:defRPr sz="2400">
          <a:solidFill>
            <a:schemeClr val="tx1"/>
          </a:solidFill>
          <a:latin typeface="+mn-lt"/>
          <a:ea typeface="+mn-ea"/>
        </a:defRPr>
      </a:lvl3pPr>
      <a:lvl4pPr marL="16002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4pPr>
      <a:lvl5pPr marL="20574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3A0EB7E-4C18-4653-BE6E-E40BDACA53F5}" type="datetime1">
              <a:rPr lang="en-GB" smtClean="0">
                <a:solidFill>
                  <a:prstClr val="black">
                    <a:tint val="75000"/>
                  </a:prstClr>
                </a:solidFill>
                <a:latin typeface="Calibri"/>
              </a:rPr>
              <a:pPr eaLnBrk="1" fontAlgn="auto" hangingPunct="1">
                <a:spcBef>
                  <a:spcPts val="0"/>
                </a:spcBef>
                <a:spcAft>
                  <a:spcPts val="0"/>
                </a:spcAft>
              </a:pPr>
              <a:t>19/09/2014</a:t>
            </a:fld>
            <a:endParaRPr lang="en-GB"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8C577214-39BC-4391-B299-20384B5B3400}" type="slidenum">
              <a:rPr lang="en-GB" smtClean="0">
                <a:solidFill>
                  <a:prstClr val="black">
                    <a:tint val="75000"/>
                  </a:prstClr>
                </a:solidFill>
                <a:latin typeface="Calibri"/>
              </a:rPr>
              <a:pPr eaLnBrk="1" fontAlgn="auto" hangingPunct="1">
                <a:spcBef>
                  <a:spcPts val="0"/>
                </a:spcBef>
                <a:spcAft>
                  <a:spcPts val="0"/>
                </a:spcAft>
              </a:pPr>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13902446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3A0EB7E-4C18-4653-BE6E-E40BDACA53F5}" type="datetime1">
              <a:rPr lang="en-GB" smtClean="0">
                <a:solidFill>
                  <a:prstClr val="black">
                    <a:tint val="75000"/>
                  </a:prstClr>
                </a:solidFill>
                <a:latin typeface="Calibri"/>
              </a:rPr>
              <a:pPr eaLnBrk="1" fontAlgn="auto" hangingPunct="1">
                <a:spcBef>
                  <a:spcPts val="0"/>
                </a:spcBef>
                <a:spcAft>
                  <a:spcPts val="0"/>
                </a:spcAft>
              </a:pPr>
              <a:t>19/09/2014</a:t>
            </a:fld>
            <a:endParaRPr lang="en-GB"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8C577214-39BC-4391-B299-20384B5B3400}" type="slidenum">
              <a:rPr lang="en-GB" smtClean="0">
                <a:solidFill>
                  <a:prstClr val="black">
                    <a:tint val="75000"/>
                  </a:prstClr>
                </a:solidFill>
                <a:latin typeface="Calibri"/>
              </a:rPr>
              <a:pPr eaLnBrk="1" fontAlgn="auto" hangingPunct="1">
                <a:spcBef>
                  <a:spcPts val="0"/>
                </a:spcBef>
                <a:spcAft>
                  <a:spcPts val="0"/>
                </a:spcAft>
              </a:pPr>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147974929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3A0EB7E-4C18-4653-BE6E-E40BDACA53F5}" type="datetime1">
              <a:rPr lang="en-GB" smtClean="0">
                <a:solidFill>
                  <a:prstClr val="black">
                    <a:tint val="75000"/>
                  </a:prstClr>
                </a:solidFill>
                <a:latin typeface="Calibri"/>
              </a:rPr>
              <a:pPr eaLnBrk="1" fontAlgn="auto" hangingPunct="1">
                <a:spcBef>
                  <a:spcPts val="0"/>
                </a:spcBef>
                <a:spcAft>
                  <a:spcPts val="0"/>
                </a:spcAft>
              </a:pPr>
              <a:t>19/09/2014</a:t>
            </a:fld>
            <a:endParaRPr lang="en-GB"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8C577214-39BC-4391-B299-20384B5B3400}" type="slidenum">
              <a:rPr lang="en-GB" smtClean="0">
                <a:solidFill>
                  <a:prstClr val="black">
                    <a:tint val="75000"/>
                  </a:prstClr>
                </a:solidFill>
                <a:latin typeface="Calibri"/>
              </a:rPr>
              <a:pPr eaLnBrk="1" fontAlgn="auto" hangingPunct="1">
                <a:spcBef>
                  <a:spcPts val="0"/>
                </a:spcBef>
                <a:spcAft>
                  <a:spcPts val="0"/>
                </a:spcAft>
              </a:pPr>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137687187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eep.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mailto:ptenbrink@ieep.eu" TargetMode="External"/><Relationship Id="rId4" Type="http://schemas.openxmlformats.org/officeDocument/2006/relationships/hyperlink" Target="mailto:drussi@ieep.e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323529" y="2132856"/>
            <a:ext cx="8496943" cy="936104"/>
          </a:xfrm>
        </p:spPr>
        <p:txBody>
          <a:bodyPr/>
          <a:lstStyle/>
          <a:p>
            <a:r>
              <a:rPr lang="en-GB" dirty="0"/>
              <a:t>Making natural capital accounts policy relevant – opportunities and challenges</a:t>
            </a:r>
          </a:p>
        </p:txBody>
      </p:sp>
      <p:sp>
        <p:nvSpPr>
          <p:cNvPr id="2055" name="Rectangle 7"/>
          <p:cNvSpPr>
            <a:spLocks noGrp="1" noChangeArrowheads="1"/>
          </p:cNvSpPr>
          <p:nvPr>
            <p:ph type="subTitle" idx="1"/>
          </p:nvPr>
        </p:nvSpPr>
        <p:spPr>
          <a:xfrm>
            <a:off x="107504" y="3501628"/>
            <a:ext cx="8784976" cy="1079500"/>
          </a:xfrm>
        </p:spPr>
        <p:txBody>
          <a:bodyPr/>
          <a:lstStyle/>
          <a:p>
            <a:r>
              <a:rPr lang="en-GB" sz="1800" b="1" dirty="0" smtClean="0"/>
              <a:t>Patrick </a:t>
            </a:r>
            <a:r>
              <a:rPr lang="en-GB" sz="1800" b="1" dirty="0"/>
              <a:t>ten </a:t>
            </a:r>
            <a:r>
              <a:rPr lang="en-GB" sz="1800" b="1" dirty="0" smtClean="0"/>
              <a:t>Brink</a:t>
            </a:r>
          </a:p>
          <a:p>
            <a:r>
              <a:rPr lang="en-GB" sz="1800" dirty="0" smtClean="0"/>
              <a:t>Senior Fellow and Head of Brussels Office, IEEP </a:t>
            </a:r>
          </a:p>
          <a:p>
            <a:r>
              <a:rPr lang="en-GB" sz="1200" i="1" dirty="0" smtClean="0"/>
              <a:t>With thanks for permission to build on slides  developed  in the context of work for the EEA</a:t>
            </a:r>
            <a:r>
              <a:rPr lang="en-GB" sz="1200" dirty="0" smtClean="0"/>
              <a:t> </a:t>
            </a:r>
          </a:p>
          <a:p>
            <a:r>
              <a:rPr lang="en-GB" sz="1400" b="1" dirty="0"/>
              <a:t>Expert workshop on key issues in Natural Capital Accounting</a:t>
            </a:r>
            <a:endParaRPr lang="en-GB" sz="1400" dirty="0"/>
          </a:p>
          <a:p>
            <a:r>
              <a:rPr lang="en-GB" sz="1400" b="1" dirty="0" smtClean="0"/>
              <a:t>19 </a:t>
            </a:r>
            <a:r>
              <a:rPr lang="en-GB" sz="1400" b="1" dirty="0"/>
              <a:t>September </a:t>
            </a:r>
            <a:r>
              <a:rPr lang="en-GB" sz="1400" b="1" dirty="0" smtClean="0"/>
              <a:t>2014, </a:t>
            </a:r>
            <a:r>
              <a:rPr lang="fr-FR" sz="1400" b="1" dirty="0" smtClean="0"/>
              <a:t>IEEP </a:t>
            </a:r>
            <a:r>
              <a:rPr lang="fr-FR" sz="1400" b="1" dirty="0"/>
              <a:t>Brussels </a:t>
            </a:r>
            <a:r>
              <a:rPr lang="fr-FR" sz="1400" b="1" dirty="0" smtClean="0"/>
              <a:t>office</a:t>
            </a:r>
            <a:endParaRPr lang="en-GB" sz="1400" b="1" dirty="0"/>
          </a:p>
          <a:p>
            <a:endParaRPr lang="en-GB" sz="1400" dirty="0" smtClean="0"/>
          </a:p>
          <a:p>
            <a:endParaRPr lang="en-US" sz="1600" dirty="0"/>
          </a:p>
        </p:txBody>
      </p:sp>
      <p:sp>
        <p:nvSpPr>
          <p:cNvPr id="5" name="Content Placeholder 2"/>
          <p:cNvSpPr txBox="1">
            <a:spLocks/>
          </p:cNvSpPr>
          <p:nvPr/>
        </p:nvSpPr>
        <p:spPr>
          <a:xfrm>
            <a:off x="2555776" y="5760640"/>
            <a:ext cx="3489171" cy="692696"/>
          </a:xfrm>
          <a:prstGeom prst="rect">
            <a:avLst/>
          </a:prstGeom>
        </p:spPr>
        <p:txBody>
          <a:bodyPr vert="horz" lIns="0" tIns="0" rIns="0" bIns="0" numCol="1" rtlCol="0" anchor="b" anchorCtr="0">
            <a:noAutofit/>
          </a:bodyPr>
          <a:lstStyle/>
          <a:p>
            <a:pPr lvl="0">
              <a:lnSpc>
                <a:spcPts val="2200"/>
              </a:lnSpc>
              <a:buClr>
                <a:srgbClr val="683A76"/>
              </a:buClr>
            </a:pPr>
            <a:r>
              <a:rPr kumimoji="0" lang="en-US" sz="100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55 Quai Au Foin / Hooikaai</a:t>
            </a:r>
            <a:r>
              <a:rPr kumimoji="0" lang="en-US" sz="1000" i="0" u="none" strike="noStrike" kern="1200" cap="none" spc="0" normalizeH="0" noProof="0" dirty="0" smtClean="0">
                <a:ln>
                  <a:noFill/>
                </a:ln>
                <a:solidFill>
                  <a:schemeClr val="accent1"/>
                </a:solidFill>
                <a:effectLst/>
                <a:uLnTx/>
                <a:uFillTx/>
                <a:latin typeface="Arial" pitchFamily="34" charset="0"/>
                <a:ea typeface="+mn-ea"/>
                <a:cs typeface="Arial" pitchFamily="34" charset="0"/>
              </a:rPr>
              <a:t> 55, </a:t>
            </a:r>
            <a:r>
              <a:rPr lang="en-US" sz="1000" baseline="0" dirty="0" smtClean="0">
                <a:solidFill>
                  <a:schemeClr val="accent1"/>
                </a:solidFill>
                <a:latin typeface="Arial" pitchFamily="34" charset="0"/>
                <a:cs typeface="Arial" pitchFamily="34" charset="0"/>
              </a:rPr>
              <a:t>Brussels</a:t>
            </a:r>
            <a:r>
              <a:rPr lang="en-US" sz="1000" dirty="0" smtClean="0">
                <a:solidFill>
                  <a:schemeClr val="accent1"/>
                </a:solidFill>
                <a:latin typeface="Arial" pitchFamily="34" charset="0"/>
                <a:cs typeface="Arial" pitchFamily="34" charset="0"/>
              </a:rPr>
              <a:t> 1000, </a:t>
            </a:r>
            <a:r>
              <a:rPr kumimoji="0" lang="en-US" sz="100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Belgium</a:t>
            </a:r>
          </a:p>
          <a:p>
            <a:r>
              <a:rPr lang="en-GB" sz="1000" dirty="0" smtClean="0">
                <a:solidFill>
                  <a:schemeClr val="accent1"/>
                </a:solidFill>
                <a:latin typeface="Arial" pitchFamily="34" charset="0"/>
                <a:cs typeface="Arial" pitchFamily="34" charset="0"/>
              </a:rPr>
              <a:t>11 </a:t>
            </a:r>
            <a:r>
              <a:rPr lang="en-GB" sz="1000" dirty="0">
                <a:solidFill>
                  <a:schemeClr val="accent1"/>
                </a:solidFill>
                <a:latin typeface="Arial" pitchFamily="34" charset="0"/>
                <a:cs typeface="Arial" pitchFamily="34" charset="0"/>
              </a:rPr>
              <a:t>Belgrave Road</a:t>
            </a:r>
            <a:r>
              <a:rPr lang="en-GB" sz="1000" dirty="0" smtClean="0">
                <a:solidFill>
                  <a:schemeClr val="accent1"/>
                </a:solidFill>
                <a:latin typeface="Arial" pitchFamily="34" charset="0"/>
                <a:cs typeface="Arial" pitchFamily="34" charset="0"/>
              </a:rPr>
              <a:t>, London</a:t>
            </a:r>
            <a:r>
              <a:rPr lang="en-GB" sz="1000" dirty="0">
                <a:solidFill>
                  <a:schemeClr val="accent1"/>
                </a:solidFill>
                <a:latin typeface="Arial" pitchFamily="34" charset="0"/>
                <a:cs typeface="Arial" pitchFamily="34" charset="0"/>
              </a:rPr>
              <a:t>, SW1V 1RB, UK</a:t>
            </a:r>
          </a:p>
          <a:p>
            <a:pPr lvl="0">
              <a:lnSpc>
                <a:spcPts val="2200"/>
              </a:lnSpc>
              <a:buClr>
                <a:srgbClr val="683A76"/>
              </a:buClr>
            </a:pPr>
            <a:r>
              <a:rPr lang="en-GB" sz="1000" dirty="0" smtClean="0">
                <a:solidFill>
                  <a:schemeClr val="accent1"/>
                </a:solidFill>
                <a:latin typeface="Arial" pitchFamily="34" charset="0"/>
                <a:cs typeface="Arial" pitchFamily="34" charset="0"/>
                <a:hlinkClick r:id="rId3"/>
              </a:rPr>
              <a:t>www.ieep.eu</a:t>
            </a:r>
            <a:r>
              <a:rPr lang="en-GB" sz="1000" dirty="0" smtClean="0">
                <a:solidFill>
                  <a:schemeClr val="accent1"/>
                </a:solidFill>
                <a:latin typeface="Arial" pitchFamily="34" charset="0"/>
                <a:cs typeface="Arial" pitchFamily="34" charset="0"/>
              </a:rPr>
              <a:t>  </a:t>
            </a:r>
            <a:r>
              <a:rPr lang="en-GB" sz="1000" dirty="0" smtClean="0">
                <a:solidFill>
                  <a:schemeClr val="accent1"/>
                </a:solidFill>
                <a:latin typeface="Arial" pitchFamily="34" charset="0"/>
                <a:cs typeface="Arial" pitchFamily="34" charset="0"/>
                <a:hlinkClick r:id="rId4"/>
              </a:rPr>
              <a:t>drussi@ieep.eu</a:t>
            </a:r>
            <a:r>
              <a:rPr lang="en-GB" sz="1000" dirty="0" smtClean="0">
                <a:solidFill>
                  <a:schemeClr val="accent1"/>
                </a:solidFill>
                <a:latin typeface="Arial" pitchFamily="34" charset="0"/>
                <a:cs typeface="Arial" pitchFamily="34" charset="0"/>
              </a:rPr>
              <a:t>   </a:t>
            </a:r>
            <a:r>
              <a:rPr kumimoji="0" lang="en-GB" sz="100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hlinkClick r:id="rId5"/>
              </a:rPr>
              <a:t>ptenbrink@ieep.eu</a:t>
            </a:r>
            <a:r>
              <a:rPr kumimoji="0" lang="en-GB" sz="100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endParaRPr kumimoji="0" lang="en-US" sz="1050" b="1"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endParaRPr>
          </a:p>
        </p:txBody>
      </p:sp>
      <p:pic>
        <p:nvPicPr>
          <p:cNvPr id="6" name="Picture 3" descr="I:\COMMS\IEEP\IEEP LOGO\IEEP2CO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5643835"/>
            <a:ext cx="2083594" cy="1025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1" y="274638"/>
            <a:ext cx="8928991" cy="706089"/>
          </a:xfrm>
        </p:spPr>
        <p:txBody>
          <a:bodyPr>
            <a:normAutofit fontScale="90000"/>
          </a:bodyPr>
          <a:lstStyle/>
          <a:p>
            <a:pPr marL="0" indent="0"/>
            <a:r>
              <a:rPr lang="en-GB" b="1" dirty="0">
                <a:solidFill>
                  <a:srgbClr val="0070C0"/>
                </a:solidFill>
                <a:latin typeface="Calibri" pitchFamily="34" charset="0"/>
              </a:rPr>
              <a:t>Policy commitments </a:t>
            </a:r>
            <a:r>
              <a:rPr lang="en-GB" b="1" dirty="0" smtClean="0">
                <a:solidFill>
                  <a:srgbClr val="0070C0"/>
                </a:solidFill>
                <a:latin typeface="Calibri" pitchFamily="34" charset="0"/>
              </a:rPr>
              <a:t>&amp; accounting related activities</a:t>
            </a:r>
            <a:endParaRPr lang="en-US" sz="4000" dirty="0">
              <a:solidFill>
                <a:srgbClr val="0070C0"/>
              </a:solidFill>
              <a:latin typeface="Calibri" pitchFamily="34" charset="0"/>
            </a:endParaRPr>
          </a:p>
        </p:txBody>
      </p:sp>
      <p:sp>
        <p:nvSpPr>
          <p:cNvPr id="7" name="Rectangle 6"/>
          <p:cNvSpPr/>
          <p:nvPr/>
        </p:nvSpPr>
        <p:spPr>
          <a:xfrm>
            <a:off x="1331640" y="2258110"/>
            <a:ext cx="7775847" cy="369332"/>
          </a:xfrm>
          <a:prstGeom prst="rect">
            <a:avLst/>
          </a:prstGeom>
          <a:solidFill>
            <a:schemeClr val="accent6">
              <a:lumMod val="20000"/>
              <a:lumOff val="80000"/>
            </a:schemeClr>
          </a:solidFill>
        </p:spPr>
        <p:txBody>
          <a:bodyPr wrap="square">
            <a:spAutoFit/>
          </a:bodyPr>
          <a:lstStyle/>
          <a:p>
            <a:pPr eaLnBrk="1" fontAlgn="auto" hangingPunct="1">
              <a:spcBef>
                <a:spcPts val="0"/>
              </a:spcBef>
              <a:spcAft>
                <a:spcPts val="0"/>
              </a:spcAft>
            </a:pPr>
            <a:r>
              <a:rPr lang="en-GB" sz="1800" b="1" dirty="0" smtClean="0">
                <a:solidFill>
                  <a:prstClr val="black"/>
                </a:solidFill>
                <a:latin typeface="Calibri"/>
              </a:rPr>
              <a:t>UN System </a:t>
            </a:r>
            <a:r>
              <a:rPr lang="en-GB" sz="1800" b="1" dirty="0">
                <a:solidFill>
                  <a:prstClr val="black"/>
                </a:solidFill>
                <a:latin typeface="Calibri"/>
              </a:rPr>
              <a:t>of Environmental and Economic Accounting (SEEA</a:t>
            </a:r>
            <a:r>
              <a:rPr lang="en-GB" sz="1800" b="1" dirty="0" smtClean="0">
                <a:solidFill>
                  <a:prstClr val="black"/>
                </a:solidFill>
                <a:latin typeface="Calibri"/>
              </a:rPr>
              <a:t>)</a:t>
            </a:r>
          </a:p>
        </p:txBody>
      </p:sp>
      <p:sp>
        <p:nvSpPr>
          <p:cNvPr id="8" name="Rectangle 7"/>
          <p:cNvSpPr/>
          <p:nvPr/>
        </p:nvSpPr>
        <p:spPr>
          <a:xfrm>
            <a:off x="1331640" y="2683904"/>
            <a:ext cx="7775848" cy="369332"/>
          </a:xfrm>
          <a:prstGeom prst="rect">
            <a:avLst/>
          </a:prstGeom>
          <a:solidFill>
            <a:schemeClr val="accent6">
              <a:lumMod val="20000"/>
              <a:lumOff val="80000"/>
            </a:schemeClr>
          </a:solidFill>
        </p:spPr>
        <p:txBody>
          <a:bodyPr wrap="square">
            <a:spAutoFit/>
          </a:bodyPr>
          <a:lstStyle/>
          <a:p>
            <a:pPr eaLnBrk="1" fontAlgn="auto" hangingPunct="1">
              <a:spcBef>
                <a:spcPts val="0"/>
              </a:spcBef>
              <a:spcAft>
                <a:spcPts val="0"/>
              </a:spcAft>
            </a:pPr>
            <a:r>
              <a:rPr lang="en-GB" sz="1800" b="1" i="1" dirty="0" smtClean="0">
                <a:solidFill>
                  <a:prstClr val="black"/>
                </a:solidFill>
                <a:latin typeface="Calibri"/>
              </a:rPr>
              <a:t>Global </a:t>
            </a:r>
            <a:r>
              <a:rPr lang="en-GB" sz="1800" b="1" i="1" dirty="0">
                <a:solidFill>
                  <a:prstClr val="black"/>
                </a:solidFill>
                <a:latin typeface="Calibri"/>
              </a:rPr>
              <a:t>Partnership for Ecosystem Valuation and Wealth Accounting</a:t>
            </a:r>
            <a:r>
              <a:rPr lang="en-GB" sz="1800" b="1" dirty="0">
                <a:solidFill>
                  <a:prstClr val="black"/>
                </a:solidFill>
                <a:latin typeface="Calibri"/>
              </a:rPr>
              <a:t> (WAVES)</a:t>
            </a:r>
          </a:p>
        </p:txBody>
      </p:sp>
      <p:sp>
        <p:nvSpPr>
          <p:cNvPr id="9" name="Rectangle 8"/>
          <p:cNvSpPr/>
          <p:nvPr/>
        </p:nvSpPr>
        <p:spPr>
          <a:xfrm>
            <a:off x="1331640" y="4812874"/>
            <a:ext cx="7775848" cy="369332"/>
          </a:xfrm>
          <a:prstGeom prst="rect">
            <a:avLst/>
          </a:prstGeom>
          <a:solidFill>
            <a:schemeClr val="accent5">
              <a:lumMod val="20000"/>
              <a:lumOff val="80000"/>
            </a:schemeClr>
          </a:solidFill>
        </p:spPr>
        <p:txBody>
          <a:bodyPr wrap="square">
            <a:spAutoFit/>
          </a:bodyPr>
          <a:lstStyle/>
          <a:p>
            <a:pPr eaLnBrk="1" fontAlgn="auto" hangingPunct="1">
              <a:spcBef>
                <a:spcPts val="0"/>
              </a:spcBef>
              <a:spcAft>
                <a:spcPts val="0"/>
              </a:spcAft>
            </a:pPr>
            <a:r>
              <a:rPr lang="en-GB" sz="1800" b="1" dirty="0" smtClean="0">
                <a:solidFill>
                  <a:prstClr val="black"/>
                </a:solidFill>
                <a:latin typeface="Calibri"/>
              </a:rPr>
              <a:t>Regulation on National Environmental Economic Accounts </a:t>
            </a:r>
            <a:r>
              <a:rPr lang="en-GB" sz="1200" b="1" dirty="0" smtClean="0">
                <a:solidFill>
                  <a:prstClr val="black"/>
                </a:solidFill>
                <a:latin typeface="+mn-lt"/>
              </a:rPr>
              <a:t>(</a:t>
            </a:r>
            <a:r>
              <a:rPr lang="en-GB" sz="1200" b="1" dirty="0" smtClean="0">
                <a:latin typeface="+mn-lt"/>
              </a:rPr>
              <a:t>Regulation (EU) 691/2011)</a:t>
            </a:r>
            <a:endParaRPr lang="en-GB" sz="1800" b="1" dirty="0">
              <a:solidFill>
                <a:prstClr val="black"/>
              </a:solidFill>
              <a:latin typeface="+mn-lt"/>
            </a:endParaRPr>
          </a:p>
        </p:txBody>
      </p:sp>
      <p:sp>
        <p:nvSpPr>
          <p:cNvPr id="10" name="Rectangle 9"/>
          <p:cNvSpPr/>
          <p:nvPr/>
        </p:nvSpPr>
        <p:spPr>
          <a:xfrm>
            <a:off x="1331640" y="1406522"/>
            <a:ext cx="7812360" cy="369332"/>
          </a:xfrm>
          <a:prstGeom prst="rect">
            <a:avLst/>
          </a:prstGeom>
          <a:solidFill>
            <a:schemeClr val="accent6">
              <a:lumMod val="20000"/>
              <a:lumOff val="80000"/>
            </a:schemeClr>
          </a:solidFill>
        </p:spPr>
        <p:txBody>
          <a:bodyPr wrap="square">
            <a:spAutoFit/>
          </a:bodyPr>
          <a:lstStyle/>
          <a:p>
            <a:pPr eaLnBrk="1" fontAlgn="auto" hangingPunct="1">
              <a:spcBef>
                <a:spcPts val="0"/>
              </a:spcBef>
              <a:spcAft>
                <a:spcPts val="0"/>
              </a:spcAft>
            </a:pPr>
            <a:r>
              <a:rPr lang="en-GB" sz="1800" b="1" dirty="0" smtClean="0">
                <a:solidFill>
                  <a:prstClr val="black"/>
                </a:solidFill>
                <a:latin typeface="Calibri"/>
              </a:rPr>
              <a:t>Rio+20 Conference: 57 countries </a:t>
            </a:r>
            <a:r>
              <a:rPr lang="en-GB" sz="1800" dirty="0" smtClean="0">
                <a:solidFill>
                  <a:prstClr val="black"/>
                </a:solidFill>
                <a:latin typeface="Calibri"/>
              </a:rPr>
              <a:t>– call to strengthen NCA implementation</a:t>
            </a:r>
            <a:endParaRPr lang="en-GB" sz="1800" b="1" dirty="0">
              <a:solidFill>
                <a:prstClr val="black"/>
              </a:solidFill>
              <a:latin typeface="Calibri"/>
            </a:endParaRPr>
          </a:p>
        </p:txBody>
      </p:sp>
      <p:sp>
        <p:nvSpPr>
          <p:cNvPr id="11" name="Rectangle 10"/>
          <p:cNvSpPr/>
          <p:nvPr/>
        </p:nvSpPr>
        <p:spPr>
          <a:xfrm>
            <a:off x="1331640" y="980728"/>
            <a:ext cx="7775848" cy="369332"/>
          </a:xfrm>
          <a:prstGeom prst="rect">
            <a:avLst/>
          </a:prstGeom>
          <a:solidFill>
            <a:schemeClr val="accent6">
              <a:lumMod val="20000"/>
              <a:lumOff val="80000"/>
            </a:schemeClr>
          </a:solidFill>
        </p:spPr>
        <p:txBody>
          <a:bodyPr wrap="square">
            <a:spAutoFit/>
          </a:bodyPr>
          <a:lstStyle/>
          <a:p>
            <a:pPr eaLnBrk="1" fontAlgn="auto" hangingPunct="1">
              <a:spcBef>
                <a:spcPts val="0"/>
              </a:spcBef>
              <a:spcAft>
                <a:spcPts val="0"/>
              </a:spcAft>
            </a:pPr>
            <a:r>
              <a:rPr lang="en-GB" sz="1800" b="1" dirty="0" smtClean="0">
                <a:solidFill>
                  <a:prstClr val="black"/>
                </a:solidFill>
                <a:latin typeface="Calibri"/>
              </a:rPr>
              <a:t>Strategic Plan for Biodiversity 2011-2020: Target 2</a:t>
            </a:r>
            <a:endParaRPr lang="en-GB" sz="1800" b="1" dirty="0">
              <a:solidFill>
                <a:prstClr val="black"/>
              </a:solidFill>
              <a:latin typeface="Calibri"/>
            </a:endParaRPr>
          </a:p>
        </p:txBody>
      </p:sp>
      <p:sp>
        <p:nvSpPr>
          <p:cNvPr id="12" name="Rectangle 11"/>
          <p:cNvSpPr/>
          <p:nvPr/>
        </p:nvSpPr>
        <p:spPr>
          <a:xfrm>
            <a:off x="1331640" y="4387080"/>
            <a:ext cx="7775847" cy="369332"/>
          </a:xfrm>
          <a:prstGeom prst="rect">
            <a:avLst/>
          </a:prstGeom>
          <a:solidFill>
            <a:schemeClr val="accent5">
              <a:lumMod val="20000"/>
              <a:lumOff val="80000"/>
            </a:schemeClr>
          </a:solidFill>
        </p:spPr>
        <p:txBody>
          <a:bodyPr wrap="square">
            <a:spAutoFit/>
          </a:bodyPr>
          <a:lstStyle/>
          <a:p>
            <a:pPr eaLnBrk="1" fontAlgn="auto" hangingPunct="1">
              <a:spcBef>
                <a:spcPts val="0"/>
              </a:spcBef>
              <a:spcAft>
                <a:spcPts val="0"/>
              </a:spcAft>
            </a:pPr>
            <a:r>
              <a:rPr lang="en-GB" sz="1800" b="1" dirty="0" smtClean="0">
                <a:solidFill>
                  <a:prstClr val="black"/>
                </a:solidFill>
                <a:latin typeface="Calibri"/>
              </a:rPr>
              <a:t>EEA  Ecosystem Capital Accounts</a:t>
            </a:r>
            <a:endParaRPr lang="en-GB" sz="1800" dirty="0">
              <a:solidFill>
                <a:prstClr val="black"/>
              </a:solidFill>
              <a:latin typeface="Calibri"/>
            </a:endParaRPr>
          </a:p>
        </p:txBody>
      </p:sp>
      <p:sp>
        <p:nvSpPr>
          <p:cNvPr id="13" name="Rectangle 12"/>
          <p:cNvSpPr/>
          <p:nvPr/>
        </p:nvSpPr>
        <p:spPr>
          <a:xfrm>
            <a:off x="1331640" y="6090256"/>
            <a:ext cx="7775848" cy="369332"/>
          </a:xfrm>
          <a:prstGeom prst="rect">
            <a:avLst/>
          </a:prstGeom>
          <a:solidFill>
            <a:schemeClr val="accent4">
              <a:lumMod val="20000"/>
              <a:lumOff val="80000"/>
            </a:schemeClr>
          </a:solidFill>
        </p:spPr>
        <p:txBody>
          <a:bodyPr wrap="square">
            <a:spAutoFit/>
          </a:bodyPr>
          <a:lstStyle/>
          <a:p>
            <a:pPr eaLnBrk="1" fontAlgn="auto" hangingPunct="1">
              <a:spcBef>
                <a:spcPts val="0"/>
              </a:spcBef>
              <a:spcAft>
                <a:spcPts val="0"/>
              </a:spcAft>
            </a:pPr>
            <a:r>
              <a:rPr lang="en-GB" sz="1800" b="1" dirty="0" smtClean="0">
                <a:solidFill>
                  <a:prstClr val="black"/>
                </a:solidFill>
                <a:latin typeface="Calibri"/>
              </a:rPr>
              <a:t>Member States: Range of national commitments and (experimental) accounts</a:t>
            </a:r>
            <a:endParaRPr lang="en-GB" sz="1800" dirty="0">
              <a:solidFill>
                <a:prstClr val="black"/>
              </a:solidFill>
              <a:latin typeface="Calibri"/>
            </a:endParaRPr>
          </a:p>
        </p:txBody>
      </p:sp>
      <p:sp>
        <p:nvSpPr>
          <p:cNvPr id="15" name="Rectangle 14"/>
          <p:cNvSpPr/>
          <p:nvPr/>
        </p:nvSpPr>
        <p:spPr>
          <a:xfrm>
            <a:off x="179512" y="1931414"/>
            <a:ext cx="1008112" cy="400110"/>
          </a:xfrm>
          <a:prstGeom prst="rect">
            <a:avLst/>
          </a:prstGeom>
          <a:solidFill>
            <a:schemeClr val="accent6">
              <a:lumMod val="20000"/>
              <a:lumOff val="80000"/>
            </a:schemeClr>
          </a:solidFill>
        </p:spPr>
        <p:txBody>
          <a:bodyPr wrap="square">
            <a:spAutoFit/>
          </a:bodyPr>
          <a:lstStyle/>
          <a:p>
            <a:pPr eaLnBrk="1" fontAlgn="auto" hangingPunct="1">
              <a:spcBef>
                <a:spcPts val="0"/>
              </a:spcBef>
              <a:spcAft>
                <a:spcPts val="0"/>
              </a:spcAft>
            </a:pPr>
            <a:r>
              <a:rPr lang="en-GB" sz="2000" b="1" dirty="0" smtClean="0">
                <a:solidFill>
                  <a:srgbClr val="0070C0"/>
                </a:solidFill>
                <a:latin typeface="Calibri" pitchFamily="34" charset="0"/>
              </a:rPr>
              <a:t>Global  </a:t>
            </a:r>
            <a:endParaRPr lang="en-GB" sz="2000" b="1" dirty="0">
              <a:solidFill>
                <a:srgbClr val="0070C0"/>
              </a:solidFill>
              <a:latin typeface="Calibri" pitchFamily="34" charset="0"/>
            </a:endParaRPr>
          </a:p>
        </p:txBody>
      </p:sp>
      <p:sp>
        <p:nvSpPr>
          <p:cNvPr id="17" name="Rectangle 16"/>
          <p:cNvSpPr/>
          <p:nvPr/>
        </p:nvSpPr>
        <p:spPr>
          <a:xfrm>
            <a:off x="1331640" y="5664462"/>
            <a:ext cx="7775847" cy="369332"/>
          </a:xfrm>
          <a:prstGeom prst="rect">
            <a:avLst/>
          </a:prstGeom>
          <a:solidFill>
            <a:schemeClr val="accent4">
              <a:lumMod val="20000"/>
              <a:lumOff val="80000"/>
            </a:schemeClr>
          </a:solidFill>
        </p:spPr>
        <p:txBody>
          <a:bodyPr wrap="square">
            <a:spAutoFit/>
          </a:bodyPr>
          <a:lstStyle/>
          <a:p>
            <a:pPr eaLnBrk="1" fontAlgn="auto" hangingPunct="1">
              <a:spcBef>
                <a:spcPts val="0"/>
              </a:spcBef>
              <a:spcAft>
                <a:spcPts val="0"/>
              </a:spcAft>
            </a:pPr>
            <a:r>
              <a:rPr lang="en-GB" sz="1800" b="1" dirty="0" smtClean="0">
                <a:solidFill>
                  <a:prstClr val="black"/>
                </a:solidFill>
                <a:latin typeface="Calibri"/>
              </a:rPr>
              <a:t>NBSAPs – National Biodiversity Strategies and Action Plans</a:t>
            </a:r>
            <a:endParaRPr lang="en-GB" sz="1800" b="1" dirty="0">
              <a:solidFill>
                <a:prstClr val="black"/>
              </a:solidFill>
              <a:latin typeface="Calibri"/>
            </a:endParaRPr>
          </a:p>
        </p:txBody>
      </p:sp>
      <p:sp>
        <p:nvSpPr>
          <p:cNvPr id="18" name="Rectangle 17"/>
          <p:cNvSpPr/>
          <p:nvPr/>
        </p:nvSpPr>
        <p:spPr>
          <a:xfrm>
            <a:off x="1331640" y="6516052"/>
            <a:ext cx="7775847" cy="369332"/>
          </a:xfrm>
          <a:prstGeom prst="rect">
            <a:avLst/>
          </a:prstGeom>
          <a:solidFill>
            <a:schemeClr val="accent2">
              <a:lumMod val="20000"/>
              <a:lumOff val="80000"/>
            </a:schemeClr>
          </a:solidFill>
        </p:spPr>
        <p:txBody>
          <a:bodyPr wrap="square">
            <a:spAutoFit/>
          </a:bodyPr>
          <a:lstStyle/>
          <a:p>
            <a:pPr eaLnBrk="1" fontAlgn="auto" hangingPunct="1">
              <a:spcBef>
                <a:spcPts val="600"/>
              </a:spcBef>
              <a:spcAft>
                <a:spcPts val="600"/>
              </a:spcAft>
            </a:pPr>
            <a:r>
              <a:rPr lang="en-GB" sz="1800" b="1" dirty="0" smtClean="0">
                <a:solidFill>
                  <a:prstClr val="black"/>
                </a:solidFill>
                <a:latin typeface="Calibri"/>
              </a:rPr>
              <a:t>Nat. Cap. accounting; EP&amp;L </a:t>
            </a:r>
            <a:r>
              <a:rPr lang="en-GB" sz="1800" dirty="0" smtClean="0">
                <a:solidFill>
                  <a:prstClr val="black"/>
                </a:solidFill>
                <a:latin typeface="Calibri"/>
              </a:rPr>
              <a:t>(Puma). </a:t>
            </a:r>
            <a:r>
              <a:rPr lang="en-GB" sz="1800" b="1" dirty="0">
                <a:solidFill>
                  <a:prstClr val="black"/>
                </a:solidFill>
                <a:latin typeface="Calibri"/>
              </a:rPr>
              <a:t>Corporate ecosystem valuation </a:t>
            </a:r>
            <a:r>
              <a:rPr lang="en-GB" sz="1800" dirty="0">
                <a:solidFill>
                  <a:prstClr val="black"/>
                </a:solidFill>
                <a:latin typeface="Calibri"/>
              </a:rPr>
              <a:t>(WBCSD</a:t>
            </a:r>
            <a:r>
              <a:rPr lang="en-GB" sz="1800" dirty="0" smtClean="0">
                <a:solidFill>
                  <a:prstClr val="black"/>
                </a:solidFill>
                <a:latin typeface="Calibri"/>
              </a:rPr>
              <a:t>)</a:t>
            </a:r>
            <a:endParaRPr lang="en-GB" sz="1800" b="1" dirty="0">
              <a:solidFill>
                <a:prstClr val="black"/>
              </a:solidFill>
              <a:latin typeface="Calibri"/>
            </a:endParaRPr>
          </a:p>
        </p:txBody>
      </p:sp>
      <p:sp>
        <p:nvSpPr>
          <p:cNvPr id="20" name="Rectangle 19"/>
          <p:cNvSpPr/>
          <p:nvPr/>
        </p:nvSpPr>
        <p:spPr>
          <a:xfrm>
            <a:off x="1331640" y="1832316"/>
            <a:ext cx="7775848" cy="369332"/>
          </a:xfrm>
          <a:prstGeom prst="rect">
            <a:avLst/>
          </a:prstGeom>
          <a:solidFill>
            <a:schemeClr val="accent6">
              <a:lumMod val="20000"/>
              <a:lumOff val="80000"/>
            </a:schemeClr>
          </a:solidFill>
        </p:spPr>
        <p:txBody>
          <a:bodyPr wrap="square">
            <a:spAutoFit/>
          </a:bodyPr>
          <a:lstStyle/>
          <a:p>
            <a:pPr eaLnBrk="1" fontAlgn="auto" hangingPunct="1">
              <a:spcBef>
                <a:spcPts val="0"/>
              </a:spcBef>
              <a:spcAft>
                <a:spcPts val="0"/>
              </a:spcAft>
            </a:pPr>
            <a:r>
              <a:rPr lang="en-GB" sz="1800" b="1" dirty="0" smtClean="0">
                <a:solidFill>
                  <a:prstClr val="black"/>
                </a:solidFill>
                <a:latin typeface="Calibri"/>
              </a:rPr>
              <a:t>‘</a:t>
            </a:r>
            <a:r>
              <a:rPr lang="en-GB" sz="1800" b="1" dirty="0">
                <a:solidFill>
                  <a:prstClr val="black"/>
                </a:solidFill>
                <a:latin typeface="Calibri"/>
              </a:rPr>
              <a:t>Beyond GDP</a:t>
            </a:r>
            <a:r>
              <a:rPr lang="en-GB" sz="1800" b="1" dirty="0" smtClean="0">
                <a:solidFill>
                  <a:prstClr val="black"/>
                </a:solidFill>
                <a:latin typeface="Calibri"/>
              </a:rPr>
              <a:t>’ &amp; ‘</a:t>
            </a:r>
            <a:r>
              <a:rPr lang="en-GB" sz="1800" b="1" dirty="0">
                <a:solidFill>
                  <a:prstClr val="black"/>
                </a:solidFill>
                <a:latin typeface="Calibri"/>
              </a:rPr>
              <a:t>Stiglitz-Sen-Fitoussi Commission’ </a:t>
            </a:r>
            <a:r>
              <a:rPr lang="en-GB" sz="1800" b="1" dirty="0" smtClean="0">
                <a:solidFill>
                  <a:prstClr val="black"/>
                </a:solidFill>
                <a:latin typeface="Calibri"/>
              </a:rPr>
              <a:t>&amp; OECD’s </a:t>
            </a:r>
            <a:r>
              <a:rPr lang="en-GB" sz="1800" b="1" dirty="0">
                <a:solidFill>
                  <a:prstClr val="black"/>
                </a:solidFill>
                <a:latin typeface="Calibri"/>
              </a:rPr>
              <a:t>Better Life Initiative</a:t>
            </a:r>
          </a:p>
        </p:txBody>
      </p:sp>
      <p:sp>
        <p:nvSpPr>
          <p:cNvPr id="21" name="Rectangle 20"/>
          <p:cNvSpPr/>
          <p:nvPr/>
        </p:nvSpPr>
        <p:spPr>
          <a:xfrm>
            <a:off x="395536" y="3321051"/>
            <a:ext cx="576064" cy="400110"/>
          </a:xfrm>
          <a:prstGeom prst="rect">
            <a:avLst/>
          </a:prstGeom>
          <a:solidFill>
            <a:schemeClr val="accent5">
              <a:lumMod val="20000"/>
              <a:lumOff val="80000"/>
            </a:schemeClr>
          </a:solidFill>
        </p:spPr>
        <p:txBody>
          <a:bodyPr wrap="square">
            <a:spAutoFit/>
          </a:bodyPr>
          <a:lstStyle/>
          <a:p>
            <a:pPr eaLnBrk="1" fontAlgn="auto" hangingPunct="1">
              <a:spcBef>
                <a:spcPts val="0"/>
              </a:spcBef>
              <a:spcAft>
                <a:spcPts val="0"/>
              </a:spcAft>
            </a:pPr>
            <a:r>
              <a:rPr lang="en-GB" sz="2000" b="1" dirty="0" smtClean="0">
                <a:solidFill>
                  <a:srgbClr val="0070C0"/>
                </a:solidFill>
                <a:latin typeface="Calibri" pitchFamily="34" charset="0"/>
              </a:rPr>
              <a:t>EU</a:t>
            </a:r>
            <a:endParaRPr lang="en-GB" sz="2000" b="1" dirty="0">
              <a:solidFill>
                <a:srgbClr val="0070C0"/>
              </a:solidFill>
              <a:latin typeface="Calibri" pitchFamily="34" charset="0"/>
            </a:endParaRPr>
          </a:p>
        </p:txBody>
      </p:sp>
      <p:sp>
        <p:nvSpPr>
          <p:cNvPr id="22" name="Rectangle 21"/>
          <p:cNvSpPr/>
          <p:nvPr/>
        </p:nvSpPr>
        <p:spPr>
          <a:xfrm>
            <a:off x="35496" y="5832991"/>
            <a:ext cx="1152128" cy="400110"/>
          </a:xfrm>
          <a:prstGeom prst="rect">
            <a:avLst/>
          </a:prstGeom>
          <a:solidFill>
            <a:schemeClr val="accent4">
              <a:lumMod val="20000"/>
              <a:lumOff val="80000"/>
            </a:schemeClr>
          </a:solidFill>
        </p:spPr>
        <p:txBody>
          <a:bodyPr wrap="square">
            <a:spAutoFit/>
          </a:bodyPr>
          <a:lstStyle/>
          <a:p>
            <a:pPr eaLnBrk="1" fontAlgn="auto" hangingPunct="1">
              <a:spcBef>
                <a:spcPts val="0"/>
              </a:spcBef>
              <a:spcAft>
                <a:spcPts val="0"/>
              </a:spcAft>
            </a:pPr>
            <a:r>
              <a:rPr lang="en-GB" sz="2000" b="1" dirty="0" smtClean="0">
                <a:solidFill>
                  <a:srgbClr val="0070C0"/>
                </a:solidFill>
                <a:latin typeface="Calibri" pitchFamily="34" charset="0"/>
              </a:rPr>
              <a:t>Country</a:t>
            </a:r>
            <a:endParaRPr lang="en-GB" sz="2000" b="1" dirty="0">
              <a:solidFill>
                <a:srgbClr val="0070C0"/>
              </a:solidFill>
              <a:latin typeface="Calibri" pitchFamily="34" charset="0"/>
            </a:endParaRPr>
          </a:p>
        </p:txBody>
      </p:sp>
      <p:sp>
        <p:nvSpPr>
          <p:cNvPr id="23" name="Rectangle 22"/>
          <p:cNvSpPr/>
          <p:nvPr/>
        </p:nvSpPr>
        <p:spPr>
          <a:xfrm>
            <a:off x="-36512" y="6435912"/>
            <a:ext cx="1297160" cy="400110"/>
          </a:xfrm>
          <a:prstGeom prst="rect">
            <a:avLst/>
          </a:prstGeom>
          <a:solidFill>
            <a:schemeClr val="accent2">
              <a:lumMod val="20000"/>
              <a:lumOff val="80000"/>
            </a:schemeClr>
          </a:solidFill>
        </p:spPr>
        <p:txBody>
          <a:bodyPr wrap="square">
            <a:spAutoFit/>
          </a:bodyPr>
          <a:lstStyle/>
          <a:p>
            <a:pPr eaLnBrk="1" fontAlgn="auto" hangingPunct="1">
              <a:spcBef>
                <a:spcPts val="0"/>
              </a:spcBef>
              <a:spcAft>
                <a:spcPts val="0"/>
              </a:spcAft>
            </a:pPr>
            <a:r>
              <a:rPr lang="en-GB" sz="2000" b="1" dirty="0" smtClean="0">
                <a:solidFill>
                  <a:srgbClr val="0070C0"/>
                </a:solidFill>
                <a:latin typeface="Calibri" pitchFamily="34" charset="0"/>
              </a:rPr>
              <a:t>Corporate</a:t>
            </a:r>
            <a:endParaRPr lang="en-GB" sz="2000" b="1" dirty="0">
              <a:solidFill>
                <a:srgbClr val="0070C0"/>
              </a:solidFill>
              <a:latin typeface="Calibri" pitchFamily="34" charset="0"/>
            </a:endParaRPr>
          </a:p>
        </p:txBody>
      </p:sp>
      <p:sp>
        <p:nvSpPr>
          <p:cNvPr id="24" name="Rectangle 23"/>
          <p:cNvSpPr/>
          <p:nvPr/>
        </p:nvSpPr>
        <p:spPr>
          <a:xfrm>
            <a:off x="1331640" y="3109698"/>
            <a:ext cx="7775848" cy="369332"/>
          </a:xfrm>
          <a:prstGeom prst="rect">
            <a:avLst/>
          </a:prstGeom>
          <a:solidFill>
            <a:schemeClr val="accent5">
              <a:lumMod val="20000"/>
              <a:lumOff val="80000"/>
            </a:schemeClr>
          </a:solidFill>
        </p:spPr>
        <p:txBody>
          <a:bodyPr wrap="square">
            <a:spAutoFit/>
          </a:bodyPr>
          <a:lstStyle/>
          <a:p>
            <a:pPr eaLnBrk="1" fontAlgn="auto" hangingPunct="1">
              <a:spcBef>
                <a:spcPts val="0"/>
              </a:spcBef>
              <a:spcAft>
                <a:spcPts val="0"/>
              </a:spcAft>
            </a:pPr>
            <a:r>
              <a:rPr lang="en-GB" sz="1800" b="1" dirty="0" smtClean="0">
                <a:solidFill>
                  <a:prstClr val="black"/>
                </a:solidFill>
                <a:latin typeface="Calibri"/>
              </a:rPr>
              <a:t>EU Biod. Strat. : Action 5: promote integration of values in accounting by 2020</a:t>
            </a:r>
            <a:endParaRPr lang="en-GB" sz="1600" b="1" dirty="0">
              <a:solidFill>
                <a:prstClr val="black"/>
              </a:solidFill>
              <a:latin typeface="Calibri"/>
            </a:endParaRPr>
          </a:p>
        </p:txBody>
      </p:sp>
      <p:sp>
        <p:nvSpPr>
          <p:cNvPr id="25" name="Rectangle 24"/>
          <p:cNvSpPr/>
          <p:nvPr/>
        </p:nvSpPr>
        <p:spPr>
          <a:xfrm>
            <a:off x="1331640" y="5238668"/>
            <a:ext cx="7775848" cy="369332"/>
          </a:xfrm>
          <a:prstGeom prst="rect">
            <a:avLst/>
          </a:prstGeom>
          <a:solidFill>
            <a:schemeClr val="accent5">
              <a:lumMod val="20000"/>
              <a:lumOff val="80000"/>
            </a:schemeClr>
          </a:solidFill>
        </p:spPr>
        <p:txBody>
          <a:bodyPr wrap="square">
            <a:spAutoFit/>
          </a:bodyPr>
          <a:lstStyle/>
          <a:p>
            <a:pPr eaLnBrk="1" fontAlgn="auto" hangingPunct="1">
              <a:spcBef>
                <a:spcPts val="0"/>
              </a:spcBef>
              <a:spcAft>
                <a:spcPts val="0"/>
              </a:spcAft>
            </a:pPr>
            <a:r>
              <a:rPr lang="en-GB" sz="1800" b="1" dirty="0" smtClean="0">
                <a:solidFill>
                  <a:prstClr val="black"/>
                </a:solidFill>
                <a:latin typeface="Calibri"/>
              </a:rPr>
              <a:t>Practical need for accounts to help implement Water Framework Dir. </a:t>
            </a:r>
            <a:r>
              <a:rPr lang="en-GB" sz="1200" b="1" dirty="0" smtClean="0">
                <a:latin typeface="+mn-lt"/>
              </a:rPr>
              <a:t>(2000/60/EC) </a:t>
            </a:r>
            <a:endParaRPr lang="en-GB" sz="1200" dirty="0">
              <a:solidFill>
                <a:prstClr val="black"/>
              </a:solidFill>
              <a:latin typeface="+mn-lt"/>
            </a:endParaRPr>
          </a:p>
        </p:txBody>
      </p:sp>
      <p:sp>
        <p:nvSpPr>
          <p:cNvPr id="26" name="Rectangle 25"/>
          <p:cNvSpPr/>
          <p:nvPr/>
        </p:nvSpPr>
        <p:spPr>
          <a:xfrm>
            <a:off x="1331640" y="3961286"/>
            <a:ext cx="7775847" cy="369332"/>
          </a:xfrm>
          <a:prstGeom prst="rect">
            <a:avLst/>
          </a:prstGeom>
          <a:solidFill>
            <a:schemeClr val="accent5">
              <a:lumMod val="20000"/>
              <a:lumOff val="80000"/>
            </a:schemeClr>
          </a:solidFill>
        </p:spPr>
        <p:txBody>
          <a:bodyPr wrap="square">
            <a:spAutoFit/>
          </a:bodyPr>
          <a:lstStyle/>
          <a:p>
            <a:pPr eaLnBrk="1" fontAlgn="auto" hangingPunct="1">
              <a:spcBef>
                <a:spcPts val="0"/>
              </a:spcBef>
              <a:spcAft>
                <a:spcPts val="0"/>
              </a:spcAft>
            </a:pPr>
            <a:r>
              <a:rPr lang="en-GB" sz="1800" b="1" dirty="0" smtClean="0">
                <a:solidFill>
                  <a:prstClr val="black"/>
                </a:solidFill>
                <a:latin typeface="Calibri"/>
              </a:rPr>
              <a:t>Mapping </a:t>
            </a:r>
            <a:r>
              <a:rPr lang="en-GB" sz="1800" b="1" dirty="0">
                <a:solidFill>
                  <a:prstClr val="black"/>
                </a:solidFill>
                <a:latin typeface="Calibri"/>
              </a:rPr>
              <a:t>and Assessment of Ecosystems and their Services </a:t>
            </a:r>
            <a:r>
              <a:rPr lang="en-GB" sz="1800" b="1" dirty="0" smtClean="0">
                <a:solidFill>
                  <a:prstClr val="black"/>
                </a:solidFill>
                <a:latin typeface="Calibri"/>
              </a:rPr>
              <a:t>(MAES) initiative</a:t>
            </a:r>
            <a:endParaRPr lang="en-GB" sz="1800" b="1" dirty="0">
              <a:solidFill>
                <a:prstClr val="black"/>
              </a:solidFill>
              <a:latin typeface="Calibri"/>
            </a:endParaRPr>
          </a:p>
        </p:txBody>
      </p:sp>
      <p:sp>
        <p:nvSpPr>
          <p:cNvPr id="27" name="Rectangle 26"/>
          <p:cNvSpPr/>
          <p:nvPr/>
        </p:nvSpPr>
        <p:spPr>
          <a:xfrm>
            <a:off x="1331640" y="3535492"/>
            <a:ext cx="7775847" cy="369332"/>
          </a:xfrm>
          <a:prstGeom prst="rect">
            <a:avLst/>
          </a:prstGeom>
          <a:solidFill>
            <a:schemeClr val="accent5">
              <a:lumMod val="20000"/>
              <a:lumOff val="80000"/>
            </a:schemeClr>
          </a:solidFill>
        </p:spPr>
        <p:txBody>
          <a:bodyPr wrap="square">
            <a:spAutoFit/>
          </a:bodyPr>
          <a:lstStyle/>
          <a:p>
            <a:pPr eaLnBrk="1" fontAlgn="auto" hangingPunct="1">
              <a:spcBef>
                <a:spcPts val="0"/>
              </a:spcBef>
              <a:spcAft>
                <a:spcPts val="0"/>
              </a:spcAft>
            </a:pPr>
            <a:r>
              <a:rPr lang="en-GB" sz="1800" b="1" dirty="0" smtClean="0">
                <a:solidFill>
                  <a:prstClr val="black"/>
                </a:solidFill>
                <a:latin typeface="Calibri"/>
              </a:rPr>
              <a:t>7</a:t>
            </a:r>
            <a:r>
              <a:rPr lang="en-GB" sz="1800" b="1" baseline="30000" dirty="0" smtClean="0">
                <a:solidFill>
                  <a:prstClr val="black"/>
                </a:solidFill>
                <a:latin typeface="Calibri"/>
              </a:rPr>
              <a:t>th</a:t>
            </a:r>
            <a:r>
              <a:rPr lang="en-GB" sz="1800" b="1" dirty="0" smtClean="0">
                <a:solidFill>
                  <a:prstClr val="black"/>
                </a:solidFill>
                <a:latin typeface="Calibri"/>
              </a:rPr>
              <a:t> Environmental Action Programme (7</a:t>
            </a:r>
            <a:r>
              <a:rPr lang="en-GB" sz="1800" b="1" baseline="30000" dirty="0" smtClean="0">
                <a:solidFill>
                  <a:prstClr val="black"/>
                </a:solidFill>
                <a:latin typeface="Calibri"/>
              </a:rPr>
              <a:t>th</a:t>
            </a:r>
            <a:r>
              <a:rPr lang="en-GB" sz="1800" b="1" dirty="0" smtClean="0">
                <a:solidFill>
                  <a:prstClr val="black"/>
                </a:solidFill>
                <a:latin typeface="Calibri"/>
              </a:rPr>
              <a:t> EAP) </a:t>
            </a:r>
            <a:endParaRPr lang="en-GB" sz="1800" b="1" dirty="0">
              <a:solidFill>
                <a:prstClr val="black"/>
              </a:solidFill>
              <a:latin typeface="Calibri"/>
            </a:endParaRPr>
          </a:p>
        </p:txBody>
      </p:sp>
      <p:sp>
        <p:nvSpPr>
          <p:cNvPr id="4" name="TextBox 3"/>
          <p:cNvSpPr txBox="1"/>
          <p:nvPr/>
        </p:nvSpPr>
        <p:spPr>
          <a:xfrm rot="19753366">
            <a:off x="1837693" y="3210113"/>
            <a:ext cx="6800255" cy="707886"/>
          </a:xfrm>
          <a:prstGeom prst="rect">
            <a:avLst/>
          </a:prstGeom>
          <a:solidFill>
            <a:srgbClr val="FFC000"/>
          </a:solidFill>
        </p:spPr>
        <p:txBody>
          <a:bodyPr wrap="square" rtlCol="0">
            <a:spAutoFit/>
          </a:bodyPr>
          <a:lstStyle/>
          <a:p>
            <a:pPr algn="ctr"/>
            <a:r>
              <a:rPr lang="en-GB" sz="2000" b="1" dirty="0" smtClean="0">
                <a:latin typeface="+mn-lt"/>
              </a:rPr>
              <a:t>Many commitments: opportunities for action </a:t>
            </a:r>
          </a:p>
          <a:p>
            <a:pPr algn="ctr"/>
            <a:r>
              <a:rPr lang="en-GB" sz="2000" b="1" dirty="0" smtClean="0">
                <a:latin typeface="+mn-lt"/>
              </a:rPr>
              <a:t>– but added-value results needed to keep commitments alive</a:t>
            </a:r>
            <a:endParaRPr lang="en-GB" sz="2000" b="1" dirty="0">
              <a:latin typeface="+mn-lt"/>
            </a:endParaRPr>
          </a:p>
        </p:txBody>
      </p:sp>
    </p:spTree>
    <p:extLst>
      <p:ext uri="{BB962C8B-B14F-4D97-AF65-F5344CB8AC3E}">
        <p14:creationId xmlns:p14="http://schemas.microsoft.com/office/powerpoint/2010/main" val="2943977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Accounting tools – what do they focus on?</a:t>
            </a:r>
            <a:endParaRPr lang="en-US" dirty="0"/>
          </a:p>
        </p:txBody>
      </p:sp>
      <p:grpSp>
        <p:nvGrpSpPr>
          <p:cNvPr id="2" name="Group 1"/>
          <p:cNvGrpSpPr/>
          <p:nvPr/>
        </p:nvGrpSpPr>
        <p:grpSpPr>
          <a:xfrm>
            <a:off x="-7160" y="836712"/>
            <a:ext cx="9187672" cy="6042017"/>
            <a:chOff x="-7160" y="836712"/>
            <a:chExt cx="9187672" cy="6042017"/>
          </a:xfrm>
        </p:grpSpPr>
        <p:sp>
          <p:nvSpPr>
            <p:cNvPr id="116" name="Rectangle 115"/>
            <p:cNvSpPr/>
            <p:nvPr/>
          </p:nvSpPr>
          <p:spPr>
            <a:xfrm>
              <a:off x="-7160" y="836712"/>
              <a:ext cx="9162728" cy="6042017"/>
            </a:xfrm>
            <a:prstGeom prst="rect">
              <a:avLst/>
            </a:prstGeom>
            <a:solidFill>
              <a:srgbClr val="D6F6A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prstClr val="white"/>
                </a:solidFill>
                <a:effectLst/>
                <a:uLnTx/>
                <a:uFillTx/>
                <a:latin typeface="Calibri"/>
                <a:cs typeface="Calibri" pitchFamily="34" charset="0"/>
              </a:endParaRPr>
            </a:p>
          </p:txBody>
        </p:sp>
        <p:sp>
          <p:nvSpPr>
            <p:cNvPr id="117" name="Rectangle 116"/>
            <p:cNvSpPr/>
            <p:nvPr/>
          </p:nvSpPr>
          <p:spPr>
            <a:xfrm>
              <a:off x="2483768" y="1207515"/>
              <a:ext cx="6220121" cy="4669760"/>
            </a:xfrm>
            <a:prstGeom prst="rect">
              <a:avLst/>
            </a:prstGeom>
            <a:solidFill>
              <a:srgbClr val="ADECF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prstClr val="white"/>
                </a:solidFill>
                <a:effectLst/>
                <a:uLnTx/>
                <a:uFillTx/>
                <a:latin typeface="Calibri"/>
                <a:cs typeface="Calibri" pitchFamily="34" charset="0"/>
              </a:endParaRPr>
            </a:p>
          </p:txBody>
        </p:sp>
        <p:sp>
          <p:nvSpPr>
            <p:cNvPr id="118" name="TextBox 117"/>
            <p:cNvSpPr txBox="1"/>
            <p:nvPr/>
          </p:nvSpPr>
          <p:spPr>
            <a:xfrm>
              <a:off x="7923462" y="1146230"/>
              <a:ext cx="969018" cy="338554"/>
            </a:xfrm>
            <a:prstGeom prst="rect">
              <a:avLst/>
            </a:prstGeom>
            <a:noFill/>
          </p:spPr>
          <p:txBody>
            <a:bodyPr wrap="square" rtlCol="0">
              <a:spAutoFit/>
            </a:bodyPr>
            <a:lstStyle/>
            <a:p>
              <a:pPr eaLnBrk="1" fontAlgn="auto" hangingPunct="1">
                <a:spcBef>
                  <a:spcPts val="0"/>
                </a:spcBef>
                <a:spcAft>
                  <a:spcPts val="0"/>
                </a:spcAft>
              </a:pPr>
              <a:r>
                <a:rPr lang="en-GB" sz="1600" b="1" dirty="0" smtClean="0">
                  <a:solidFill>
                    <a:prstClr val="black"/>
                  </a:solidFill>
                  <a:latin typeface="Calibri"/>
                  <a:cs typeface="Calibri" pitchFamily="34" charset="0"/>
                </a:rPr>
                <a:t>Society</a:t>
              </a:r>
              <a:endParaRPr lang="en-GB" sz="1600" b="1" dirty="0">
                <a:solidFill>
                  <a:prstClr val="black"/>
                </a:solidFill>
                <a:latin typeface="Calibri"/>
                <a:cs typeface="Calibri" pitchFamily="34" charset="0"/>
              </a:endParaRPr>
            </a:p>
          </p:txBody>
        </p:sp>
        <p:sp>
          <p:nvSpPr>
            <p:cNvPr id="119" name="TextBox 118"/>
            <p:cNvSpPr txBox="1"/>
            <p:nvPr/>
          </p:nvSpPr>
          <p:spPr>
            <a:xfrm>
              <a:off x="7164288" y="836712"/>
              <a:ext cx="2016224" cy="338554"/>
            </a:xfrm>
            <a:prstGeom prst="rect">
              <a:avLst/>
            </a:prstGeom>
            <a:noFill/>
          </p:spPr>
          <p:txBody>
            <a:bodyPr wrap="square" rtlCol="0">
              <a:spAutoFit/>
            </a:bodyPr>
            <a:lstStyle/>
            <a:p>
              <a:pPr algn="r" eaLnBrk="1" fontAlgn="auto" hangingPunct="1">
                <a:spcBef>
                  <a:spcPts val="0"/>
                </a:spcBef>
                <a:spcAft>
                  <a:spcPts val="0"/>
                </a:spcAft>
              </a:pPr>
              <a:r>
                <a:rPr lang="en-GB" sz="1600" b="1" dirty="0" smtClean="0">
                  <a:solidFill>
                    <a:prstClr val="black"/>
                  </a:solidFill>
                  <a:latin typeface="Calibri"/>
                  <a:cs typeface="Calibri" pitchFamily="34" charset="0"/>
                </a:rPr>
                <a:t>Environment</a:t>
              </a:r>
              <a:r>
                <a:rPr lang="en-GB" sz="1200" b="1" dirty="0" smtClean="0">
                  <a:solidFill>
                    <a:prstClr val="black"/>
                  </a:solidFill>
                  <a:latin typeface="Calibri"/>
                  <a:cs typeface="Calibri" pitchFamily="34" charset="0"/>
                </a:rPr>
                <a:t> </a:t>
              </a:r>
            </a:p>
          </p:txBody>
        </p:sp>
        <p:sp>
          <p:nvSpPr>
            <p:cNvPr id="120" name="Rectangle 119"/>
            <p:cNvSpPr/>
            <p:nvPr/>
          </p:nvSpPr>
          <p:spPr>
            <a:xfrm>
              <a:off x="3131840" y="1593085"/>
              <a:ext cx="5472608" cy="4134713"/>
            </a:xfrm>
            <a:prstGeom prst="rect">
              <a:avLst/>
            </a:prstGeom>
            <a:solidFill>
              <a:srgbClr val="FFCC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prstClr val="white"/>
                </a:solidFill>
                <a:effectLst/>
                <a:uLnTx/>
                <a:uFillTx/>
                <a:latin typeface="Calibri"/>
                <a:cs typeface="Calibri" pitchFamily="34" charset="0"/>
              </a:endParaRPr>
            </a:p>
          </p:txBody>
        </p:sp>
        <p:sp>
          <p:nvSpPr>
            <p:cNvPr id="121" name="Rectangle 4"/>
            <p:cNvSpPr>
              <a:spLocks noChangeArrowheads="1"/>
            </p:cNvSpPr>
            <p:nvPr/>
          </p:nvSpPr>
          <p:spPr bwMode="auto">
            <a:xfrm>
              <a:off x="3485093" y="1961369"/>
              <a:ext cx="2674071" cy="2693045"/>
            </a:xfrm>
            <a:prstGeom prst="rect">
              <a:avLst/>
            </a:prstGeom>
            <a:solidFill>
              <a:sysClr val="window" lastClr="FFFFFF"/>
            </a:solidFill>
            <a:ln w="9525" cap="flat" cmpd="sng" algn="ctr">
              <a:noFill/>
              <a:prstDash val="solid"/>
              <a:headEnd/>
              <a:tailEnd/>
            </a:ln>
            <a:effectLst>
              <a:outerShdw blurRad="40000" dist="20000" dir="5400000" rotWithShape="0">
                <a:srgbClr val="000000">
                  <a:alpha val="38000"/>
                </a:srgbClr>
              </a:outerShdw>
            </a:effectLst>
          </p:spPr>
          <p:txBody>
            <a:bodyPr wrap="square" numCol="1">
              <a:spAutoFit/>
            </a:bodyP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cs typeface="Calibri" pitchFamily="34" charset="0"/>
                </a:rPr>
                <a:t>Economic Sectors</a:t>
              </a:r>
            </a:p>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sz="1200" b="0" i="1" u="none" strike="noStrike" kern="0" cap="none" spc="0" normalizeH="0" baseline="0" noProof="0" dirty="0" smtClean="0">
                  <a:ln>
                    <a:noFill/>
                  </a:ln>
                  <a:solidFill>
                    <a:prstClr val="black"/>
                  </a:solidFill>
                  <a:effectLst/>
                  <a:uLnTx/>
                  <a:uFillTx/>
                  <a:latin typeface="Calibri"/>
                  <a:cs typeface="Calibri" pitchFamily="34" charset="0"/>
                </a:rPr>
                <a:t>(examples)</a:t>
              </a:r>
              <a:endParaRPr kumimoji="0" lang="en-US" sz="1200" b="0" i="1" u="none" strike="noStrike" kern="0" cap="none" spc="0" normalizeH="0" baseline="0" noProof="0" dirty="0">
                <a:ln>
                  <a:noFill/>
                </a:ln>
                <a:solidFill>
                  <a:prstClr val="black"/>
                </a:solidFill>
                <a:effectLst/>
                <a:uLnTx/>
                <a:uFillTx/>
                <a:latin typeface="Calibri"/>
                <a:cs typeface="Calibri" pitchFamily="34" charset="0"/>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a:cs typeface="Calibri" pitchFamily="34" charset="0"/>
                </a:rPr>
                <a:t>- Agriculture, hunting, forestry &amp; fishing</a:t>
              </a:r>
            </a:p>
            <a:p>
              <a:pPr marL="0" marR="0" lvl="0" indent="0" defTabSz="914400" eaLnBrk="1" fontAlgn="auto" latinLnBrk="0" hangingPunct="1">
                <a:lnSpc>
                  <a:spcPct val="100000"/>
                </a:lnSpc>
                <a:spcBef>
                  <a:spcPts val="30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a:cs typeface="Calibri" pitchFamily="34" charset="0"/>
                </a:rPr>
                <a:t>- Oil and gas;  mining &amp; quarrying</a:t>
              </a:r>
            </a:p>
            <a:p>
              <a:pPr marL="0" marR="0" lvl="0" indent="0" defTabSz="914400" eaLnBrk="1" fontAlgn="auto" latinLnBrk="0" hangingPunct="1">
                <a:lnSpc>
                  <a:spcPct val="100000"/>
                </a:lnSpc>
                <a:spcBef>
                  <a:spcPts val="30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a:cs typeface="Calibri" pitchFamily="34" charset="0"/>
                </a:rPr>
                <a:t>- Wood and wood products</a:t>
              </a:r>
            </a:p>
            <a:p>
              <a:pPr marL="0" marR="0" lvl="0" indent="0" defTabSz="914400" eaLnBrk="1" fontAlgn="auto" latinLnBrk="0" hangingPunct="1">
                <a:lnSpc>
                  <a:spcPct val="100000"/>
                </a:lnSpc>
                <a:spcBef>
                  <a:spcPts val="30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a:cs typeface="Calibri" pitchFamily="34" charset="0"/>
                </a:rPr>
                <a:t>- Food products, beverages &amp; tobacco</a:t>
              </a:r>
            </a:p>
            <a:p>
              <a:pPr marL="0" marR="0" lvl="0" indent="0" defTabSz="914400" eaLnBrk="1" fontAlgn="auto" latinLnBrk="0" hangingPunct="1">
                <a:lnSpc>
                  <a:spcPct val="100000"/>
                </a:lnSpc>
                <a:spcBef>
                  <a:spcPts val="30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a:cs typeface="Calibri" pitchFamily="34" charset="0"/>
                </a:rPr>
                <a:t>- Textiles, textile products &amp; leather</a:t>
              </a:r>
            </a:p>
            <a:p>
              <a:pPr marL="0" marR="0" lvl="0" indent="0" defTabSz="914400" eaLnBrk="1" fontAlgn="auto" latinLnBrk="0" hangingPunct="1">
                <a:lnSpc>
                  <a:spcPct val="100000"/>
                </a:lnSpc>
                <a:spcBef>
                  <a:spcPts val="30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a:cs typeface="Calibri" pitchFamily="34" charset="0"/>
                </a:rPr>
                <a:t>- Pulp, paper &amp; paper products</a:t>
              </a:r>
            </a:p>
            <a:p>
              <a:pPr marL="0" marR="0" lvl="0" indent="0" defTabSz="914400" eaLnBrk="1" fontAlgn="auto" latinLnBrk="0" hangingPunct="1">
                <a:lnSpc>
                  <a:spcPct val="100000"/>
                </a:lnSpc>
                <a:spcBef>
                  <a:spcPts val="30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a:cs typeface="Calibri" pitchFamily="34" charset="0"/>
                </a:rPr>
                <a:t>- Rubber &amp; plastics products</a:t>
              </a:r>
            </a:p>
            <a:p>
              <a:pPr marL="0" marR="0" lvl="0" indent="0" defTabSz="914400" eaLnBrk="1" fontAlgn="auto" latinLnBrk="0" hangingPunct="1">
                <a:lnSpc>
                  <a:spcPct val="100000"/>
                </a:lnSpc>
                <a:spcBef>
                  <a:spcPts val="30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a:cs typeface="Calibri" pitchFamily="34" charset="0"/>
                </a:rPr>
                <a:t>- Research &amp; development</a:t>
              </a:r>
            </a:p>
            <a:p>
              <a:pPr marL="0" marR="0" lvl="0" indent="0" algn="ctr" defTabSz="914400" eaLnBrk="1" fontAlgn="auto" latinLnBrk="0" hangingPunct="1">
                <a:lnSpc>
                  <a:spcPct val="100000"/>
                </a:lnSpc>
                <a:spcBef>
                  <a:spcPts val="30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a:cs typeface="Calibri" pitchFamily="34" charset="0"/>
                </a:rPr>
                <a:t>Outputs from one sector can  be intermediate inputs to another</a:t>
              </a:r>
              <a:endParaRPr kumimoji="0" lang="en-US" sz="1200" b="0" i="0" u="none" strike="noStrike" kern="0" cap="none" spc="0" normalizeH="0" baseline="0" noProof="0" dirty="0" smtClean="0">
                <a:ln>
                  <a:noFill/>
                </a:ln>
                <a:solidFill>
                  <a:prstClr val="black"/>
                </a:solidFill>
                <a:effectLst/>
                <a:uLnTx/>
                <a:uFillTx/>
                <a:latin typeface="Calibri"/>
                <a:cs typeface="Calibri" pitchFamily="34" charset="0"/>
              </a:endParaRPr>
            </a:p>
          </p:txBody>
        </p:sp>
        <p:sp>
          <p:nvSpPr>
            <p:cNvPr id="122" name="Rectangle 37"/>
            <p:cNvSpPr>
              <a:spLocks noChangeArrowheads="1"/>
            </p:cNvSpPr>
            <p:nvPr/>
          </p:nvSpPr>
          <p:spPr bwMode="auto">
            <a:xfrm rot="5400000">
              <a:off x="5874691" y="3370195"/>
              <a:ext cx="2244546" cy="504871"/>
            </a:xfrm>
            <a:prstGeom prst="rect">
              <a:avLst/>
            </a:prstGeom>
            <a:solidFill>
              <a:srgbClr val="65D7FF"/>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prstClr val="black"/>
                  </a:solidFill>
                  <a:effectLst/>
                  <a:uLnTx/>
                  <a:uFillTx/>
                  <a:latin typeface="Calibri"/>
                  <a:cs typeface="Calibri" pitchFamily="34" charset="0"/>
                </a:rPr>
                <a:t>Outputs: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a:cs typeface="Calibri" pitchFamily="34" charset="0"/>
                </a:rPr>
                <a:t>Products  &amp; services</a:t>
              </a:r>
            </a:p>
          </p:txBody>
        </p:sp>
        <p:sp>
          <p:nvSpPr>
            <p:cNvPr id="123" name="Rectangle 24"/>
            <p:cNvSpPr>
              <a:spLocks noChangeArrowheads="1"/>
            </p:cNvSpPr>
            <p:nvPr/>
          </p:nvSpPr>
          <p:spPr bwMode="auto">
            <a:xfrm>
              <a:off x="7780496" y="2971536"/>
              <a:ext cx="823952" cy="461665"/>
            </a:xfrm>
            <a:prstGeom prst="rect">
              <a:avLst/>
            </a:prstGeom>
            <a:solidFill>
              <a:srgbClr val="65D7FF"/>
            </a:solidFill>
            <a:ln w="9525">
              <a:noFill/>
              <a:miter lim="800000"/>
              <a:headEnd/>
              <a:tailEnd/>
            </a:ln>
          </p:spPr>
          <p:txBody>
            <a:bodyPr wrap="square">
              <a:spAutoFit/>
            </a:bodyPr>
            <a:lstStyle/>
            <a:p>
              <a:pPr algn="ctr" eaLnBrk="1" fontAlgn="auto" hangingPunct="1">
                <a:spcBef>
                  <a:spcPct val="10000"/>
                </a:spcBef>
                <a:spcAft>
                  <a:spcPts val="0"/>
                </a:spcAft>
              </a:pPr>
              <a:r>
                <a:rPr lang="en-US" sz="1200" b="1" dirty="0" smtClean="0">
                  <a:solidFill>
                    <a:prstClr val="black"/>
                  </a:solidFill>
                  <a:latin typeface="Calibri"/>
                  <a:cs typeface="Calibri" pitchFamily="34" charset="0"/>
                </a:rPr>
                <a:t>Public Sector</a:t>
              </a:r>
            </a:p>
          </p:txBody>
        </p:sp>
        <p:sp>
          <p:nvSpPr>
            <p:cNvPr id="124" name="Rectangle 25"/>
            <p:cNvSpPr>
              <a:spLocks noChangeArrowheads="1"/>
            </p:cNvSpPr>
            <p:nvPr/>
          </p:nvSpPr>
          <p:spPr bwMode="auto">
            <a:xfrm>
              <a:off x="7780495" y="4293096"/>
              <a:ext cx="823953" cy="461665"/>
            </a:xfrm>
            <a:prstGeom prst="rect">
              <a:avLst/>
            </a:prstGeom>
            <a:solidFill>
              <a:srgbClr val="65D7FF"/>
            </a:solidFill>
            <a:ln w="9525">
              <a:noFill/>
              <a:miter lim="800000"/>
              <a:headEnd/>
              <a:tailEnd/>
            </a:ln>
          </p:spPr>
          <p:txBody>
            <a:bodyPr wrap="square">
              <a:spAutoFit/>
            </a:bodyPr>
            <a:lstStyle/>
            <a:p>
              <a:pPr algn="ctr" eaLnBrk="1" fontAlgn="auto" hangingPunct="1">
                <a:spcBef>
                  <a:spcPct val="10000"/>
                </a:spcBef>
                <a:spcAft>
                  <a:spcPts val="0"/>
                </a:spcAft>
              </a:pPr>
              <a:r>
                <a:rPr lang="en-US" sz="1200" b="1" dirty="0" smtClean="0">
                  <a:solidFill>
                    <a:prstClr val="black"/>
                  </a:solidFill>
                  <a:latin typeface="Calibri"/>
                  <a:cs typeface="Calibri" pitchFamily="34" charset="0"/>
                </a:rPr>
                <a:t>House-holds</a:t>
              </a:r>
            </a:p>
          </p:txBody>
        </p:sp>
        <p:sp>
          <p:nvSpPr>
            <p:cNvPr id="125" name="Rectangle 31"/>
            <p:cNvSpPr>
              <a:spLocks noChangeArrowheads="1"/>
            </p:cNvSpPr>
            <p:nvPr/>
          </p:nvSpPr>
          <p:spPr bwMode="auto">
            <a:xfrm>
              <a:off x="7780494" y="3678427"/>
              <a:ext cx="823953" cy="461665"/>
            </a:xfrm>
            <a:prstGeom prst="rect">
              <a:avLst/>
            </a:prstGeom>
            <a:solidFill>
              <a:srgbClr val="65D7FF"/>
            </a:solidFill>
            <a:ln w="9525">
              <a:noFill/>
              <a:miter lim="800000"/>
              <a:headEnd/>
              <a:tailEnd/>
            </a:ln>
          </p:spPr>
          <p:txBody>
            <a:bodyPr wrap="square">
              <a:spAutoFit/>
            </a:bodyPr>
            <a:lstStyle/>
            <a:p>
              <a:pPr algn="ctr" eaLnBrk="1" fontAlgn="auto" hangingPunct="1">
                <a:spcBef>
                  <a:spcPct val="10000"/>
                </a:spcBef>
                <a:spcAft>
                  <a:spcPts val="0"/>
                </a:spcAft>
              </a:pPr>
              <a:r>
                <a:rPr lang="en-US" sz="1200" b="1" dirty="0" smtClean="0">
                  <a:solidFill>
                    <a:prstClr val="black"/>
                  </a:solidFill>
                  <a:latin typeface="Calibri"/>
                  <a:cs typeface="Calibri" pitchFamily="34" charset="0"/>
                </a:rPr>
                <a:t>Private Sector</a:t>
              </a:r>
            </a:p>
          </p:txBody>
        </p:sp>
        <p:sp>
          <p:nvSpPr>
            <p:cNvPr id="126" name="Rectangle 125"/>
            <p:cNvSpPr/>
            <p:nvPr/>
          </p:nvSpPr>
          <p:spPr>
            <a:xfrm>
              <a:off x="6437421" y="1916832"/>
              <a:ext cx="2131372" cy="461665"/>
            </a:xfrm>
            <a:prstGeom prst="rect">
              <a:avLst/>
            </a:prstGeom>
            <a:solidFill>
              <a:srgbClr val="FFFF66"/>
            </a:solidFill>
            <a:ln w="19050">
              <a:noFill/>
            </a:ln>
          </p:spPr>
          <p:txBody>
            <a:bodyPr wrap="square">
              <a:spAutoFit/>
            </a:bodyPr>
            <a:lstStyle/>
            <a:p>
              <a:pPr algn="ctr" eaLnBrk="1" fontAlgn="auto" hangingPunct="1">
                <a:spcBef>
                  <a:spcPct val="20000"/>
                </a:spcBef>
                <a:spcAft>
                  <a:spcPts val="0"/>
                </a:spcAft>
              </a:pPr>
              <a:r>
                <a:rPr lang="en-US" sz="1200" b="1" dirty="0" smtClean="0">
                  <a:solidFill>
                    <a:prstClr val="black"/>
                  </a:solidFill>
                  <a:latin typeface="Calibri"/>
                  <a:cs typeface="Calibri" pitchFamily="34" charset="0"/>
                </a:rPr>
                <a:t>System </a:t>
              </a:r>
              <a:r>
                <a:rPr lang="en-US" sz="1200" b="1" dirty="0">
                  <a:solidFill>
                    <a:prstClr val="black"/>
                  </a:solidFill>
                  <a:latin typeface="Calibri"/>
                  <a:cs typeface="Calibri" pitchFamily="34" charset="0"/>
                </a:rPr>
                <a:t>of </a:t>
              </a:r>
              <a:r>
                <a:rPr lang="en-US" sz="1200" b="1" dirty="0" smtClean="0">
                  <a:solidFill>
                    <a:prstClr val="black"/>
                  </a:solidFill>
                  <a:latin typeface="Calibri"/>
                  <a:cs typeface="Calibri" pitchFamily="34" charset="0"/>
                </a:rPr>
                <a:t>National Accounts (SNA )</a:t>
              </a:r>
              <a:endParaRPr lang="en-US" sz="1200" b="1" dirty="0">
                <a:solidFill>
                  <a:prstClr val="black"/>
                </a:solidFill>
                <a:latin typeface="Calibri"/>
                <a:cs typeface="Calibri" pitchFamily="34" charset="0"/>
              </a:endParaRPr>
            </a:p>
          </p:txBody>
        </p:sp>
        <p:sp>
          <p:nvSpPr>
            <p:cNvPr id="127" name="AutoShape 33"/>
            <p:cNvSpPr>
              <a:spLocks noChangeArrowheads="1"/>
            </p:cNvSpPr>
            <p:nvPr/>
          </p:nvSpPr>
          <p:spPr bwMode="auto">
            <a:xfrm>
              <a:off x="3053837" y="3837176"/>
              <a:ext cx="385558" cy="343551"/>
            </a:xfrm>
            <a:prstGeom prst="rightArrow">
              <a:avLst>
                <a:gd name="adj1" fmla="val 50000"/>
                <a:gd name="adj2" fmla="val 51227"/>
              </a:avLst>
            </a:prstGeom>
            <a:solidFill>
              <a:sysClr val="window" lastClr="FFFFFF"/>
            </a:solidFill>
            <a:ln w="25400" cap="flat" cmpd="sng" algn="ctr">
              <a:solidFill>
                <a:srgbClr val="00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Calibri"/>
                <a:cs typeface="Calibri" pitchFamily="34" charset="0"/>
              </a:endParaRPr>
            </a:p>
          </p:txBody>
        </p:sp>
        <p:sp>
          <p:nvSpPr>
            <p:cNvPr id="128" name="Rectangle 127"/>
            <p:cNvSpPr/>
            <p:nvPr/>
          </p:nvSpPr>
          <p:spPr>
            <a:xfrm>
              <a:off x="3413085" y="5104310"/>
              <a:ext cx="1862883" cy="513223"/>
            </a:xfrm>
            <a:prstGeom prst="rect">
              <a:avLst/>
            </a:prstGeom>
            <a:solidFill>
              <a:srgbClr val="65D7FF"/>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prstClr val="black"/>
                  </a:solidFill>
                  <a:effectLst/>
                  <a:uLnTx/>
                  <a:uFillTx/>
                  <a:latin typeface="Calibri"/>
                  <a:cs typeface="Calibri" pitchFamily="34" charset="0"/>
                </a:rPr>
                <a:t>Man-made capital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a:cs typeface="Calibri" pitchFamily="34" charset="0"/>
                </a:rPr>
                <a:t>(inc. financial capital) </a:t>
              </a:r>
            </a:p>
          </p:txBody>
        </p:sp>
        <p:sp>
          <p:nvSpPr>
            <p:cNvPr id="129" name="TextBox 128"/>
            <p:cNvSpPr txBox="1"/>
            <p:nvPr/>
          </p:nvSpPr>
          <p:spPr>
            <a:xfrm>
              <a:off x="6372200" y="1556792"/>
              <a:ext cx="2240057" cy="338554"/>
            </a:xfrm>
            <a:prstGeom prst="rect">
              <a:avLst/>
            </a:prstGeom>
            <a:noFill/>
          </p:spPr>
          <p:txBody>
            <a:bodyPr wrap="square" rtlCol="0">
              <a:spAutoFit/>
            </a:bodyPr>
            <a:lstStyle/>
            <a:p>
              <a:pPr algn="r" eaLnBrk="1" fontAlgn="auto" hangingPunct="1">
                <a:spcBef>
                  <a:spcPts val="0"/>
                </a:spcBef>
                <a:spcAft>
                  <a:spcPts val="0"/>
                </a:spcAft>
              </a:pPr>
              <a:r>
                <a:rPr lang="en-GB" sz="1600" b="1" dirty="0" smtClean="0">
                  <a:solidFill>
                    <a:prstClr val="black"/>
                  </a:solidFill>
                  <a:latin typeface="Calibri"/>
                  <a:cs typeface="Calibri" pitchFamily="34" charset="0"/>
                </a:rPr>
                <a:t>The Economy</a:t>
              </a:r>
              <a:endParaRPr lang="en-GB" sz="1600" b="1" dirty="0">
                <a:solidFill>
                  <a:prstClr val="black"/>
                </a:solidFill>
                <a:latin typeface="Calibri"/>
                <a:cs typeface="Calibri" pitchFamily="34" charset="0"/>
              </a:endParaRPr>
            </a:p>
          </p:txBody>
        </p:sp>
        <p:sp>
          <p:nvSpPr>
            <p:cNvPr id="130" name="Left Arrow 129"/>
            <p:cNvSpPr/>
            <p:nvPr/>
          </p:nvSpPr>
          <p:spPr>
            <a:xfrm rot="5400000">
              <a:off x="4675203" y="4795459"/>
              <a:ext cx="232098" cy="308062"/>
            </a:xfrm>
            <a:prstGeom prst="leftArrow">
              <a:avLst/>
            </a:prstGeom>
            <a:solidFill>
              <a:srgbClr val="B5EF67"/>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prstClr val="white"/>
                </a:solidFill>
                <a:effectLst/>
                <a:uLnTx/>
                <a:uFillTx/>
                <a:latin typeface="Calibri"/>
                <a:cs typeface="Calibri" pitchFamily="34" charset="0"/>
              </a:endParaRPr>
            </a:p>
          </p:txBody>
        </p:sp>
        <p:sp>
          <p:nvSpPr>
            <p:cNvPr id="131" name="TextBox 130"/>
            <p:cNvSpPr txBox="1"/>
            <p:nvPr/>
          </p:nvSpPr>
          <p:spPr>
            <a:xfrm>
              <a:off x="4651941" y="4820445"/>
              <a:ext cx="301453" cy="288688"/>
            </a:xfrm>
            <a:prstGeom prst="rect">
              <a:avLst/>
            </a:prstGeom>
            <a:noFill/>
          </p:spPr>
          <p:txBody>
            <a:bodyPr wrap="square" rtlCol="0">
              <a:spAutoFit/>
            </a:bodyPr>
            <a:lstStyle/>
            <a:p>
              <a:pPr eaLnBrk="1" fontAlgn="auto" hangingPunct="1">
                <a:spcBef>
                  <a:spcPts val="0"/>
                </a:spcBef>
                <a:spcAft>
                  <a:spcPts val="0"/>
                </a:spcAft>
              </a:pPr>
              <a:r>
                <a:rPr lang="en-GB" sz="1200" dirty="0" smtClean="0">
                  <a:solidFill>
                    <a:prstClr val="black"/>
                  </a:solidFill>
                  <a:latin typeface="Calibri"/>
                  <a:cs typeface="Calibri" pitchFamily="34" charset="0"/>
                </a:rPr>
                <a:t>€</a:t>
              </a:r>
              <a:endParaRPr lang="en-GB" sz="1200" dirty="0">
                <a:solidFill>
                  <a:prstClr val="black"/>
                </a:solidFill>
                <a:latin typeface="Calibri"/>
                <a:cs typeface="Calibri" pitchFamily="34" charset="0"/>
              </a:endParaRPr>
            </a:p>
          </p:txBody>
        </p:sp>
        <p:sp>
          <p:nvSpPr>
            <p:cNvPr id="132" name="AutoShape 33"/>
            <p:cNvSpPr>
              <a:spLocks noChangeArrowheads="1"/>
            </p:cNvSpPr>
            <p:nvPr/>
          </p:nvSpPr>
          <p:spPr bwMode="auto">
            <a:xfrm rot="16200000">
              <a:off x="4302088" y="4790571"/>
              <a:ext cx="225140" cy="307318"/>
            </a:xfrm>
            <a:prstGeom prst="rightArrow">
              <a:avLst>
                <a:gd name="adj1" fmla="val 50000"/>
                <a:gd name="adj2" fmla="val 51227"/>
              </a:avLst>
            </a:prstGeom>
            <a:solidFill>
              <a:sysClr val="window" lastClr="FFFFFF"/>
            </a:solidFill>
            <a:ln w="25400" cap="flat" cmpd="sng" algn="ctr">
              <a:solidFill>
                <a:srgbClr val="00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Calibri"/>
                <a:cs typeface="Calibri" pitchFamily="34" charset="0"/>
              </a:endParaRPr>
            </a:p>
          </p:txBody>
        </p:sp>
        <p:sp>
          <p:nvSpPr>
            <p:cNvPr id="133" name="Left Arrow 132"/>
            <p:cNvSpPr/>
            <p:nvPr/>
          </p:nvSpPr>
          <p:spPr>
            <a:xfrm rot="16200000">
              <a:off x="3883115" y="4793681"/>
              <a:ext cx="232098" cy="308062"/>
            </a:xfrm>
            <a:prstGeom prst="leftArrow">
              <a:avLst/>
            </a:prstGeom>
            <a:solidFill>
              <a:srgbClr val="B5EF67"/>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prstClr val="white"/>
                </a:solidFill>
                <a:effectLst/>
                <a:uLnTx/>
                <a:uFillTx/>
                <a:latin typeface="Calibri"/>
                <a:cs typeface="Calibri" pitchFamily="34" charset="0"/>
              </a:endParaRPr>
            </a:p>
          </p:txBody>
        </p:sp>
        <p:sp>
          <p:nvSpPr>
            <p:cNvPr id="134" name="TextBox 133"/>
            <p:cNvSpPr txBox="1"/>
            <p:nvPr/>
          </p:nvSpPr>
          <p:spPr>
            <a:xfrm>
              <a:off x="3875178" y="4784152"/>
              <a:ext cx="224437" cy="288688"/>
            </a:xfrm>
            <a:prstGeom prst="rect">
              <a:avLst/>
            </a:prstGeom>
            <a:noFill/>
          </p:spPr>
          <p:txBody>
            <a:bodyPr wrap="square" rtlCol="0">
              <a:spAutoFit/>
            </a:bodyPr>
            <a:lstStyle/>
            <a:p>
              <a:pPr eaLnBrk="1" fontAlgn="auto" hangingPunct="1">
                <a:spcBef>
                  <a:spcPts val="0"/>
                </a:spcBef>
                <a:spcAft>
                  <a:spcPts val="0"/>
                </a:spcAft>
              </a:pPr>
              <a:r>
                <a:rPr lang="en-GB" sz="1200" dirty="0" smtClean="0">
                  <a:solidFill>
                    <a:prstClr val="black"/>
                  </a:solidFill>
                  <a:latin typeface="Calibri"/>
                  <a:cs typeface="Calibri" pitchFamily="34" charset="0"/>
                </a:rPr>
                <a:t>€</a:t>
              </a:r>
              <a:endParaRPr lang="en-GB" sz="1200" dirty="0">
                <a:solidFill>
                  <a:prstClr val="black"/>
                </a:solidFill>
                <a:latin typeface="Calibri"/>
                <a:cs typeface="Calibri" pitchFamily="34" charset="0"/>
              </a:endParaRPr>
            </a:p>
          </p:txBody>
        </p:sp>
        <p:grpSp>
          <p:nvGrpSpPr>
            <p:cNvPr id="135" name="Group 134"/>
            <p:cNvGrpSpPr/>
            <p:nvPr/>
          </p:nvGrpSpPr>
          <p:grpSpPr>
            <a:xfrm>
              <a:off x="2997990" y="3125871"/>
              <a:ext cx="441406" cy="433806"/>
              <a:chOff x="7674524" y="3212976"/>
              <a:chExt cx="281852" cy="288032"/>
            </a:xfrm>
          </p:grpSpPr>
          <p:sp>
            <p:nvSpPr>
              <p:cNvPr id="136" name="Left Arrow 135"/>
              <p:cNvSpPr/>
              <p:nvPr/>
            </p:nvSpPr>
            <p:spPr>
              <a:xfrm>
                <a:off x="7674524" y="3212976"/>
                <a:ext cx="281852" cy="288032"/>
              </a:xfrm>
              <a:prstGeom prst="leftArrow">
                <a:avLst/>
              </a:prstGeom>
              <a:solidFill>
                <a:srgbClr val="B5EF67"/>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prstClr val="white"/>
                  </a:solidFill>
                  <a:effectLst/>
                  <a:uLnTx/>
                  <a:uFillTx/>
                  <a:latin typeface="Calibri"/>
                  <a:cs typeface="Calibri" pitchFamily="34" charset="0"/>
                </a:endParaRPr>
              </a:p>
            </p:txBody>
          </p:sp>
          <p:sp>
            <p:nvSpPr>
              <p:cNvPr id="137" name="TextBox 136"/>
              <p:cNvSpPr txBox="1"/>
              <p:nvPr/>
            </p:nvSpPr>
            <p:spPr>
              <a:xfrm>
                <a:off x="7674524" y="3239397"/>
                <a:ext cx="251900" cy="1916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a:cs typeface="Calibri" pitchFamily="34" charset="0"/>
                  </a:rPr>
                  <a:t> €</a:t>
                </a:r>
              </a:p>
            </p:txBody>
          </p:sp>
        </p:grpSp>
        <p:sp>
          <p:nvSpPr>
            <p:cNvPr id="138" name="Rectangle 24"/>
            <p:cNvSpPr>
              <a:spLocks noChangeArrowheads="1"/>
            </p:cNvSpPr>
            <p:nvPr/>
          </p:nvSpPr>
          <p:spPr bwMode="auto">
            <a:xfrm>
              <a:off x="7782631" y="2461491"/>
              <a:ext cx="744931" cy="276999"/>
            </a:xfrm>
            <a:prstGeom prst="rect">
              <a:avLst/>
            </a:prstGeom>
            <a:solidFill>
              <a:srgbClr val="65D7FF"/>
            </a:solidFill>
            <a:ln w="9525">
              <a:noFill/>
              <a:miter lim="800000"/>
              <a:headEnd/>
              <a:tailEnd/>
            </a:ln>
          </p:spPr>
          <p:txBody>
            <a:bodyPr wrap="square">
              <a:spAutoFit/>
            </a:bodyPr>
            <a:lstStyle/>
            <a:p>
              <a:pPr algn="ctr" eaLnBrk="1" fontAlgn="auto" hangingPunct="1">
                <a:spcBef>
                  <a:spcPct val="10000"/>
                </a:spcBef>
                <a:spcAft>
                  <a:spcPts val="0"/>
                </a:spcAft>
              </a:pPr>
              <a:r>
                <a:rPr lang="en-US" sz="1200" b="1" dirty="0" smtClean="0">
                  <a:solidFill>
                    <a:prstClr val="black"/>
                  </a:solidFill>
                  <a:latin typeface="Calibri"/>
                  <a:cs typeface="Calibri" pitchFamily="34" charset="0"/>
                </a:rPr>
                <a:t>Exports</a:t>
              </a:r>
              <a:endParaRPr lang="en-US" sz="1200" b="1" dirty="0">
                <a:solidFill>
                  <a:prstClr val="black"/>
                </a:solidFill>
                <a:latin typeface="Calibri"/>
                <a:cs typeface="Calibri" pitchFamily="34" charset="0"/>
              </a:endParaRPr>
            </a:p>
          </p:txBody>
        </p:sp>
        <p:sp>
          <p:nvSpPr>
            <p:cNvPr id="139" name="Left Brace 138"/>
            <p:cNvSpPr/>
            <p:nvPr/>
          </p:nvSpPr>
          <p:spPr>
            <a:xfrm>
              <a:off x="7589549" y="2552728"/>
              <a:ext cx="193082" cy="2081934"/>
            </a:xfrm>
            <a:prstGeom prst="leftBrace">
              <a:avLst/>
            </a:prstGeom>
            <a:no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Calibri"/>
              </a:endParaRPr>
            </a:p>
          </p:txBody>
        </p:sp>
        <p:sp>
          <p:nvSpPr>
            <p:cNvPr id="140" name="AutoShape 33"/>
            <p:cNvSpPr>
              <a:spLocks noChangeArrowheads="1"/>
            </p:cNvSpPr>
            <p:nvPr/>
          </p:nvSpPr>
          <p:spPr bwMode="auto">
            <a:xfrm>
              <a:off x="7301517" y="3695135"/>
              <a:ext cx="335523" cy="331257"/>
            </a:xfrm>
            <a:prstGeom prst="rightArrow">
              <a:avLst>
                <a:gd name="adj1" fmla="val 50000"/>
                <a:gd name="adj2" fmla="val 51227"/>
              </a:avLst>
            </a:prstGeom>
            <a:solidFill>
              <a:sysClr val="window" lastClr="FFFFFF"/>
            </a:solidFill>
            <a:ln w="25400" cap="flat" cmpd="sng" algn="ctr">
              <a:solidFill>
                <a:srgbClr val="00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Calibri"/>
                <a:cs typeface="Calibri" pitchFamily="34" charset="0"/>
              </a:endParaRPr>
            </a:p>
          </p:txBody>
        </p:sp>
        <p:grpSp>
          <p:nvGrpSpPr>
            <p:cNvPr id="141" name="Group 140"/>
            <p:cNvGrpSpPr/>
            <p:nvPr/>
          </p:nvGrpSpPr>
          <p:grpSpPr>
            <a:xfrm>
              <a:off x="6142358" y="2965183"/>
              <a:ext cx="408234" cy="433806"/>
              <a:chOff x="7674524" y="3212976"/>
              <a:chExt cx="281852" cy="288032"/>
            </a:xfrm>
          </p:grpSpPr>
          <p:sp>
            <p:nvSpPr>
              <p:cNvPr id="142" name="Left Arrow 141"/>
              <p:cNvSpPr/>
              <p:nvPr/>
            </p:nvSpPr>
            <p:spPr>
              <a:xfrm>
                <a:off x="7674524" y="3212976"/>
                <a:ext cx="281852" cy="288032"/>
              </a:xfrm>
              <a:prstGeom prst="leftArrow">
                <a:avLst/>
              </a:prstGeom>
              <a:solidFill>
                <a:srgbClr val="B5EF67"/>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prstClr val="white"/>
                  </a:solidFill>
                  <a:effectLst/>
                  <a:uLnTx/>
                  <a:uFillTx/>
                  <a:latin typeface="Calibri"/>
                  <a:cs typeface="Calibri" pitchFamily="34" charset="0"/>
                </a:endParaRPr>
              </a:p>
            </p:txBody>
          </p:sp>
          <p:sp>
            <p:nvSpPr>
              <p:cNvPr id="143" name="TextBox 142"/>
              <p:cNvSpPr txBox="1"/>
              <p:nvPr/>
            </p:nvSpPr>
            <p:spPr>
              <a:xfrm>
                <a:off x="7674524" y="3239397"/>
                <a:ext cx="251900" cy="1916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a:cs typeface="Calibri" pitchFamily="34" charset="0"/>
                  </a:rPr>
                  <a:t> €</a:t>
                </a:r>
              </a:p>
            </p:txBody>
          </p:sp>
        </p:grpSp>
        <p:grpSp>
          <p:nvGrpSpPr>
            <p:cNvPr id="144" name="Group 143"/>
            <p:cNvGrpSpPr/>
            <p:nvPr/>
          </p:nvGrpSpPr>
          <p:grpSpPr>
            <a:xfrm>
              <a:off x="7301518" y="2994276"/>
              <a:ext cx="375417" cy="411066"/>
              <a:chOff x="7674524" y="3212976"/>
              <a:chExt cx="281852" cy="288032"/>
            </a:xfrm>
          </p:grpSpPr>
          <p:sp>
            <p:nvSpPr>
              <p:cNvPr id="145" name="Left Arrow 144"/>
              <p:cNvSpPr/>
              <p:nvPr/>
            </p:nvSpPr>
            <p:spPr>
              <a:xfrm>
                <a:off x="7674524" y="3212976"/>
                <a:ext cx="281852" cy="288032"/>
              </a:xfrm>
              <a:prstGeom prst="leftArrow">
                <a:avLst/>
              </a:prstGeom>
              <a:solidFill>
                <a:srgbClr val="B5EF67"/>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white"/>
                  </a:solidFill>
                  <a:effectLst/>
                  <a:uLnTx/>
                  <a:uFillTx/>
                  <a:latin typeface="Calibri"/>
                  <a:cs typeface="Calibri" pitchFamily="34" charset="0"/>
                </a:endParaRPr>
              </a:p>
            </p:txBody>
          </p:sp>
          <p:sp>
            <p:nvSpPr>
              <p:cNvPr id="146" name="TextBox 145"/>
              <p:cNvSpPr txBox="1"/>
              <p:nvPr/>
            </p:nvSpPr>
            <p:spPr>
              <a:xfrm>
                <a:off x="7674524" y="3239397"/>
                <a:ext cx="251900" cy="18330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a:cs typeface="Calibri" pitchFamily="34" charset="0"/>
                  </a:rPr>
                  <a:t> €</a:t>
                </a:r>
              </a:p>
            </p:txBody>
          </p:sp>
        </p:grpSp>
        <p:sp>
          <p:nvSpPr>
            <p:cNvPr id="147" name="AutoShape 33"/>
            <p:cNvSpPr>
              <a:spLocks noChangeArrowheads="1"/>
            </p:cNvSpPr>
            <p:nvPr/>
          </p:nvSpPr>
          <p:spPr bwMode="auto">
            <a:xfrm>
              <a:off x="6226730" y="3663262"/>
              <a:ext cx="354707" cy="363130"/>
            </a:xfrm>
            <a:prstGeom prst="rightArrow">
              <a:avLst>
                <a:gd name="adj1" fmla="val 50000"/>
                <a:gd name="adj2" fmla="val 51227"/>
              </a:avLst>
            </a:prstGeom>
            <a:solidFill>
              <a:sysClr val="window" lastClr="FFFFFF"/>
            </a:solidFill>
            <a:ln w="25400" cap="flat" cmpd="sng" algn="ctr">
              <a:solidFill>
                <a:srgbClr val="00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Calibri"/>
                <a:cs typeface="Calibri" pitchFamily="34" charset="0"/>
              </a:endParaRPr>
            </a:p>
          </p:txBody>
        </p:sp>
        <p:sp>
          <p:nvSpPr>
            <p:cNvPr id="148" name="Rectangle 147"/>
            <p:cNvSpPr/>
            <p:nvPr/>
          </p:nvSpPr>
          <p:spPr>
            <a:xfrm>
              <a:off x="35496" y="836712"/>
              <a:ext cx="2088232" cy="1141851"/>
            </a:xfrm>
            <a:prstGeom prst="rect">
              <a:avLst/>
            </a:prstGeom>
            <a:solidFill>
              <a:srgbClr val="FFFF66"/>
            </a:solidFill>
            <a:ln w="19050">
              <a:noFill/>
            </a:ln>
          </p:spPr>
          <p:txBody>
            <a:bodyPr wrap="square">
              <a:spAutoFit/>
            </a:bodyPr>
            <a:lstStyle/>
            <a:p>
              <a:pPr algn="ctr" eaLnBrk="1" fontAlgn="auto" hangingPunct="1">
                <a:spcBef>
                  <a:spcPct val="20000"/>
                </a:spcBef>
                <a:spcAft>
                  <a:spcPts val="0"/>
                </a:spcAft>
              </a:pPr>
              <a:r>
                <a:rPr lang="en-US" sz="1100" b="1" dirty="0" smtClean="0">
                  <a:solidFill>
                    <a:prstClr val="black"/>
                  </a:solidFill>
                  <a:latin typeface="Calibri" pitchFamily="34" charset="0"/>
                  <a:cs typeface="Calibri" pitchFamily="34" charset="0"/>
                </a:rPr>
                <a:t>Asset accounts (SEEA Vol.1) </a:t>
              </a:r>
              <a:r>
                <a:rPr lang="en-US" sz="1100" i="1" dirty="0" smtClean="0">
                  <a:solidFill>
                    <a:prstClr val="black"/>
                  </a:solidFill>
                  <a:latin typeface="Calibri" pitchFamily="34" charset="0"/>
                  <a:cs typeface="Calibri" pitchFamily="34" charset="0"/>
                </a:rPr>
                <a:t>(biophysical and, where possible, monetary indicators)</a:t>
              </a:r>
            </a:p>
            <a:p>
              <a:pPr algn="ctr" eaLnBrk="1" fontAlgn="auto" hangingPunct="1">
                <a:spcBef>
                  <a:spcPct val="20000"/>
                </a:spcBef>
                <a:spcAft>
                  <a:spcPts val="0"/>
                </a:spcAft>
              </a:pPr>
              <a:r>
                <a:rPr lang="en-US" sz="1100" dirty="0" smtClean="0">
                  <a:solidFill>
                    <a:prstClr val="black"/>
                  </a:solidFill>
                  <a:latin typeface="Calibri" pitchFamily="34" charset="0"/>
                  <a:cs typeface="Calibri" pitchFamily="34" charset="0"/>
                </a:rPr>
                <a:t>e.g. minerals, energy, land, s</a:t>
              </a:r>
              <a:r>
                <a:rPr lang="en-GB" sz="1100" dirty="0" smtClean="0">
                  <a:solidFill>
                    <a:prstClr val="black"/>
                  </a:solidFill>
                  <a:latin typeface="Calibri" pitchFamily="34" charset="0"/>
                  <a:cs typeface="Calibri" pitchFamily="34" charset="0"/>
                </a:rPr>
                <a:t>oil, timber, other biological resources and aquatic </a:t>
              </a:r>
              <a:r>
                <a:rPr lang="en-GB" sz="1100" dirty="0">
                  <a:solidFill>
                    <a:prstClr val="black"/>
                  </a:solidFill>
                  <a:latin typeface="Calibri" pitchFamily="34" charset="0"/>
                  <a:cs typeface="Calibri" pitchFamily="34" charset="0"/>
                </a:rPr>
                <a:t>resources</a:t>
              </a:r>
              <a:endParaRPr lang="en-US" sz="1100" dirty="0">
                <a:solidFill>
                  <a:prstClr val="black"/>
                </a:solidFill>
                <a:latin typeface="Calibri"/>
                <a:cs typeface="Calibri" pitchFamily="34" charset="0"/>
              </a:endParaRPr>
            </a:p>
          </p:txBody>
        </p:sp>
        <p:sp>
          <p:nvSpPr>
            <p:cNvPr id="149" name="Rectangle 148"/>
            <p:cNvSpPr/>
            <p:nvPr/>
          </p:nvSpPr>
          <p:spPr>
            <a:xfrm>
              <a:off x="5501317" y="4869160"/>
              <a:ext cx="3020652" cy="803297"/>
            </a:xfrm>
            <a:prstGeom prst="rect">
              <a:avLst/>
            </a:prstGeom>
            <a:solidFill>
              <a:srgbClr val="FFFF66"/>
            </a:solidFill>
            <a:ln w="19050">
              <a:noFill/>
            </a:ln>
          </p:spPr>
          <p:txBody>
            <a:bodyPr wrap="square">
              <a:spAutoFit/>
            </a:bodyPr>
            <a:lstStyle/>
            <a:p>
              <a:pPr algn="ctr" eaLnBrk="1" fontAlgn="auto" hangingPunct="1">
                <a:spcBef>
                  <a:spcPct val="20000"/>
                </a:spcBef>
                <a:spcAft>
                  <a:spcPts val="0"/>
                </a:spcAft>
              </a:pPr>
              <a:r>
                <a:rPr lang="en-GB" sz="1100" b="1" dirty="0" smtClean="0">
                  <a:solidFill>
                    <a:prstClr val="black"/>
                  </a:solidFill>
                  <a:latin typeface="Calibri" pitchFamily="34" charset="0"/>
                  <a:cs typeface="Calibri" pitchFamily="34" charset="0"/>
                </a:rPr>
                <a:t>Monetary accounts (SEEA Vol.1)</a:t>
              </a:r>
              <a:r>
                <a:rPr lang="en-GB" sz="1100" i="1" dirty="0">
                  <a:solidFill>
                    <a:prstClr val="black"/>
                  </a:solidFill>
                  <a:latin typeface="Calibri" pitchFamily="34" charset="0"/>
                  <a:cs typeface="Calibri" pitchFamily="34" charset="0"/>
                </a:rPr>
                <a:t> </a:t>
              </a:r>
              <a:endParaRPr lang="en-GB" sz="1100" i="1" dirty="0" smtClean="0">
                <a:solidFill>
                  <a:prstClr val="black"/>
                </a:solidFill>
                <a:latin typeface="Calibri" pitchFamily="34" charset="0"/>
                <a:cs typeface="Calibri" pitchFamily="34" charset="0"/>
              </a:endParaRPr>
            </a:p>
            <a:p>
              <a:pPr algn="ctr" eaLnBrk="1" fontAlgn="auto" hangingPunct="1">
                <a:spcBef>
                  <a:spcPts val="0"/>
                </a:spcBef>
                <a:spcAft>
                  <a:spcPts val="0"/>
                </a:spcAft>
              </a:pPr>
              <a:r>
                <a:rPr lang="en-GB" sz="1100" i="1" dirty="0" smtClean="0">
                  <a:solidFill>
                    <a:prstClr val="black"/>
                  </a:solidFill>
                  <a:latin typeface="Calibri" pitchFamily="34" charset="0"/>
                  <a:cs typeface="Calibri" pitchFamily="34" charset="0"/>
                </a:rPr>
                <a:t>(</a:t>
              </a:r>
              <a:r>
                <a:rPr lang="en-GB" sz="1100" i="1" dirty="0">
                  <a:solidFill>
                    <a:prstClr val="black"/>
                  </a:solidFill>
                  <a:latin typeface="Calibri" pitchFamily="34" charset="0"/>
                  <a:cs typeface="Calibri" pitchFamily="34" charset="0"/>
                </a:rPr>
                <a:t>in monetary terms</a:t>
              </a:r>
              <a:r>
                <a:rPr lang="en-GB" sz="1100" i="1" dirty="0" smtClean="0">
                  <a:solidFill>
                    <a:prstClr val="black"/>
                  </a:solidFill>
                  <a:latin typeface="Calibri" pitchFamily="34" charset="0"/>
                  <a:cs typeface="Calibri" pitchFamily="34" charset="0"/>
                </a:rPr>
                <a:t>)</a:t>
              </a:r>
              <a:endParaRPr lang="en-GB" sz="1100" b="1" dirty="0" smtClean="0">
                <a:solidFill>
                  <a:prstClr val="black"/>
                </a:solidFill>
                <a:latin typeface="Calibri" pitchFamily="34" charset="0"/>
                <a:cs typeface="Calibri" pitchFamily="34" charset="0"/>
              </a:endParaRPr>
            </a:p>
            <a:p>
              <a:pPr algn="ctr" eaLnBrk="1" fontAlgn="auto" hangingPunct="1">
                <a:spcBef>
                  <a:spcPct val="20000"/>
                </a:spcBef>
                <a:spcAft>
                  <a:spcPts val="0"/>
                </a:spcAft>
              </a:pPr>
              <a:r>
                <a:rPr lang="en-GB" sz="1100" dirty="0" smtClean="0">
                  <a:solidFill>
                    <a:prstClr val="black"/>
                  </a:solidFill>
                  <a:latin typeface="Calibri" pitchFamily="34" charset="0"/>
                  <a:cs typeface="Calibri" pitchFamily="34" charset="0"/>
                </a:rPr>
                <a:t>e.g. Environmental </a:t>
              </a:r>
              <a:r>
                <a:rPr lang="en-GB" sz="1100" dirty="0">
                  <a:solidFill>
                    <a:prstClr val="black"/>
                  </a:solidFill>
                  <a:latin typeface="Calibri" pitchFamily="34" charset="0"/>
                  <a:cs typeface="Calibri" pitchFamily="34" charset="0"/>
                </a:rPr>
                <a:t>Protection </a:t>
              </a:r>
              <a:r>
                <a:rPr lang="en-GB" sz="1100" dirty="0" smtClean="0">
                  <a:solidFill>
                    <a:prstClr val="black"/>
                  </a:solidFill>
                  <a:latin typeface="Calibri" pitchFamily="34" charset="0"/>
                  <a:cs typeface="Calibri" pitchFamily="34" charset="0"/>
                </a:rPr>
                <a:t>Expenditures; environmental taxes; </a:t>
              </a:r>
              <a:r>
                <a:rPr lang="en-GB" sz="1100" dirty="0">
                  <a:solidFill>
                    <a:prstClr val="black"/>
                  </a:solidFill>
                  <a:latin typeface="Calibri" pitchFamily="34" charset="0"/>
                  <a:cs typeface="Calibri" pitchFamily="34" charset="0"/>
                </a:rPr>
                <a:t>environmental </a:t>
              </a:r>
              <a:r>
                <a:rPr lang="en-GB" sz="1100" dirty="0" smtClean="0">
                  <a:solidFill>
                    <a:prstClr val="black"/>
                  </a:solidFill>
                  <a:latin typeface="Calibri" pitchFamily="34" charset="0"/>
                  <a:cs typeface="Calibri" pitchFamily="34" charset="0"/>
                </a:rPr>
                <a:t>subsidies </a:t>
              </a:r>
            </a:p>
          </p:txBody>
        </p:sp>
        <p:sp>
          <p:nvSpPr>
            <p:cNvPr id="150" name="Rectangle 149"/>
            <p:cNvSpPr/>
            <p:nvPr/>
          </p:nvSpPr>
          <p:spPr>
            <a:xfrm>
              <a:off x="2339751" y="980728"/>
              <a:ext cx="2880321" cy="803297"/>
            </a:xfrm>
            <a:prstGeom prst="rect">
              <a:avLst/>
            </a:prstGeom>
            <a:solidFill>
              <a:srgbClr val="FFFF66"/>
            </a:solidFill>
            <a:ln w="19050">
              <a:noFill/>
            </a:ln>
          </p:spPr>
          <p:txBody>
            <a:bodyPr wrap="square">
              <a:spAutoFit/>
            </a:bodyPr>
            <a:lstStyle/>
            <a:p>
              <a:pPr algn="ctr" eaLnBrk="1" fontAlgn="auto" hangingPunct="1">
                <a:spcBef>
                  <a:spcPct val="20000"/>
                </a:spcBef>
                <a:spcAft>
                  <a:spcPts val="0"/>
                </a:spcAft>
              </a:pPr>
              <a:r>
                <a:rPr lang="en-US" sz="1100" b="1" dirty="0" smtClean="0">
                  <a:solidFill>
                    <a:prstClr val="black"/>
                  </a:solidFill>
                  <a:latin typeface="Calibri" pitchFamily="34" charset="0"/>
                  <a:cs typeface="Calibri" pitchFamily="34" charset="0"/>
                </a:rPr>
                <a:t>Physical flow accounts (SEEA Vol. 1) </a:t>
              </a:r>
            </a:p>
            <a:p>
              <a:pPr algn="ctr" eaLnBrk="1" fontAlgn="auto" hangingPunct="1">
                <a:spcBef>
                  <a:spcPts val="0"/>
                </a:spcBef>
                <a:spcAft>
                  <a:spcPts val="0"/>
                </a:spcAft>
              </a:pPr>
              <a:r>
                <a:rPr lang="en-GB" sz="1100" i="1" dirty="0" smtClean="0">
                  <a:solidFill>
                    <a:prstClr val="black"/>
                  </a:solidFill>
                  <a:latin typeface="Calibri" pitchFamily="34" charset="0"/>
                  <a:cs typeface="Calibri" pitchFamily="34" charset="0"/>
                </a:rPr>
                <a:t>(in </a:t>
              </a:r>
              <a:r>
                <a:rPr lang="en-GB" sz="1100" i="1" dirty="0">
                  <a:solidFill>
                    <a:prstClr val="black"/>
                  </a:solidFill>
                  <a:latin typeface="Calibri" pitchFamily="34" charset="0"/>
                  <a:cs typeface="Calibri" pitchFamily="34" charset="0"/>
                </a:rPr>
                <a:t>physical terms</a:t>
              </a:r>
              <a:r>
                <a:rPr lang="en-GB" sz="1100" i="1" dirty="0" smtClean="0">
                  <a:solidFill>
                    <a:prstClr val="black"/>
                  </a:solidFill>
                  <a:latin typeface="Calibri" pitchFamily="34" charset="0"/>
                  <a:cs typeface="Calibri" pitchFamily="34" charset="0"/>
                </a:rPr>
                <a:t>)</a:t>
              </a:r>
              <a:endParaRPr lang="en-US" sz="1100" b="1" dirty="0" smtClean="0">
                <a:solidFill>
                  <a:prstClr val="black"/>
                </a:solidFill>
                <a:latin typeface="Calibri" pitchFamily="34" charset="0"/>
                <a:cs typeface="Calibri" pitchFamily="34" charset="0"/>
              </a:endParaRPr>
            </a:p>
            <a:p>
              <a:pPr algn="ctr" eaLnBrk="1" fontAlgn="auto" hangingPunct="1">
                <a:spcBef>
                  <a:spcPct val="20000"/>
                </a:spcBef>
                <a:spcAft>
                  <a:spcPts val="0"/>
                </a:spcAft>
              </a:pPr>
              <a:r>
                <a:rPr lang="en-US" sz="1100" dirty="0" smtClean="0">
                  <a:solidFill>
                    <a:prstClr val="black"/>
                  </a:solidFill>
                  <a:latin typeface="Calibri" pitchFamily="34" charset="0"/>
                  <a:cs typeface="Calibri" pitchFamily="34" charset="0"/>
                </a:rPr>
                <a:t>e.g. </a:t>
              </a:r>
              <a:r>
                <a:rPr lang="en-GB" sz="1100" dirty="0" smtClean="0">
                  <a:solidFill>
                    <a:prstClr val="black"/>
                  </a:solidFill>
                  <a:latin typeface="Calibri" pitchFamily="34" charset="0"/>
                  <a:cs typeface="Calibri" pitchFamily="34" charset="0"/>
                </a:rPr>
                <a:t>energy</a:t>
              </a:r>
              <a:r>
                <a:rPr lang="en-GB" sz="1100" dirty="0">
                  <a:solidFill>
                    <a:prstClr val="black"/>
                  </a:solidFill>
                  <a:latin typeface="Calibri" pitchFamily="34" charset="0"/>
                  <a:cs typeface="Calibri" pitchFamily="34" charset="0"/>
                </a:rPr>
                <a:t>, water, material flows, air emissions, waste water and solid </a:t>
              </a:r>
              <a:r>
                <a:rPr lang="en-GB" sz="1100" dirty="0" smtClean="0">
                  <a:solidFill>
                    <a:prstClr val="black"/>
                  </a:solidFill>
                  <a:latin typeface="Calibri" pitchFamily="34" charset="0"/>
                  <a:cs typeface="Calibri" pitchFamily="34" charset="0"/>
                </a:rPr>
                <a:t>waste </a:t>
              </a:r>
            </a:p>
          </p:txBody>
        </p:sp>
        <p:sp>
          <p:nvSpPr>
            <p:cNvPr id="151" name="Rectangle 150"/>
            <p:cNvSpPr/>
            <p:nvPr/>
          </p:nvSpPr>
          <p:spPr>
            <a:xfrm>
              <a:off x="179511" y="5805264"/>
              <a:ext cx="5040562" cy="938719"/>
            </a:xfrm>
            <a:prstGeom prst="rect">
              <a:avLst/>
            </a:prstGeom>
            <a:solidFill>
              <a:srgbClr val="FFFF66"/>
            </a:solidFill>
            <a:ln w="19050">
              <a:noFill/>
            </a:ln>
          </p:spPr>
          <p:txBody>
            <a:bodyPr wrap="square">
              <a:spAutoFit/>
            </a:bodyPr>
            <a:lstStyle/>
            <a:p>
              <a:pPr algn="ctr" eaLnBrk="1" fontAlgn="auto" hangingPunct="1">
                <a:spcBef>
                  <a:spcPts val="300"/>
                </a:spcBef>
                <a:spcAft>
                  <a:spcPts val="300"/>
                </a:spcAft>
              </a:pPr>
              <a:r>
                <a:rPr lang="en-GB" sz="1100" b="1" dirty="0" smtClean="0">
                  <a:solidFill>
                    <a:prstClr val="black"/>
                  </a:solidFill>
                  <a:latin typeface="Calibri"/>
                  <a:cs typeface="Calibri" pitchFamily="34" charset="0"/>
                </a:rPr>
                <a:t>Ecosystem Capital  asset accounts </a:t>
              </a:r>
              <a:br>
                <a:rPr lang="en-GB" sz="1100" b="1" dirty="0" smtClean="0">
                  <a:solidFill>
                    <a:prstClr val="black"/>
                  </a:solidFill>
                  <a:latin typeface="Calibri"/>
                  <a:cs typeface="Calibri" pitchFamily="34" charset="0"/>
                </a:rPr>
              </a:br>
              <a:r>
                <a:rPr lang="en-GB" sz="1100" b="1" dirty="0" smtClean="0">
                  <a:solidFill>
                    <a:prstClr val="black"/>
                  </a:solidFill>
                  <a:latin typeface="Calibri"/>
                  <a:cs typeface="Calibri" pitchFamily="34" charset="0"/>
                </a:rPr>
                <a:t>(SEEA Vol.2; </a:t>
              </a:r>
              <a:r>
                <a:rPr lang="en-US" sz="1100" b="1" dirty="0" smtClean="0">
                  <a:solidFill>
                    <a:prstClr val="black"/>
                  </a:solidFill>
                  <a:latin typeface="Calibri"/>
                  <a:cs typeface="Calibri" pitchFamily="34" charset="0"/>
                </a:rPr>
                <a:t>EEA’s </a:t>
              </a:r>
              <a:r>
                <a:rPr lang="en-US" sz="1100" b="1" dirty="0">
                  <a:solidFill>
                    <a:prstClr val="black"/>
                  </a:solidFill>
                  <a:latin typeface="Calibri"/>
                  <a:cs typeface="Calibri" pitchFamily="34" charset="0"/>
                </a:rPr>
                <a:t>ECA</a:t>
              </a:r>
              <a:r>
                <a:rPr lang="en-GB" sz="1100" b="1" dirty="0" smtClean="0">
                  <a:solidFill>
                    <a:prstClr val="black"/>
                  </a:solidFill>
                  <a:latin typeface="Calibri"/>
                  <a:cs typeface="Calibri" pitchFamily="34" charset="0"/>
                </a:rPr>
                <a:t>)</a:t>
              </a:r>
              <a:br>
                <a:rPr lang="en-GB" sz="1100" b="1" dirty="0" smtClean="0">
                  <a:solidFill>
                    <a:prstClr val="black"/>
                  </a:solidFill>
                  <a:latin typeface="Calibri"/>
                  <a:cs typeface="Calibri" pitchFamily="34" charset="0"/>
                </a:rPr>
              </a:br>
              <a:r>
                <a:rPr lang="en-US" sz="1050" i="1" dirty="0" smtClean="0">
                  <a:solidFill>
                    <a:prstClr val="black"/>
                  </a:solidFill>
                  <a:latin typeface="Calibri"/>
                  <a:cs typeface="Calibri" pitchFamily="34" charset="0"/>
                </a:rPr>
                <a:t>(</a:t>
              </a:r>
              <a:r>
                <a:rPr lang="en-US" sz="1050" i="1" dirty="0">
                  <a:solidFill>
                    <a:prstClr val="black"/>
                  </a:solidFill>
                  <a:latin typeface="Calibri"/>
                  <a:cs typeface="Calibri" pitchFamily="34" charset="0"/>
                </a:rPr>
                <a:t>biophysical and, </a:t>
              </a:r>
              <a:r>
                <a:rPr lang="en-US" sz="1050" i="1" dirty="0" smtClean="0">
                  <a:solidFill>
                    <a:prstClr val="black"/>
                  </a:solidFill>
                  <a:latin typeface="Calibri"/>
                  <a:cs typeface="Calibri" pitchFamily="34" charset="0"/>
                </a:rPr>
                <a:t>where </a:t>
              </a:r>
              <a:r>
                <a:rPr lang="en-US" sz="1050" i="1" dirty="0">
                  <a:solidFill>
                    <a:prstClr val="black"/>
                  </a:solidFill>
                  <a:latin typeface="Calibri"/>
                  <a:cs typeface="Calibri" pitchFamily="34" charset="0"/>
                </a:rPr>
                <a:t>possible, monetary indicators</a:t>
              </a:r>
              <a:r>
                <a:rPr lang="en-US" sz="1050" i="1" dirty="0" smtClean="0">
                  <a:solidFill>
                    <a:prstClr val="black"/>
                  </a:solidFill>
                  <a:latin typeface="Calibri"/>
                  <a:cs typeface="Calibri" pitchFamily="34" charset="0"/>
                </a:rPr>
                <a:t>)                                                           </a:t>
              </a:r>
              <a:r>
                <a:rPr lang="en-GB" sz="1100" dirty="0" smtClean="0">
                  <a:solidFill>
                    <a:prstClr val="black"/>
                  </a:solidFill>
                  <a:latin typeface="Calibri"/>
                  <a:cs typeface="Calibri" pitchFamily="34" charset="0"/>
                </a:rPr>
                <a:t>e.g. ecosystem accounts: spatially </a:t>
              </a:r>
              <a:r>
                <a:rPr lang="en-GB" sz="1100" dirty="0">
                  <a:solidFill>
                    <a:prstClr val="black"/>
                  </a:solidFill>
                  <a:latin typeface="Calibri"/>
                  <a:cs typeface="Calibri" pitchFamily="34" charset="0"/>
                </a:rPr>
                <a:t>detailed accounts for particular </a:t>
              </a:r>
              <a:r>
                <a:rPr lang="en-GB" sz="1100" dirty="0" smtClean="0">
                  <a:solidFill>
                    <a:prstClr val="black"/>
                  </a:solidFill>
                  <a:latin typeface="Calibri"/>
                  <a:cs typeface="Calibri" pitchFamily="34" charset="0"/>
                </a:rPr>
                <a:t>ecosystems (e.g. building on habitat classes) &amp;  cross-cutting carbon, water, biodiversity accounts</a:t>
              </a:r>
              <a:endParaRPr lang="en-GB" sz="1100" dirty="0">
                <a:solidFill>
                  <a:prstClr val="black"/>
                </a:solidFill>
                <a:latin typeface="Calibri"/>
                <a:cs typeface="Calibri" pitchFamily="34" charset="0"/>
              </a:endParaRPr>
            </a:p>
          </p:txBody>
        </p:sp>
        <p:sp>
          <p:nvSpPr>
            <p:cNvPr id="152" name="Rectangle 151"/>
            <p:cNvSpPr/>
            <p:nvPr/>
          </p:nvSpPr>
          <p:spPr>
            <a:xfrm>
              <a:off x="5459528" y="5949280"/>
              <a:ext cx="3648976" cy="761747"/>
            </a:xfrm>
            <a:prstGeom prst="rect">
              <a:avLst/>
            </a:prstGeom>
            <a:solidFill>
              <a:srgbClr val="FFFF66"/>
            </a:solidFill>
            <a:ln w="19050">
              <a:noFill/>
            </a:ln>
          </p:spPr>
          <p:txBody>
            <a:bodyPr wrap="square">
              <a:spAutoFit/>
            </a:bodyPr>
            <a:lstStyle/>
            <a:p>
              <a:pPr algn="ctr" eaLnBrk="1" fontAlgn="auto" hangingPunct="1">
                <a:spcBef>
                  <a:spcPts val="300"/>
                </a:spcBef>
                <a:spcAft>
                  <a:spcPts val="0"/>
                </a:spcAft>
              </a:pPr>
              <a:r>
                <a:rPr lang="en-US" sz="1100" b="1" dirty="0" smtClean="0">
                  <a:solidFill>
                    <a:prstClr val="black"/>
                  </a:solidFill>
                  <a:latin typeface="Calibri"/>
                  <a:cs typeface="Calibri" pitchFamily="34" charset="0"/>
                </a:rPr>
                <a:t>Ecosystem service accounts</a:t>
              </a:r>
              <a:br>
                <a:rPr lang="en-US" sz="1100" b="1" dirty="0" smtClean="0">
                  <a:solidFill>
                    <a:prstClr val="black"/>
                  </a:solidFill>
                  <a:latin typeface="Calibri"/>
                  <a:cs typeface="Calibri" pitchFamily="34" charset="0"/>
                </a:rPr>
              </a:br>
              <a:r>
                <a:rPr lang="en-US" sz="1100" b="1" dirty="0" smtClean="0">
                  <a:solidFill>
                    <a:prstClr val="black"/>
                  </a:solidFill>
                  <a:latin typeface="Calibri"/>
                  <a:cs typeface="Calibri" pitchFamily="34" charset="0"/>
                </a:rPr>
                <a:t>(SEEA Vol.2; EEA’s ECA)</a:t>
              </a:r>
            </a:p>
            <a:p>
              <a:pPr algn="ctr" eaLnBrk="1" fontAlgn="auto" hangingPunct="1">
                <a:spcBef>
                  <a:spcPts val="0"/>
                </a:spcBef>
                <a:spcAft>
                  <a:spcPts val="0"/>
                </a:spcAft>
              </a:pPr>
              <a:r>
                <a:rPr lang="en-US" sz="1050" i="1" dirty="0" smtClean="0">
                  <a:solidFill>
                    <a:prstClr val="black"/>
                  </a:solidFill>
                  <a:latin typeface="Calibri"/>
                  <a:cs typeface="Calibri" pitchFamily="34" charset="0"/>
                </a:rPr>
                <a:t>(biophysical and, where possible, monetary indicators)</a:t>
              </a:r>
              <a:r>
                <a:rPr lang="en-US" sz="1100" b="1" dirty="0" smtClean="0">
                  <a:solidFill>
                    <a:prstClr val="black"/>
                  </a:solidFill>
                  <a:latin typeface="Calibri"/>
                  <a:cs typeface="Calibri" pitchFamily="34" charset="0"/>
                </a:rPr>
                <a:t/>
              </a:r>
              <a:br>
                <a:rPr lang="en-US" sz="1100" b="1" dirty="0" smtClean="0">
                  <a:solidFill>
                    <a:prstClr val="black"/>
                  </a:solidFill>
                  <a:latin typeface="Calibri"/>
                  <a:cs typeface="Calibri" pitchFamily="34" charset="0"/>
                </a:rPr>
              </a:br>
              <a:r>
                <a:rPr lang="en-GB" sz="1100" dirty="0" smtClean="0">
                  <a:solidFill>
                    <a:prstClr val="black"/>
                  </a:solidFill>
                  <a:latin typeface="Calibri"/>
                </a:rPr>
                <a:t>Provisioning, regulating, cultural ES</a:t>
              </a:r>
              <a:endParaRPr lang="en-US" sz="1100" dirty="0">
                <a:solidFill>
                  <a:prstClr val="black"/>
                </a:solidFill>
                <a:latin typeface="Calibri"/>
                <a:cs typeface="Calibri" pitchFamily="34" charset="0"/>
              </a:endParaRPr>
            </a:p>
          </p:txBody>
        </p:sp>
        <p:sp>
          <p:nvSpPr>
            <p:cNvPr id="153" name="Rectangle 152"/>
            <p:cNvSpPr/>
            <p:nvPr/>
          </p:nvSpPr>
          <p:spPr>
            <a:xfrm>
              <a:off x="5639557" y="1136357"/>
              <a:ext cx="955449" cy="492443"/>
            </a:xfrm>
            <a:prstGeom prst="rect">
              <a:avLst/>
            </a:prstGeom>
            <a:solidFill>
              <a:srgbClr val="FF3B3B"/>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a:cs typeface="Calibri" pitchFamily="34" charset="0"/>
                </a:rPr>
                <a:t>Pollution, Waste</a:t>
              </a:r>
            </a:p>
          </p:txBody>
        </p:sp>
        <p:sp>
          <p:nvSpPr>
            <p:cNvPr id="154" name="Down Arrow 153"/>
            <p:cNvSpPr/>
            <p:nvPr/>
          </p:nvSpPr>
          <p:spPr>
            <a:xfrm flipV="1">
              <a:off x="5296862" y="1052736"/>
              <a:ext cx="348471" cy="333618"/>
            </a:xfrm>
            <a:prstGeom prst="downArrow">
              <a:avLst/>
            </a:prstGeom>
            <a:solidFill>
              <a:srgbClr val="FCA6AE"/>
            </a:solidFill>
            <a:ln w="19050" cap="flat" cmpd="sng" algn="ctr">
              <a:solidFill>
                <a:srgbClr val="FF3B3B"/>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prstClr val="black"/>
                </a:solidFill>
                <a:effectLst/>
                <a:uLnTx/>
                <a:uFillTx/>
                <a:latin typeface="Calibri"/>
                <a:cs typeface="Calibri" pitchFamily="34" charset="0"/>
              </a:endParaRPr>
            </a:p>
          </p:txBody>
        </p:sp>
        <p:sp>
          <p:nvSpPr>
            <p:cNvPr id="155" name="Down Arrow 154"/>
            <p:cNvSpPr/>
            <p:nvPr/>
          </p:nvSpPr>
          <p:spPr>
            <a:xfrm flipV="1">
              <a:off x="5285293" y="1268760"/>
              <a:ext cx="360040" cy="648072"/>
            </a:xfrm>
            <a:prstGeom prst="downArrow">
              <a:avLst/>
            </a:prstGeom>
            <a:solidFill>
              <a:srgbClr val="FCA6AE"/>
            </a:solidFill>
            <a:ln w="19050" cap="flat" cmpd="sng" algn="ctr">
              <a:solidFill>
                <a:srgbClr val="FF3B3B"/>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prstClr val="black"/>
                </a:solidFill>
                <a:effectLst/>
                <a:uLnTx/>
                <a:uFillTx/>
                <a:latin typeface="Calibri"/>
                <a:cs typeface="Calibri" pitchFamily="34" charset="0"/>
              </a:endParaRPr>
            </a:p>
          </p:txBody>
        </p:sp>
        <p:sp>
          <p:nvSpPr>
            <p:cNvPr id="156" name="Down Arrow 155"/>
            <p:cNvSpPr/>
            <p:nvPr/>
          </p:nvSpPr>
          <p:spPr>
            <a:xfrm flipV="1">
              <a:off x="5285293" y="1593085"/>
              <a:ext cx="348471" cy="334778"/>
            </a:xfrm>
            <a:prstGeom prst="downArrow">
              <a:avLst/>
            </a:prstGeom>
            <a:solidFill>
              <a:srgbClr val="FCA6AE"/>
            </a:solidFill>
            <a:ln w="19050" cap="flat" cmpd="sng" algn="ctr">
              <a:solidFill>
                <a:srgbClr val="FF3B3B"/>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prstClr val="black"/>
                </a:solidFill>
                <a:effectLst/>
                <a:uLnTx/>
                <a:uFillTx/>
                <a:latin typeface="Calibri"/>
                <a:cs typeface="Calibri" pitchFamily="34" charset="0"/>
              </a:endParaRPr>
            </a:p>
          </p:txBody>
        </p:sp>
        <p:sp>
          <p:nvSpPr>
            <p:cNvPr id="157" name="Rectangle 156"/>
            <p:cNvSpPr>
              <a:spLocks noChangeArrowheads="1"/>
            </p:cNvSpPr>
            <p:nvPr/>
          </p:nvSpPr>
          <p:spPr bwMode="auto">
            <a:xfrm rot="5400000">
              <a:off x="929163" y="3615453"/>
              <a:ext cx="3600401" cy="491191"/>
            </a:xfrm>
            <a:prstGeom prst="rect">
              <a:avLst/>
            </a:prstGeom>
            <a:solidFill>
              <a:srgbClr val="65D7FF"/>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prstClr val="black"/>
                  </a:solidFill>
                  <a:effectLst/>
                  <a:uLnTx/>
                  <a:uFillTx/>
                  <a:latin typeface="Calibri"/>
                  <a:cs typeface="Calibri" pitchFamily="34" charset="0"/>
                </a:rPr>
                <a:t>Inputs from Human and Social Capital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a:cs typeface="Calibri" pitchFamily="34" charset="0"/>
                </a:rPr>
                <a:t>Labour, institutions</a:t>
              </a:r>
            </a:p>
          </p:txBody>
        </p:sp>
        <p:sp>
          <p:nvSpPr>
            <p:cNvPr id="158" name="Rectangle 157"/>
            <p:cNvSpPr>
              <a:spLocks noChangeArrowheads="1"/>
            </p:cNvSpPr>
            <p:nvPr/>
          </p:nvSpPr>
          <p:spPr bwMode="auto">
            <a:xfrm rot="5400000">
              <a:off x="467544" y="3645023"/>
              <a:ext cx="3600398" cy="432048"/>
            </a:xfrm>
            <a:prstGeom prst="rect">
              <a:avLst/>
            </a:prstGeom>
            <a:solidFill>
              <a:srgbClr val="92D050"/>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prstClr val="black"/>
                  </a:solidFill>
                  <a:effectLst/>
                  <a:uLnTx/>
                  <a:uFillTx/>
                  <a:latin typeface="Calibri"/>
                  <a:cs typeface="Calibri" pitchFamily="34" charset="0"/>
                </a:rPr>
                <a:t>Inputs from  Natural Capital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a:cs typeface="Calibri" pitchFamily="34" charset="0"/>
                </a:rPr>
                <a:t>Natural resources and ecosystem services</a:t>
              </a:r>
            </a:p>
          </p:txBody>
        </p:sp>
        <p:sp>
          <p:nvSpPr>
            <p:cNvPr id="159" name="Bent Arrow 158"/>
            <p:cNvSpPr/>
            <p:nvPr/>
          </p:nvSpPr>
          <p:spPr>
            <a:xfrm flipV="1">
              <a:off x="179513" y="2122532"/>
              <a:ext cx="1792101" cy="920199"/>
            </a:xfrm>
            <a:prstGeom prst="bentArrow">
              <a:avLst>
                <a:gd name="adj1" fmla="val 25000"/>
                <a:gd name="adj2" fmla="val 25000"/>
                <a:gd name="adj3" fmla="val 31626"/>
                <a:gd name="adj4" fmla="val 43750"/>
              </a:avLst>
            </a:prstGeom>
            <a:solidFill>
              <a:srgbClr val="F79646">
                <a:lumMod val="50000"/>
              </a:srgbClr>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prstClr val="black"/>
                </a:solidFill>
                <a:effectLst/>
                <a:uLnTx/>
                <a:uFillTx/>
                <a:latin typeface="Calibri"/>
                <a:cs typeface="Calibri" pitchFamily="34" charset="0"/>
              </a:endParaRPr>
            </a:p>
          </p:txBody>
        </p:sp>
        <p:sp>
          <p:nvSpPr>
            <p:cNvPr id="160" name="TextBox 159"/>
            <p:cNvSpPr txBox="1"/>
            <p:nvPr/>
          </p:nvSpPr>
          <p:spPr>
            <a:xfrm>
              <a:off x="395536" y="2673739"/>
              <a:ext cx="1360055" cy="261610"/>
            </a:xfrm>
            <a:prstGeom prst="rect">
              <a:avLst/>
            </a:prstGeom>
            <a:noFill/>
          </p:spPr>
          <p:txBody>
            <a:bodyPr wrap="square" rtlCol="0">
              <a:spAutoFit/>
            </a:bodyPr>
            <a:lstStyle/>
            <a:p>
              <a:pPr eaLnBrk="1" fontAlgn="auto" hangingPunct="1">
                <a:spcBef>
                  <a:spcPts val="0"/>
                </a:spcBef>
                <a:spcAft>
                  <a:spcPts val="0"/>
                </a:spcAft>
              </a:pPr>
              <a:r>
                <a:rPr lang="en-GB" sz="1100" b="1" dirty="0" smtClean="0">
                  <a:solidFill>
                    <a:prstClr val="white"/>
                  </a:solidFill>
                  <a:latin typeface="Calibri"/>
                </a:rPr>
                <a:t>Abiotic  resources</a:t>
              </a:r>
              <a:endParaRPr lang="en-GB" sz="1100" b="1" dirty="0">
                <a:solidFill>
                  <a:prstClr val="white"/>
                </a:solidFill>
                <a:latin typeface="Calibri"/>
              </a:endParaRPr>
            </a:p>
          </p:txBody>
        </p:sp>
        <p:sp>
          <p:nvSpPr>
            <p:cNvPr id="161" name="Bent Arrow 160"/>
            <p:cNvSpPr/>
            <p:nvPr/>
          </p:nvSpPr>
          <p:spPr>
            <a:xfrm>
              <a:off x="259618" y="4633693"/>
              <a:ext cx="1720093" cy="949316"/>
            </a:xfrm>
            <a:prstGeom prst="bentArrow">
              <a:avLst>
                <a:gd name="adj1" fmla="val 25000"/>
                <a:gd name="adj2" fmla="val 25000"/>
                <a:gd name="adj3" fmla="val 31626"/>
                <a:gd name="adj4" fmla="val 43750"/>
              </a:avLst>
            </a:prstGeom>
            <a:solidFill>
              <a:srgbClr val="F79646">
                <a:lumMod val="50000"/>
              </a:srgbClr>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prstClr val="black"/>
                </a:solidFill>
                <a:effectLst/>
                <a:uLnTx/>
                <a:uFillTx/>
                <a:latin typeface="Calibri"/>
                <a:cs typeface="Calibri" pitchFamily="34" charset="0"/>
              </a:endParaRPr>
            </a:p>
          </p:txBody>
        </p:sp>
        <p:sp>
          <p:nvSpPr>
            <p:cNvPr id="162" name="TextBox 161"/>
            <p:cNvSpPr txBox="1"/>
            <p:nvPr/>
          </p:nvSpPr>
          <p:spPr>
            <a:xfrm>
              <a:off x="475641" y="4745335"/>
              <a:ext cx="1360055" cy="261610"/>
            </a:xfrm>
            <a:prstGeom prst="rect">
              <a:avLst/>
            </a:prstGeom>
            <a:noFill/>
          </p:spPr>
          <p:txBody>
            <a:bodyPr wrap="square" rtlCol="0">
              <a:spAutoFit/>
            </a:bodyPr>
            <a:lstStyle/>
            <a:p>
              <a:pPr eaLnBrk="1" fontAlgn="auto" hangingPunct="1">
                <a:spcBef>
                  <a:spcPts val="0"/>
                </a:spcBef>
                <a:spcAft>
                  <a:spcPts val="0"/>
                </a:spcAft>
              </a:pPr>
              <a:r>
                <a:rPr lang="en-GB" sz="1100" b="1" dirty="0" smtClean="0">
                  <a:solidFill>
                    <a:prstClr val="white"/>
                  </a:solidFill>
                  <a:latin typeface="Calibri"/>
                </a:rPr>
                <a:t>Ecosystem services</a:t>
              </a:r>
              <a:endParaRPr lang="en-GB" sz="1100" b="1" dirty="0">
                <a:solidFill>
                  <a:prstClr val="white"/>
                </a:solidFill>
                <a:latin typeface="Calibri"/>
              </a:endParaRPr>
            </a:p>
          </p:txBody>
        </p:sp>
        <p:sp>
          <p:nvSpPr>
            <p:cNvPr id="163" name="Rectangle 10"/>
            <p:cNvSpPr>
              <a:spLocks noChangeArrowheads="1"/>
            </p:cNvSpPr>
            <p:nvPr/>
          </p:nvSpPr>
          <p:spPr bwMode="auto">
            <a:xfrm>
              <a:off x="107504" y="2081575"/>
              <a:ext cx="1864110" cy="421726"/>
            </a:xfrm>
            <a:prstGeom prst="rect">
              <a:avLst/>
            </a:prstGeom>
            <a:solidFill>
              <a:srgbClr val="FFC000"/>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cs typeface="Calibri" pitchFamily="34" charset="0"/>
                </a:rPr>
                <a:t>Abiotic subsoil assets</a:t>
              </a:r>
            </a:p>
          </p:txBody>
        </p:sp>
        <p:sp>
          <p:nvSpPr>
            <p:cNvPr id="164" name="Rectangle 163"/>
            <p:cNvSpPr/>
            <p:nvPr/>
          </p:nvSpPr>
          <p:spPr>
            <a:xfrm>
              <a:off x="179514" y="4365102"/>
              <a:ext cx="1584174" cy="415498"/>
            </a:xfrm>
            <a:prstGeom prst="rect">
              <a:avLst/>
            </a:prstGeom>
          </p:spPr>
          <p:txBody>
            <a:bodyPr wrap="square">
              <a:spAutoFit/>
            </a:bodyPr>
            <a:lstStyle/>
            <a:p>
              <a:pPr algn="r" eaLnBrk="1" fontAlgn="auto" hangingPunct="1">
                <a:spcBef>
                  <a:spcPts val="0"/>
                </a:spcBef>
                <a:spcAft>
                  <a:spcPts val="0"/>
                </a:spcAft>
              </a:pPr>
              <a:r>
                <a:rPr lang="en-US" sz="1050" dirty="0">
                  <a:solidFill>
                    <a:prstClr val="black"/>
                  </a:solidFill>
                  <a:latin typeface="Calibri"/>
                  <a:cs typeface="Calibri" pitchFamily="34" charset="0"/>
                </a:rPr>
                <a:t>e.g. </a:t>
              </a:r>
              <a:r>
                <a:rPr lang="en-US" sz="1050" dirty="0" smtClean="0">
                  <a:solidFill>
                    <a:prstClr val="black"/>
                  </a:solidFill>
                  <a:latin typeface="Calibri"/>
                  <a:cs typeface="Calibri" pitchFamily="34" charset="0"/>
                </a:rPr>
                <a:t>provisioning, cultural, &amp; regulating services</a:t>
              </a:r>
              <a:endParaRPr lang="en-GB" sz="1050" dirty="0">
                <a:solidFill>
                  <a:prstClr val="black"/>
                </a:solidFill>
                <a:latin typeface="Calibri"/>
                <a:cs typeface="Calibri" pitchFamily="34" charset="0"/>
              </a:endParaRPr>
            </a:p>
          </p:txBody>
        </p:sp>
        <p:sp>
          <p:nvSpPr>
            <p:cNvPr id="165" name="Rectangle 164"/>
            <p:cNvSpPr/>
            <p:nvPr/>
          </p:nvSpPr>
          <p:spPr>
            <a:xfrm>
              <a:off x="179512" y="5128212"/>
              <a:ext cx="1792101" cy="533034"/>
            </a:xfrm>
            <a:prstGeom prst="rect">
              <a:avLst/>
            </a:prstGeom>
            <a:solidFill>
              <a:srgbClr val="FFC000"/>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black"/>
                </a:solidFill>
                <a:effectLst/>
                <a:uLnTx/>
                <a:uFillTx/>
                <a:latin typeface="Calibri"/>
                <a:cs typeface="Calibri"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cs typeface="Calibri" pitchFamily="34" charset="0"/>
                </a:rPr>
                <a:t>Biodiversity </a:t>
              </a:r>
              <a:r>
                <a:rPr kumimoji="0" lang="en-US" sz="1200" b="0" i="0" u="none" strike="noStrike" kern="0" cap="none" spc="0" normalizeH="0" baseline="0" noProof="0" dirty="0" smtClean="0">
                  <a:ln>
                    <a:noFill/>
                  </a:ln>
                  <a:solidFill>
                    <a:prstClr val="black"/>
                  </a:solidFill>
                  <a:effectLst/>
                  <a:uLnTx/>
                  <a:uFillTx/>
                  <a:latin typeface="Calibri"/>
                  <a:cs typeface="Calibri" pitchFamily="34" charset="0"/>
                </a:rPr>
                <a:t>(Ecosystems, Species, Genes)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black"/>
                </a:solidFill>
                <a:effectLst/>
                <a:uLnTx/>
                <a:uFillTx/>
                <a:latin typeface="Calibri"/>
                <a:cs typeface="Calibri" pitchFamily="34" charset="0"/>
              </a:endParaRPr>
            </a:p>
          </p:txBody>
        </p:sp>
        <p:sp>
          <p:nvSpPr>
            <p:cNvPr id="166" name="Right Arrow 165"/>
            <p:cNvSpPr/>
            <p:nvPr/>
          </p:nvSpPr>
          <p:spPr>
            <a:xfrm>
              <a:off x="395536" y="3275514"/>
              <a:ext cx="1584176" cy="446104"/>
            </a:xfrm>
            <a:prstGeom prst="rightArrow">
              <a:avLst>
                <a:gd name="adj1" fmla="val 50000"/>
                <a:gd name="adj2" fmla="val 41773"/>
              </a:avLst>
            </a:prstGeom>
            <a:solidFill>
              <a:srgbClr val="F79646">
                <a:lumMod val="50000"/>
              </a:srgbClr>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cs typeface="Calibri" pitchFamily="34" charset="0"/>
                </a:rPr>
                <a:t>Abiotic flows</a:t>
              </a:r>
            </a:p>
          </p:txBody>
        </p:sp>
        <p:sp>
          <p:nvSpPr>
            <p:cNvPr id="167" name="Rectangle 166"/>
            <p:cNvSpPr/>
            <p:nvPr/>
          </p:nvSpPr>
          <p:spPr>
            <a:xfrm>
              <a:off x="395536" y="3563546"/>
              <a:ext cx="1584176" cy="246221"/>
            </a:xfrm>
            <a:prstGeom prst="rect">
              <a:avLst/>
            </a:prstGeom>
          </p:spPr>
          <p:txBody>
            <a:bodyPr wrap="square">
              <a:spAutoFit/>
            </a:bodyPr>
            <a:lstStyle/>
            <a:p>
              <a:pPr eaLnBrk="1" fontAlgn="auto" hangingPunct="1">
                <a:spcBef>
                  <a:spcPts val="0"/>
                </a:spcBef>
                <a:spcAft>
                  <a:spcPts val="0"/>
                </a:spcAft>
              </a:pPr>
              <a:r>
                <a:rPr lang="en-US" sz="1000" dirty="0" smtClean="0">
                  <a:solidFill>
                    <a:prstClr val="black"/>
                  </a:solidFill>
                  <a:latin typeface="Calibri"/>
                  <a:cs typeface="Calibri" pitchFamily="34" charset="0"/>
                </a:rPr>
                <a:t>e.g. </a:t>
              </a:r>
              <a:r>
                <a:rPr lang="en-GB" sz="1000" dirty="0" smtClean="0">
                  <a:solidFill>
                    <a:prstClr val="black"/>
                  </a:solidFill>
                  <a:latin typeface="Calibri"/>
                  <a:cs typeface="Calibri" pitchFamily="34" charset="0"/>
                </a:rPr>
                <a:t>solar </a:t>
              </a:r>
              <a:r>
                <a:rPr lang="en-GB" sz="1000" dirty="0">
                  <a:solidFill>
                    <a:prstClr val="black"/>
                  </a:solidFill>
                  <a:latin typeface="Calibri"/>
                  <a:cs typeface="Calibri" pitchFamily="34" charset="0"/>
                </a:rPr>
                <a:t>energy, </a:t>
              </a:r>
              <a:r>
                <a:rPr lang="en-GB" sz="1000" dirty="0" smtClean="0">
                  <a:solidFill>
                    <a:prstClr val="black"/>
                  </a:solidFill>
                  <a:latin typeface="Calibri"/>
                  <a:cs typeface="Calibri" pitchFamily="34" charset="0"/>
                </a:rPr>
                <a:t>wind</a:t>
              </a:r>
              <a:endParaRPr lang="en-GB" sz="1000" dirty="0">
                <a:solidFill>
                  <a:prstClr val="black"/>
                </a:solidFill>
                <a:latin typeface="Calibri"/>
                <a:cs typeface="Calibri" pitchFamily="34" charset="0"/>
              </a:endParaRPr>
            </a:p>
          </p:txBody>
        </p:sp>
        <p:sp>
          <p:nvSpPr>
            <p:cNvPr id="168" name="Rectangle 167"/>
            <p:cNvSpPr/>
            <p:nvPr/>
          </p:nvSpPr>
          <p:spPr>
            <a:xfrm>
              <a:off x="323528" y="2905601"/>
              <a:ext cx="1634085" cy="400110"/>
            </a:xfrm>
            <a:prstGeom prst="rect">
              <a:avLst/>
            </a:prstGeom>
          </p:spPr>
          <p:txBody>
            <a:bodyPr wrap="square">
              <a:spAutoFit/>
            </a:bodyPr>
            <a:lstStyle/>
            <a:p>
              <a:pPr eaLnBrk="1" fontAlgn="auto" hangingPunct="1">
                <a:spcBef>
                  <a:spcPts val="0"/>
                </a:spcBef>
                <a:spcAft>
                  <a:spcPts val="0"/>
                </a:spcAft>
              </a:pPr>
              <a:r>
                <a:rPr lang="en-US" sz="1000" dirty="0" smtClean="0">
                  <a:solidFill>
                    <a:prstClr val="black"/>
                  </a:solidFill>
                  <a:latin typeface="Calibri"/>
                  <a:cs typeface="Calibri" pitchFamily="34" charset="0"/>
                </a:rPr>
                <a:t>e.g. mineral</a:t>
              </a:r>
              <a:r>
                <a:rPr lang="en-US" sz="1000" dirty="0">
                  <a:solidFill>
                    <a:prstClr val="black"/>
                  </a:solidFill>
                  <a:latin typeface="Calibri"/>
                  <a:cs typeface="Calibri" pitchFamily="34" charset="0"/>
                </a:rPr>
                <a:t>, fossil fuels, construction materials</a:t>
              </a:r>
              <a:r>
                <a:rPr lang="en-GB" sz="1000" dirty="0">
                  <a:solidFill>
                    <a:prstClr val="black"/>
                  </a:solidFill>
                  <a:latin typeface="Calibri"/>
                  <a:cs typeface="Calibri" pitchFamily="34" charset="0"/>
                </a:rPr>
                <a:t> </a:t>
              </a:r>
            </a:p>
          </p:txBody>
        </p:sp>
        <p:sp>
          <p:nvSpPr>
            <p:cNvPr id="169" name="Right Arrow 168"/>
            <p:cNvSpPr/>
            <p:nvPr/>
          </p:nvSpPr>
          <p:spPr>
            <a:xfrm>
              <a:off x="395536" y="3991006"/>
              <a:ext cx="1584176" cy="446104"/>
            </a:xfrm>
            <a:prstGeom prst="rightArrow">
              <a:avLst>
                <a:gd name="adj1" fmla="val 50000"/>
                <a:gd name="adj2" fmla="val 41773"/>
              </a:avLst>
            </a:prstGeom>
            <a:solidFill>
              <a:srgbClr val="F79646">
                <a:lumMod val="50000"/>
              </a:srgbClr>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cs typeface="Calibri" pitchFamily="34" charset="0"/>
                </a:rPr>
                <a:t>Other Resource flows</a:t>
              </a:r>
            </a:p>
          </p:txBody>
        </p:sp>
        <p:sp>
          <p:nvSpPr>
            <p:cNvPr id="170" name="Rectangle 169"/>
            <p:cNvSpPr/>
            <p:nvPr/>
          </p:nvSpPr>
          <p:spPr>
            <a:xfrm>
              <a:off x="323528" y="3902857"/>
              <a:ext cx="1584176" cy="246221"/>
            </a:xfrm>
            <a:prstGeom prst="rect">
              <a:avLst/>
            </a:prstGeom>
          </p:spPr>
          <p:txBody>
            <a:bodyPr wrap="square">
              <a:spAutoFit/>
            </a:bodyPr>
            <a:lstStyle/>
            <a:p>
              <a:pPr eaLnBrk="1" fontAlgn="auto" hangingPunct="1">
                <a:spcBef>
                  <a:spcPts val="0"/>
                </a:spcBef>
                <a:spcAft>
                  <a:spcPts val="0"/>
                </a:spcAft>
              </a:pPr>
              <a:r>
                <a:rPr lang="en-US" sz="1000" dirty="0" smtClean="0">
                  <a:solidFill>
                    <a:prstClr val="black"/>
                  </a:solidFill>
                  <a:latin typeface="Calibri"/>
                  <a:cs typeface="Calibri" pitchFamily="34" charset="0"/>
                </a:rPr>
                <a:t>e.g. </a:t>
              </a:r>
              <a:r>
                <a:rPr lang="en-GB" sz="1000" dirty="0" smtClean="0">
                  <a:solidFill>
                    <a:prstClr val="black"/>
                  </a:solidFill>
                  <a:latin typeface="Calibri"/>
                  <a:cs typeface="Calibri" pitchFamily="34" charset="0"/>
                </a:rPr>
                <a:t>water</a:t>
              </a:r>
              <a:endParaRPr lang="en-GB" sz="1000" dirty="0">
                <a:solidFill>
                  <a:prstClr val="black"/>
                </a:solidFill>
                <a:latin typeface="Calibri"/>
                <a:cs typeface="Calibri" pitchFamily="34" charset="0"/>
              </a:endParaRPr>
            </a:p>
          </p:txBody>
        </p:sp>
        <p:sp>
          <p:nvSpPr>
            <p:cNvPr id="62" name="AutoShape 33"/>
            <p:cNvSpPr>
              <a:spLocks noChangeArrowheads="1"/>
            </p:cNvSpPr>
            <p:nvPr/>
          </p:nvSpPr>
          <p:spPr bwMode="auto">
            <a:xfrm flipH="1" flipV="1">
              <a:off x="8556957" y="3068960"/>
              <a:ext cx="335523" cy="331257"/>
            </a:xfrm>
            <a:prstGeom prst="rightArrow">
              <a:avLst>
                <a:gd name="adj1" fmla="val 50000"/>
                <a:gd name="adj2" fmla="val 51227"/>
              </a:avLst>
            </a:prstGeom>
            <a:solidFill>
              <a:sysClr val="window" lastClr="FFFFFF"/>
            </a:solidFill>
            <a:ln w="25400" cap="flat" cmpd="sng" algn="ctr">
              <a:solidFill>
                <a:srgbClr val="00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Calibri"/>
                <a:cs typeface="Calibri" pitchFamily="34" charset="0"/>
              </a:endParaRPr>
            </a:p>
          </p:txBody>
        </p:sp>
        <p:sp>
          <p:nvSpPr>
            <p:cNvPr id="63" name="AutoShape 33"/>
            <p:cNvSpPr>
              <a:spLocks noChangeArrowheads="1"/>
            </p:cNvSpPr>
            <p:nvPr/>
          </p:nvSpPr>
          <p:spPr bwMode="auto">
            <a:xfrm flipH="1" flipV="1">
              <a:off x="8556957" y="3745815"/>
              <a:ext cx="335523" cy="331257"/>
            </a:xfrm>
            <a:prstGeom prst="rightArrow">
              <a:avLst>
                <a:gd name="adj1" fmla="val 50000"/>
                <a:gd name="adj2" fmla="val 51227"/>
              </a:avLst>
            </a:prstGeom>
            <a:solidFill>
              <a:sysClr val="window" lastClr="FFFFFF"/>
            </a:solidFill>
            <a:ln w="25400" cap="flat" cmpd="sng" algn="ctr">
              <a:solidFill>
                <a:srgbClr val="00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Calibri"/>
                <a:cs typeface="Calibri" pitchFamily="34" charset="0"/>
              </a:endParaRPr>
            </a:p>
          </p:txBody>
        </p:sp>
        <p:sp>
          <p:nvSpPr>
            <p:cNvPr id="64" name="AutoShape 33"/>
            <p:cNvSpPr>
              <a:spLocks noChangeArrowheads="1"/>
            </p:cNvSpPr>
            <p:nvPr/>
          </p:nvSpPr>
          <p:spPr bwMode="auto">
            <a:xfrm flipH="1" flipV="1">
              <a:off x="8556957" y="4321879"/>
              <a:ext cx="335523" cy="331257"/>
            </a:xfrm>
            <a:prstGeom prst="rightArrow">
              <a:avLst>
                <a:gd name="adj1" fmla="val 50000"/>
                <a:gd name="adj2" fmla="val 51227"/>
              </a:avLst>
            </a:prstGeom>
            <a:solidFill>
              <a:sysClr val="window" lastClr="FFFFFF"/>
            </a:solidFill>
            <a:ln w="25400" cap="flat" cmpd="sng" algn="ctr">
              <a:solidFill>
                <a:srgbClr val="00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Calibri"/>
                <a:cs typeface="Calibri" pitchFamily="34" charset="0"/>
              </a:endParaRPr>
            </a:p>
          </p:txBody>
        </p:sp>
        <p:sp>
          <p:nvSpPr>
            <p:cNvPr id="65" name="Rectangle 64"/>
            <p:cNvSpPr>
              <a:spLocks noChangeArrowheads="1"/>
            </p:cNvSpPr>
            <p:nvPr/>
          </p:nvSpPr>
          <p:spPr bwMode="auto">
            <a:xfrm rot="5400000">
              <a:off x="7200293" y="3897051"/>
              <a:ext cx="3600398" cy="216024"/>
            </a:xfrm>
            <a:prstGeom prst="rect">
              <a:avLst/>
            </a:prstGeom>
            <a:solidFill>
              <a:srgbClr val="92D050"/>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prstClr val="black"/>
                  </a:solidFill>
                  <a:effectLst/>
                  <a:uLnTx/>
                  <a:uFillTx/>
                  <a:latin typeface="Calibri"/>
                  <a:cs typeface="Calibri" pitchFamily="34" charset="0"/>
                </a:rPr>
                <a:t> Direct </a:t>
              </a:r>
              <a:r>
                <a:rPr lang="en-GB" sz="1200" b="1" kern="0" dirty="0" smtClean="0">
                  <a:solidFill>
                    <a:prstClr val="black"/>
                  </a:solidFill>
                  <a:latin typeface="Calibri"/>
                  <a:cs typeface="Calibri" pitchFamily="34" charset="0"/>
                </a:rPr>
                <a:t>benefit from </a:t>
              </a:r>
              <a:r>
                <a:rPr kumimoji="0" lang="en-GB" sz="1200" b="1" i="0" u="none" strike="noStrike" kern="0" cap="none" spc="0" normalizeH="0" baseline="0" noProof="0" dirty="0" smtClean="0">
                  <a:ln>
                    <a:noFill/>
                  </a:ln>
                  <a:solidFill>
                    <a:prstClr val="black"/>
                  </a:solidFill>
                  <a:effectLst/>
                  <a:uLnTx/>
                  <a:uFillTx/>
                  <a:latin typeface="Calibri"/>
                  <a:cs typeface="Calibri" pitchFamily="34" charset="0"/>
                </a:rPr>
                <a:t>Nature </a:t>
              </a:r>
              <a:r>
                <a:rPr kumimoji="0" lang="en-GB" sz="1200" b="1" i="0" u="none" strike="noStrike" kern="0" cap="none" spc="0" normalizeH="0" noProof="0" dirty="0" smtClean="0">
                  <a:ln>
                    <a:noFill/>
                  </a:ln>
                  <a:solidFill>
                    <a:prstClr val="black"/>
                  </a:solidFill>
                  <a:effectLst/>
                  <a:uLnTx/>
                  <a:uFillTx/>
                  <a:latin typeface="Calibri"/>
                  <a:cs typeface="Calibri" pitchFamily="34" charset="0"/>
                </a:rPr>
                <a:t> - inc. </a:t>
              </a:r>
              <a:r>
                <a:rPr kumimoji="0" lang="en-GB" sz="1200" b="1" i="0" u="none" strike="noStrike" kern="0" cap="none" spc="0" normalizeH="0" baseline="0" noProof="0" dirty="0" smtClean="0">
                  <a:ln>
                    <a:noFill/>
                  </a:ln>
                  <a:solidFill>
                    <a:prstClr val="black"/>
                  </a:solidFill>
                  <a:effectLst/>
                  <a:uLnTx/>
                  <a:uFillTx/>
                  <a:latin typeface="Calibri"/>
                  <a:cs typeface="Calibri" pitchFamily="34" charset="0"/>
                </a:rPr>
                <a:t>ecosystem services</a:t>
              </a:r>
            </a:p>
          </p:txBody>
        </p:sp>
      </p:grpSp>
      <p:sp>
        <p:nvSpPr>
          <p:cNvPr id="66" name="TextBox 65"/>
          <p:cNvSpPr txBox="1"/>
          <p:nvPr/>
        </p:nvSpPr>
        <p:spPr>
          <a:xfrm rot="19753366">
            <a:off x="463225" y="3137323"/>
            <a:ext cx="8447497" cy="1015663"/>
          </a:xfrm>
          <a:prstGeom prst="rect">
            <a:avLst/>
          </a:prstGeom>
          <a:solidFill>
            <a:srgbClr val="FFC000"/>
          </a:solidFill>
        </p:spPr>
        <p:txBody>
          <a:bodyPr wrap="square" rtlCol="0">
            <a:spAutoFit/>
          </a:bodyPr>
          <a:lstStyle/>
          <a:p>
            <a:pPr algn="ctr"/>
            <a:r>
              <a:rPr lang="en-GB" sz="2000" b="1" dirty="0" smtClean="0">
                <a:latin typeface="+mn-lt"/>
              </a:rPr>
              <a:t>Many types of accounts linked to natural capital – asset accounts, ecosystem service accounts – in biophysical and monetary form </a:t>
            </a:r>
          </a:p>
          <a:p>
            <a:pPr algn="ctr"/>
            <a:r>
              <a:rPr lang="en-GB" sz="2000" b="1" dirty="0" smtClean="0">
                <a:latin typeface="+mn-lt"/>
              </a:rPr>
              <a:t>– different actual potential and practical added value to policies</a:t>
            </a:r>
            <a:endParaRPr lang="en-GB" sz="2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problem </a:t>
            </a:r>
            <a:r>
              <a:rPr lang="en-GB" dirty="0" smtClean="0"/>
              <a:t>/ needs can NCAs address?</a:t>
            </a:r>
            <a:endParaRPr lang="en-GB" dirty="0"/>
          </a:p>
        </p:txBody>
      </p:sp>
      <p:sp>
        <p:nvSpPr>
          <p:cNvPr id="18" name="Title 2"/>
          <p:cNvSpPr txBox="1">
            <a:spLocks/>
          </p:cNvSpPr>
          <p:nvPr/>
        </p:nvSpPr>
        <p:spPr>
          <a:xfrm>
            <a:off x="-36512" y="5949280"/>
            <a:ext cx="9217024" cy="720080"/>
          </a:xfrm>
          <a:prstGeom prst="rect">
            <a:avLst/>
          </a:prstGeom>
          <a:solidFill>
            <a:srgbClr val="4BACC6">
              <a:lumMod val="20000"/>
              <a:lumOff val="80000"/>
            </a:srgbClr>
          </a:solidFill>
        </p:spPr>
        <p:txBody>
          <a:bodyPr vert="horz" lIns="91440" tIns="45720" rIns="91440" bIns="45720" rtlCol="0" anchor="b">
            <a:noAutofit/>
          </a:bodyPr>
          <a:lstStyle>
            <a:lvl1pPr algn="l" defTabSz="914400" rtl="0" eaLnBrk="1" latinLnBrk="0" hangingPunct="1">
              <a:spcBef>
                <a:spcPct val="0"/>
              </a:spcBef>
              <a:buNone/>
              <a:defRPr sz="3400" b="1" kern="1200">
                <a:solidFill>
                  <a:srgbClr val="0070C0"/>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0070C0"/>
                </a:solidFill>
                <a:effectLst/>
                <a:uLnTx/>
                <a:uFillTx/>
                <a:latin typeface="Calibri"/>
              </a:rPr>
              <a:t>Accounts can (in principle) be of use to many policy areas and across the policy cycle</a:t>
            </a:r>
            <a:br>
              <a:rPr kumimoji="0" lang="en-GB" sz="2000" b="1" i="0" u="none" strike="noStrike" kern="1200" cap="none" spc="0" normalizeH="0" baseline="0" noProof="0" dirty="0" smtClean="0">
                <a:ln>
                  <a:noFill/>
                </a:ln>
                <a:solidFill>
                  <a:srgbClr val="0070C0"/>
                </a:solidFill>
                <a:effectLst/>
                <a:uLnTx/>
                <a:uFillTx/>
                <a:latin typeface="Calibri"/>
              </a:rPr>
            </a:br>
            <a:r>
              <a:rPr kumimoji="0" lang="en-GB" sz="1800" b="1" i="0" u="none" strike="noStrike" kern="1200" cap="none" spc="0" normalizeH="0" baseline="0" noProof="0" dirty="0" smtClean="0">
                <a:ln>
                  <a:noFill/>
                </a:ln>
                <a:solidFill>
                  <a:sysClr val="windowText" lastClr="000000"/>
                </a:solidFill>
                <a:effectLst/>
                <a:uLnTx/>
                <a:uFillTx/>
                <a:latin typeface="Calibri"/>
              </a:rPr>
              <a:t>Added value depends on quality of data, maturity of accounts and alternative info sources</a:t>
            </a:r>
            <a:endParaRPr kumimoji="0" lang="en-GB" sz="2400" b="1" i="0" u="none" strike="noStrike" kern="1200" cap="none" spc="0" normalizeH="0" baseline="0" noProof="0" dirty="0">
              <a:ln>
                <a:noFill/>
              </a:ln>
              <a:solidFill>
                <a:sysClr val="windowText" lastClr="000000"/>
              </a:solidFill>
              <a:effectLst/>
              <a:uLnTx/>
              <a:uFillTx/>
              <a:latin typeface="Calibri"/>
            </a:endParaRPr>
          </a:p>
        </p:txBody>
      </p:sp>
      <p:pic>
        <p:nvPicPr>
          <p:cNvPr id="19" name="Picture 2"/>
          <p:cNvPicPr>
            <a:picLocks noChangeAspect="1" noChangeArrowheads="1"/>
          </p:cNvPicPr>
          <p:nvPr/>
        </p:nvPicPr>
        <p:blipFill>
          <a:blip r:embed="rId3" cstate="print"/>
          <a:srcRect/>
          <a:stretch>
            <a:fillRect/>
          </a:stretch>
        </p:blipFill>
        <p:spPr bwMode="auto">
          <a:xfrm>
            <a:off x="3706812" y="2420888"/>
            <a:ext cx="5401692" cy="3096344"/>
          </a:xfrm>
          <a:prstGeom prst="rect">
            <a:avLst/>
          </a:prstGeom>
          <a:noFill/>
          <a:ln w="9525">
            <a:noFill/>
            <a:miter lim="800000"/>
            <a:headEnd/>
            <a:tailEnd/>
          </a:ln>
        </p:spPr>
      </p:pic>
      <p:sp>
        <p:nvSpPr>
          <p:cNvPr id="20" name="Oval 67"/>
          <p:cNvSpPr>
            <a:spLocks noChangeArrowheads="1"/>
          </p:cNvSpPr>
          <p:nvPr/>
        </p:nvSpPr>
        <p:spPr bwMode="auto">
          <a:xfrm>
            <a:off x="6730056" y="2348880"/>
            <a:ext cx="720080" cy="517442"/>
          </a:xfrm>
          <a:prstGeom prst="ellipse">
            <a:avLst/>
          </a:prstGeom>
          <a:solidFill>
            <a:srgbClr val="FF0000"/>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70C0"/>
                </a:solidFill>
                <a:effectLst/>
                <a:uLnTx/>
                <a:uFillTx/>
                <a:latin typeface="Calibri"/>
              </a:rPr>
              <a:t>?</a:t>
            </a:r>
            <a:endParaRPr kumimoji="0" lang="nl-NL" sz="1400" b="1" i="0" u="none" strike="noStrike" kern="0" cap="none" spc="0" normalizeH="0" baseline="0" noProof="0" dirty="0" smtClean="0">
              <a:ln>
                <a:noFill/>
              </a:ln>
              <a:solidFill>
                <a:prstClr val="black"/>
              </a:solidFill>
              <a:effectLst/>
              <a:uLnTx/>
              <a:uFillTx/>
              <a:latin typeface="Calibri"/>
            </a:endParaRPr>
          </a:p>
        </p:txBody>
      </p:sp>
      <p:sp>
        <p:nvSpPr>
          <p:cNvPr id="21" name="Oval 56"/>
          <p:cNvSpPr>
            <a:spLocks noChangeArrowheads="1"/>
          </p:cNvSpPr>
          <p:nvPr/>
        </p:nvSpPr>
        <p:spPr bwMode="auto">
          <a:xfrm>
            <a:off x="7552040" y="3212976"/>
            <a:ext cx="950505" cy="517441"/>
          </a:xfrm>
          <a:prstGeom prst="ellipse">
            <a:avLst/>
          </a:prstGeom>
          <a:solidFill>
            <a:srgbClr val="FF8200"/>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dirty="0" smtClean="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smtClean="0">
                <a:ln>
                  <a:noFill/>
                </a:ln>
                <a:solidFill>
                  <a:srgbClr val="0070C0"/>
                </a:solidFill>
                <a:effectLst/>
                <a:uLnTx/>
                <a:uFillTx/>
                <a:latin typeface="Calibri"/>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endParaRPr>
          </a:p>
        </p:txBody>
      </p:sp>
      <p:sp>
        <p:nvSpPr>
          <p:cNvPr id="22" name="Oval 56"/>
          <p:cNvSpPr>
            <a:spLocks noChangeArrowheads="1"/>
          </p:cNvSpPr>
          <p:nvPr/>
        </p:nvSpPr>
        <p:spPr bwMode="auto">
          <a:xfrm>
            <a:off x="6658048" y="5071799"/>
            <a:ext cx="792088" cy="517441"/>
          </a:xfrm>
          <a:prstGeom prst="ellipse">
            <a:avLst/>
          </a:prstGeom>
          <a:solidFill>
            <a:srgbClr val="FFCC00"/>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70C0"/>
                </a:solidFill>
                <a:effectLst/>
                <a:uLnTx/>
                <a:uFillTx/>
                <a:latin typeface="Calibri"/>
              </a:rPr>
              <a:t>?</a:t>
            </a:r>
            <a:endParaRPr kumimoji="0" lang="en-US" sz="1000" b="1" i="0" u="none" strike="noStrike" kern="0" cap="none" spc="0" normalizeH="0" baseline="0" noProof="0" dirty="0" smtClean="0">
              <a:ln>
                <a:noFill/>
              </a:ln>
              <a:solidFill>
                <a:prstClr val="black"/>
              </a:solidFill>
              <a:effectLst/>
              <a:uLnTx/>
              <a:uFillTx/>
            </a:endParaRPr>
          </a:p>
        </p:txBody>
      </p:sp>
      <p:sp>
        <p:nvSpPr>
          <p:cNvPr id="23" name="Oval 56"/>
          <p:cNvSpPr>
            <a:spLocks noChangeArrowheads="1"/>
          </p:cNvSpPr>
          <p:nvPr/>
        </p:nvSpPr>
        <p:spPr bwMode="auto">
          <a:xfrm>
            <a:off x="5361904" y="4999791"/>
            <a:ext cx="864095" cy="517441"/>
          </a:xfrm>
          <a:prstGeom prst="ellipse">
            <a:avLst/>
          </a:prstGeom>
          <a:solidFill>
            <a:srgbClr val="9BBB59">
              <a:lumMod val="60000"/>
              <a:lumOff val="40000"/>
            </a:srgbClr>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1"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70C0"/>
                </a:solidFill>
                <a:effectLst/>
                <a:uLnTx/>
                <a:uFillTx/>
                <a:latin typeface="Calibri"/>
              </a:rPr>
              <a:t>?</a:t>
            </a:r>
            <a:endParaRPr kumimoji="0" lang="nl-NL" sz="1400" b="1" i="0" u="none" strike="noStrike" kern="0" cap="none" spc="0" normalizeH="0" baseline="0" noProof="0" dirty="0" smtClean="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endParaRPr>
          </a:p>
        </p:txBody>
      </p:sp>
      <p:sp>
        <p:nvSpPr>
          <p:cNvPr id="24" name="Oval 56"/>
          <p:cNvSpPr>
            <a:spLocks noChangeArrowheads="1"/>
          </p:cNvSpPr>
          <p:nvPr/>
        </p:nvSpPr>
        <p:spPr bwMode="auto">
          <a:xfrm>
            <a:off x="5148064" y="2204864"/>
            <a:ext cx="1080119" cy="591361"/>
          </a:xfrm>
          <a:prstGeom prst="ellipse">
            <a:avLst/>
          </a:prstGeom>
          <a:solidFill>
            <a:srgbClr val="FF7AFF"/>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0070C0"/>
                </a:solidFill>
                <a:effectLst/>
                <a:uLnTx/>
                <a:uFillTx/>
                <a:latin typeface="Calibri"/>
              </a:rPr>
              <a:t>Yes</a:t>
            </a:r>
            <a:endParaRPr kumimoji="0" lang="en-GB" sz="1200" b="1" i="0" u="none" strike="noStrike" kern="0" cap="none" spc="0" normalizeH="0" baseline="0" noProof="0" dirty="0" smtClean="0">
              <a:ln>
                <a:noFill/>
              </a:ln>
              <a:solidFill>
                <a:prstClr val="black"/>
              </a:solidFill>
              <a:effectLst/>
              <a:uLnTx/>
              <a:uFillTx/>
              <a:latin typeface="Calibri"/>
            </a:endParaRPr>
          </a:p>
        </p:txBody>
      </p:sp>
      <p:sp>
        <p:nvSpPr>
          <p:cNvPr id="25" name="Oval 56"/>
          <p:cNvSpPr>
            <a:spLocks noChangeArrowheads="1"/>
          </p:cNvSpPr>
          <p:nvPr/>
        </p:nvSpPr>
        <p:spPr bwMode="auto">
          <a:xfrm>
            <a:off x="4641824" y="3068959"/>
            <a:ext cx="792088" cy="591361"/>
          </a:xfrm>
          <a:prstGeom prst="ellipse">
            <a:avLst/>
          </a:prstGeom>
          <a:solidFill>
            <a:srgbClr val="FFB4E0"/>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0070C0"/>
                </a:solidFill>
                <a:effectLst/>
                <a:uLnTx/>
                <a:uFillTx/>
                <a:latin typeface="Calibri"/>
              </a:rPr>
              <a:t>?</a:t>
            </a:r>
            <a:endParaRPr kumimoji="0" lang="en-GB" sz="1200" b="1" i="0" u="none" strike="noStrike" kern="0" cap="none" spc="0" normalizeH="0" baseline="0" noProof="0" dirty="0" smtClean="0">
              <a:ln>
                <a:noFill/>
              </a:ln>
              <a:solidFill>
                <a:srgbClr val="0070C0"/>
              </a:solidFill>
              <a:effectLst/>
              <a:uLnTx/>
              <a:uFillTx/>
              <a:latin typeface="Calibri"/>
            </a:endParaRPr>
          </a:p>
        </p:txBody>
      </p:sp>
      <p:sp>
        <p:nvSpPr>
          <p:cNvPr id="26" name="Oval 56"/>
          <p:cNvSpPr>
            <a:spLocks noChangeArrowheads="1"/>
          </p:cNvSpPr>
          <p:nvPr/>
        </p:nvSpPr>
        <p:spPr bwMode="auto">
          <a:xfrm>
            <a:off x="7450136" y="4201967"/>
            <a:ext cx="1080120" cy="739201"/>
          </a:xfrm>
          <a:prstGeom prst="ellipse">
            <a:avLst/>
          </a:prstGeom>
          <a:solidFill>
            <a:srgbClr val="FF9900">
              <a:alpha val="69804"/>
            </a:srgbClr>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smtClean="0">
                <a:ln>
                  <a:noFill/>
                </a:ln>
                <a:solidFill>
                  <a:srgbClr val="0070C0"/>
                </a:solidFill>
                <a:effectLst/>
                <a:uLnTx/>
                <a:uFillTx/>
                <a:latin typeface="Calibri"/>
              </a:rPr>
              <a:t>?</a:t>
            </a:r>
            <a:endParaRPr kumimoji="0" lang="en-US" sz="1400" b="1" i="0" u="none" strike="noStrike" kern="0" cap="none" spc="0" normalizeH="0" baseline="0" noProof="0" dirty="0" smtClean="0">
              <a:ln>
                <a:noFill/>
              </a:ln>
              <a:solidFill>
                <a:prstClr val="black"/>
              </a:solidFill>
              <a:effectLst/>
              <a:uLnTx/>
              <a:uFillTx/>
            </a:endParaRPr>
          </a:p>
        </p:txBody>
      </p:sp>
      <p:sp>
        <p:nvSpPr>
          <p:cNvPr id="27" name="Oval 56"/>
          <p:cNvSpPr>
            <a:spLocks noChangeArrowheads="1"/>
          </p:cNvSpPr>
          <p:nvPr/>
        </p:nvSpPr>
        <p:spPr bwMode="auto">
          <a:xfrm>
            <a:off x="4425800" y="4149079"/>
            <a:ext cx="1008112" cy="591361"/>
          </a:xfrm>
          <a:prstGeom prst="ellipse">
            <a:avLst/>
          </a:prstGeom>
          <a:solidFill>
            <a:srgbClr val="E6B9B8"/>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70C0"/>
                </a:solidFill>
                <a:effectLst/>
                <a:uLnTx/>
                <a:uFillTx/>
                <a:latin typeface="Calibri"/>
              </a:rPr>
              <a:t>Yes</a:t>
            </a:r>
            <a:endParaRPr kumimoji="0" lang="en-GB" sz="1400" b="1" i="0" u="none" strike="noStrike" kern="0" cap="none" spc="0" normalizeH="0" baseline="0" noProof="0" dirty="0" smtClean="0">
              <a:ln>
                <a:noFill/>
              </a:ln>
              <a:solidFill>
                <a:prstClr val="black"/>
              </a:solidFill>
              <a:effectLst/>
              <a:uLnTx/>
              <a:uFillTx/>
              <a:latin typeface="Calibri"/>
            </a:endParaRPr>
          </a:p>
        </p:txBody>
      </p:sp>
      <p:sp>
        <p:nvSpPr>
          <p:cNvPr id="28" name="Rectangle 3"/>
          <p:cNvSpPr txBox="1">
            <a:spLocks noChangeArrowheads="1"/>
          </p:cNvSpPr>
          <p:nvPr/>
        </p:nvSpPr>
        <p:spPr>
          <a:xfrm>
            <a:off x="323528" y="2290257"/>
            <a:ext cx="4104456" cy="30829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pt-PT" sz="1800" b="1" smtClean="0">
                <a:latin typeface="Calibri" pitchFamily="34" charset="0"/>
                <a:cs typeface="Calibri" pitchFamily="34" charset="0"/>
              </a:rPr>
              <a:t>Biodiversity </a:t>
            </a:r>
          </a:p>
          <a:p>
            <a:pPr fontAlgn="auto">
              <a:spcAft>
                <a:spcPts val="0"/>
              </a:spcAft>
            </a:pPr>
            <a:r>
              <a:rPr lang="pt-PT" sz="1800" b="1" smtClean="0">
                <a:latin typeface="Calibri" pitchFamily="34" charset="0"/>
                <a:cs typeface="Calibri" pitchFamily="34" charset="0"/>
              </a:rPr>
              <a:t>Water </a:t>
            </a:r>
          </a:p>
          <a:p>
            <a:pPr fontAlgn="auto">
              <a:spcAft>
                <a:spcPts val="0"/>
              </a:spcAft>
            </a:pPr>
            <a:r>
              <a:rPr lang="pt-PT" sz="1800" b="1" smtClean="0">
                <a:latin typeface="Calibri" pitchFamily="34" charset="0"/>
                <a:cs typeface="Calibri" pitchFamily="34" charset="0"/>
              </a:rPr>
              <a:t>Climate mitigation &amp; adaptation</a:t>
            </a:r>
          </a:p>
          <a:p>
            <a:pPr fontAlgn="auto">
              <a:spcAft>
                <a:spcPts val="0"/>
              </a:spcAft>
            </a:pPr>
            <a:r>
              <a:rPr lang="pt-PT" sz="1800" b="1" smtClean="0">
                <a:latin typeface="Calibri" pitchFamily="34" charset="0"/>
                <a:cs typeface="Calibri" pitchFamily="34" charset="0"/>
              </a:rPr>
              <a:t>Cohesion policy </a:t>
            </a:r>
          </a:p>
          <a:p>
            <a:pPr fontAlgn="auto">
              <a:spcAft>
                <a:spcPts val="0"/>
              </a:spcAft>
            </a:pPr>
            <a:r>
              <a:rPr lang="pt-PT" sz="1800" b="1" smtClean="0">
                <a:latin typeface="Calibri" pitchFamily="34" charset="0"/>
                <a:cs typeface="Calibri" pitchFamily="34" charset="0"/>
              </a:rPr>
              <a:t>Agriculture </a:t>
            </a:r>
          </a:p>
          <a:p>
            <a:pPr fontAlgn="auto">
              <a:spcAft>
                <a:spcPts val="0"/>
              </a:spcAft>
            </a:pPr>
            <a:r>
              <a:rPr lang="pt-PT" sz="1800" b="1" smtClean="0">
                <a:latin typeface="Calibri" pitchFamily="34" charset="0"/>
                <a:cs typeface="Calibri" pitchFamily="34" charset="0"/>
              </a:rPr>
              <a:t>Forestry</a:t>
            </a:r>
          </a:p>
          <a:p>
            <a:pPr fontAlgn="auto">
              <a:spcAft>
                <a:spcPts val="0"/>
              </a:spcAft>
            </a:pPr>
            <a:r>
              <a:rPr lang="pt-PT" sz="1800" b="1" smtClean="0">
                <a:latin typeface="Calibri" pitchFamily="34" charset="0"/>
                <a:cs typeface="Calibri" pitchFamily="34" charset="0"/>
              </a:rPr>
              <a:t>Fisheries</a:t>
            </a:r>
          </a:p>
          <a:p>
            <a:pPr fontAlgn="auto">
              <a:spcAft>
                <a:spcPts val="0"/>
              </a:spcAft>
            </a:pPr>
            <a:r>
              <a:rPr lang="pt-PT" sz="1800" b="1" smtClean="0">
                <a:latin typeface="Calibri" pitchFamily="34" charset="0"/>
                <a:cs typeface="Calibri" pitchFamily="34" charset="0"/>
              </a:rPr>
              <a:t>Energy</a:t>
            </a:r>
          </a:p>
          <a:p>
            <a:pPr fontAlgn="auto">
              <a:spcAft>
                <a:spcPts val="0"/>
              </a:spcAft>
            </a:pPr>
            <a:r>
              <a:rPr lang="pt-PT" sz="1800" b="1" smtClean="0">
                <a:latin typeface="Calibri" pitchFamily="34" charset="0"/>
                <a:cs typeface="Calibri" pitchFamily="34" charset="0"/>
              </a:rPr>
              <a:t>Resource efficiency</a:t>
            </a:r>
          </a:p>
          <a:p>
            <a:pPr fontAlgn="auto">
              <a:spcAft>
                <a:spcPts val="0"/>
              </a:spcAft>
            </a:pPr>
            <a:r>
              <a:rPr lang="pt-PT" sz="1800" b="1" smtClean="0">
                <a:latin typeface="Calibri" pitchFamily="34" charset="0"/>
                <a:cs typeface="Calibri" pitchFamily="34" charset="0"/>
              </a:rPr>
              <a:t>Green economy</a:t>
            </a:r>
          </a:p>
          <a:p>
            <a:pPr fontAlgn="auto">
              <a:spcAft>
                <a:spcPts val="0"/>
              </a:spcAft>
            </a:pPr>
            <a:endParaRPr lang="en-US" sz="1800" dirty="0" smtClean="0">
              <a:latin typeface="Calibri" pitchFamily="34" charset="0"/>
            </a:endParaRPr>
          </a:p>
        </p:txBody>
      </p:sp>
      <p:sp>
        <p:nvSpPr>
          <p:cNvPr id="29" name="Title 2"/>
          <p:cNvSpPr txBox="1">
            <a:spLocks/>
          </p:cNvSpPr>
          <p:nvPr/>
        </p:nvSpPr>
        <p:spPr>
          <a:xfrm>
            <a:off x="467544" y="1484785"/>
            <a:ext cx="2664296" cy="576063"/>
          </a:xfrm>
          <a:prstGeom prst="rect">
            <a:avLst/>
          </a:prstGeom>
          <a:solidFill>
            <a:srgbClr val="F79646">
              <a:lumMod val="20000"/>
              <a:lumOff val="80000"/>
            </a:srgbClr>
          </a:solidFill>
        </p:spPr>
        <p:txBody>
          <a:bodyPr vert="horz" lIns="91440" tIns="45720" rIns="91440" bIns="45720" rtlCol="0" anchor="b">
            <a:norm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smtClean="0">
                <a:ln>
                  <a:noFill/>
                </a:ln>
                <a:solidFill>
                  <a:srgbClr val="0070C0"/>
                </a:solidFill>
                <a:effectLst/>
                <a:uLnTx/>
                <a:uFillTx/>
                <a:latin typeface="Calibri"/>
              </a:rPr>
              <a:t>Policy Areas</a:t>
            </a:r>
            <a:endParaRPr kumimoji="0" lang="en-GB" sz="2800" b="1" i="0" u="none" strike="noStrike" kern="1200" cap="none" spc="0" normalizeH="0" baseline="0" noProof="0" dirty="0">
              <a:ln>
                <a:noFill/>
              </a:ln>
              <a:solidFill>
                <a:srgbClr val="0070C0"/>
              </a:solidFill>
              <a:effectLst/>
              <a:uLnTx/>
              <a:uFillTx/>
              <a:latin typeface="Calibri"/>
            </a:endParaRPr>
          </a:p>
        </p:txBody>
      </p:sp>
      <p:sp>
        <p:nvSpPr>
          <p:cNvPr id="30" name="Title 2"/>
          <p:cNvSpPr txBox="1">
            <a:spLocks/>
          </p:cNvSpPr>
          <p:nvPr/>
        </p:nvSpPr>
        <p:spPr>
          <a:xfrm>
            <a:off x="4572000" y="1484784"/>
            <a:ext cx="3818608" cy="576064"/>
          </a:xfrm>
          <a:prstGeom prst="rect">
            <a:avLst/>
          </a:prstGeom>
          <a:solidFill>
            <a:srgbClr val="4BACC6">
              <a:lumMod val="20000"/>
              <a:lumOff val="80000"/>
            </a:srgbClr>
          </a:solidFill>
        </p:spPr>
        <p:txBody>
          <a:bodyPr vert="horz" lIns="91440" tIns="45720" rIns="91440" bIns="45720" rtlCol="0" anchor="b">
            <a:normAutofit fontScale="92500"/>
          </a:bodyPr>
          <a:lstStyle>
            <a:lvl1pPr algn="l" defTabSz="914400" rtl="0" eaLnBrk="1" latinLnBrk="0" hangingPunct="1">
              <a:spcBef>
                <a:spcPct val="0"/>
              </a:spcBef>
              <a:buNone/>
              <a:defRPr sz="3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400" b="1" i="0" u="none" strike="noStrike" kern="1200" cap="none" spc="0" normalizeH="0" baseline="0" noProof="0" dirty="0" smtClean="0">
                <a:ln>
                  <a:noFill/>
                </a:ln>
                <a:solidFill>
                  <a:srgbClr val="0070C0"/>
                </a:solidFill>
                <a:effectLst/>
                <a:uLnTx/>
                <a:uFillTx/>
                <a:latin typeface="Calibri"/>
              </a:rPr>
              <a:t>Points in policy Cycle</a:t>
            </a:r>
            <a:endParaRPr kumimoji="0" lang="en-GB" sz="3400" b="1" i="0" u="none" strike="noStrike" kern="1200" cap="none" spc="0" normalizeH="0" baseline="0" noProof="0" dirty="0">
              <a:ln>
                <a:noFill/>
              </a:ln>
              <a:solidFill>
                <a:srgbClr val="0070C0"/>
              </a:solidFill>
              <a:effectLst/>
              <a:uLnTx/>
              <a:uFillTx/>
              <a:latin typeface="Calibri"/>
            </a:endParaRPr>
          </a:p>
        </p:txBody>
      </p:sp>
    </p:spTree>
    <p:extLst>
      <p:ext uri="{BB962C8B-B14F-4D97-AF65-F5344CB8AC3E}">
        <p14:creationId xmlns:p14="http://schemas.microsoft.com/office/powerpoint/2010/main" val="289339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4" grpId="0" animBg="1"/>
      <p:bldP spid="25" grpId="0" animBg="1"/>
      <p:bldP spid="26" grpId="0" animBg="1"/>
      <p:bldP spid="27"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00125"/>
            <a:ext cx="8977313"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50"/>
          <p:cNvSpPr/>
          <p:nvPr/>
        </p:nvSpPr>
        <p:spPr bwMode="auto">
          <a:xfrm>
            <a:off x="0" y="1000125"/>
            <a:ext cx="9144000" cy="5915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84" charset="-128"/>
            </a:endParaRPr>
          </a:p>
        </p:txBody>
      </p:sp>
      <p:sp>
        <p:nvSpPr>
          <p:cNvPr id="39938" name="Title 2"/>
          <p:cNvSpPr>
            <a:spLocks noGrp="1"/>
          </p:cNvSpPr>
          <p:nvPr>
            <p:ph type="title"/>
          </p:nvPr>
        </p:nvSpPr>
        <p:spPr>
          <a:xfrm>
            <a:off x="179388" y="188913"/>
            <a:ext cx="8929687" cy="706437"/>
          </a:xfrm>
        </p:spPr>
        <p:txBody>
          <a:bodyPr anchor="t"/>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400" dirty="0" smtClean="0">
                <a:solidFill>
                  <a:schemeClr val="accent1"/>
                </a:solidFill>
              </a:rPr>
              <a:t>Policy Commitments: EU Biodiversity Strategy</a:t>
            </a:r>
            <a:endParaRPr lang="en-US" altLang="en-US" sz="2400" dirty="0" smtClean="0">
              <a:solidFill>
                <a:schemeClr val="accent1"/>
              </a:solidFill>
            </a:endParaRPr>
          </a:p>
        </p:txBody>
      </p:sp>
      <p:sp>
        <p:nvSpPr>
          <p:cNvPr id="39940" name="Rectangle 1"/>
          <p:cNvSpPr>
            <a:spLocks noChangeArrowheads="1"/>
          </p:cNvSpPr>
          <p:nvPr/>
        </p:nvSpPr>
        <p:spPr bwMode="auto">
          <a:xfrm>
            <a:off x="0" y="6669088"/>
            <a:ext cx="9144000"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000" i="1" dirty="0">
                <a:solidFill>
                  <a:schemeClr val="tx1"/>
                </a:solidFill>
              </a:rPr>
              <a:t>Source: Tucker, G M</a:t>
            </a:r>
            <a:r>
              <a:rPr lang="en-GB" altLang="en-US" sz="1000" dirty="0">
                <a:solidFill>
                  <a:schemeClr val="tx1"/>
                </a:solidFill>
              </a:rPr>
              <a:t>, McConville, A J and Newman, S (2013) </a:t>
            </a:r>
            <a:r>
              <a:rPr lang="en-GB" altLang="en-US" sz="1000" i="1" dirty="0">
                <a:solidFill>
                  <a:schemeClr val="tx1"/>
                </a:solidFill>
              </a:rPr>
              <a:t>An EU Biodiversity Policy Map</a:t>
            </a:r>
            <a:r>
              <a:rPr lang="en-GB" altLang="en-US" sz="1000" dirty="0">
                <a:solidFill>
                  <a:schemeClr val="tx1"/>
                </a:solidFill>
              </a:rPr>
              <a:t>. An IEEP Paper for JNCC, IEEP, London.</a:t>
            </a:r>
          </a:p>
        </p:txBody>
      </p:sp>
      <p:grpSp>
        <p:nvGrpSpPr>
          <p:cNvPr id="31" name="Group 30"/>
          <p:cNvGrpSpPr/>
          <p:nvPr/>
        </p:nvGrpSpPr>
        <p:grpSpPr>
          <a:xfrm>
            <a:off x="4716016" y="2132856"/>
            <a:ext cx="4369247" cy="3744416"/>
            <a:chOff x="3347864" y="620688"/>
            <a:chExt cx="4177556" cy="3672408"/>
          </a:xfrm>
        </p:grpSpPr>
        <p:sp>
          <p:nvSpPr>
            <p:cNvPr id="32" name="Rounded Rectangle 31"/>
            <p:cNvSpPr/>
            <p:nvPr/>
          </p:nvSpPr>
          <p:spPr bwMode="auto">
            <a:xfrm>
              <a:off x="3347864" y="620688"/>
              <a:ext cx="4177556" cy="3672408"/>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84" charset="-128"/>
              </a:endParaRPr>
            </a:p>
          </p:txBody>
        </p:sp>
        <p:pic>
          <p:nvPicPr>
            <p:cNvPr id="33" name="Picture 2"/>
            <p:cNvPicPr>
              <a:picLocks noChangeAspect="1" noChangeArrowheads="1"/>
            </p:cNvPicPr>
            <p:nvPr/>
          </p:nvPicPr>
          <p:blipFill>
            <a:blip r:embed="rId4" cstate="print"/>
            <a:srcRect/>
            <a:stretch>
              <a:fillRect/>
            </a:stretch>
          </p:blipFill>
          <p:spPr bwMode="auto">
            <a:xfrm>
              <a:off x="3419872" y="1673712"/>
              <a:ext cx="4105548" cy="2247851"/>
            </a:xfrm>
            <a:prstGeom prst="rect">
              <a:avLst/>
            </a:prstGeom>
            <a:noFill/>
            <a:ln w="9525">
              <a:noFill/>
              <a:miter lim="800000"/>
              <a:headEnd/>
              <a:tailEnd/>
            </a:ln>
          </p:spPr>
        </p:pic>
        <p:sp>
          <p:nvSpPr>
            <p:cNvPr id="34" name="Oval 67"/>
            <p:cNvSpPr>
              <a:spLocks noChangeArrowheads="1"/>
            </p:cNvSpPr>
            <p:nvPr/>
          </p:nvSpPr>
          <p:spPr bwMode="auto">
            <a:xfrm>
              <a:off x="5717684" y="1621437"/>
              <a:ext cx="624748" cy="375647"/>
            </a:xfrm>
            <a:prstGeom prst="ellipse">
              <a:avLst/>
            </a:prstGeom>
            <a:solidFill>
              <a:srgbClr val="FF0000"/>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rgbClr val="0070C0"/>
                  </a:solidFill>
                  <a:effectLst/>
                  <a:uLnTx/>
                  <a:uFillTx/>
                  <a:latin typeface="Calibri"/>
                </a:rPr>
                <a:t>Added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rgbClr val="0070C0"/>
                  </a:solidFill>
                  <a:effectLst/>
                  <a:uLnTx/>
                  <a:uFillTx/>
                  <a:latin typeface="Calibri"/>
                </a:rPr>
                <a:t>value?</a:t>
              </a:r>
              <a:endParaRPr kumimoji="0" lang="nl-NL" sz="1050" b="1" i="0" u="none" strike="noStrike" kern="0" cap="none" spc="0" normalizeH="0" baseline="0" noProof="0" dirty="0" smtClean="0">
                <a:ln>
                  <a:noFill/>
                </a:ln>
                <a:solidFill>
                  <a:prstClr val="black"/>
                </a:solidFill>
                <a:effectLst/>
                <a:uLnTx/>
                <a:uFillTx/>
                <a:latin typeface="Calibri"/>
              </a:endParaRPr>
            </a:p>
          </p:txBody>
        </p:sp>
        <p:sp>
          <p:nvSpPr>
            <p:cNvPr id="35" name="Oval 56"/>
            <p:cNvSpPr>
              <a:spLocks noChangeArrowheads="1"/>
            </p:cNvSpPr>
            <p:nvPr/>
          </p:nvSpPr>
          <p:spPr bwMode="auto">
            <a:xfrm>
              <a:off x="6342432" y="2248744"/>
              <a:ext cx="722430" cy="375646"/>
            </a:xfrm>
            <a:prstGeom prst="ellipse">
              <a:avLst/>
            </a:prstGeom>
            <a:solidFill>
              <a:srgbClr val="FF8200"/>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500" b="1" i="0" u="none" strike="noStrike" kern="0" cap="none" spc="0" normalizeH="0" baseline="0" noProof="0" dirty="0" smtClean="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1" i="0" u="none" strike="noStrike" kern="0" cap="none" spc="0" normalizeH="0" baseline="0" noProof="0" dirty="0" smtClean="0">
                  <a:ln>
                    <a:noFill/>
                  </a:ln>
                  <a:solidFill>
                    <a:srgbClr val="0070C0"/>
                  </a:solidFill>
                  <a:effectLst/>
                  <a:uLnTx/>
                  <a:uFillTx/>
                  <a:latin typeface="Calibri"/>
                </a:rPr>
                <a:t>Too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1" i="0" u="none" strike="noStrike" kern="0" cap="none" spc="0" normalizeH="0" baseline="0" noProof="0" dirty="0" smtClean="0">
                  <a:ln>
                    <a:noFill/>
                  </a:ln>
                  <a:solidFill>
                    <a:srgbClr val="0070C0"/>
                  </a:solidFill>
                  <a:effectLst/>
                  <a:uLnTx/>
                  <a:uFillTx/>
                  <a:latin typeface="Calibri"/>
                </a:rPr>
                <a:t>approx.?</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smtClean="0">
                <a:ln>
                  <a:noFill/>
                </a:ln>
                <a:solidFill>
                  <a:prstClr val="black"/>
                </a:solidFill>
                <a:effectLst/>
                <a:uLnTx/>
                <a:uFillTx/>
              </a:endParaRPr>
            </a:p>
          </p:txBody>
        </p:sp>
        <p:sp>
          <p:nvSpPr>
            <p:cNvPr id="36" name="Oval 56"/>
            <p:cNvSpPr>
              <a:spLocks noChangeArrowheads="1"/>
            </p:cNvSpPr>
            <p:nvPr/>
          </p:nvSpPr>
          <p:spPr bwMode="auto">
            <a:xfrm>
              <a:off x="5662955" y="3598193"/>
              <a:ext cx="602025" cy="375646"/>
            </a:xfrm>
            <a:prstGeom prst="ellipse">
              <a:avLst/>
            </a:prstGeom>
            <a:solidFill>
              <a:srgbClr val="FFCC00"/>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rgbClr val="0070C0"/>
                  </a:solidFill>
                  <a:effectLst/>
                  <a:uLnTx/>
                  <a:uFillTx/>
                  <a:latin typeface="Calibri"/>
                </a:rPr>
                <a:t>?</a:t>
              </a:r>
              <a:endParaRPr kumimoji="0" lang="en-US" sz="800" b="1" i="0" u="none" strike="noStrike" kern="0" cap="none" spc="0" normalizeH="0" baseline="0" noProof="0" dirty="0" smtClean="0">
                <a:ln>
                  <a:noFill/>
                </a:ln>
                <a:solidFill>
                  <a:prstClr val="black"/>
                </a:solidFill>
                <a:effectLst/>
                <a:uLnTx/>
                <a:uFillTx/>
              </a:endParaRPr>
            </a:p>
          </p:txBody>
        </p:sp>
        <p:sp>
          <p:nvSpPr>
            <p:cNvPr id="37" name="Oval 56"/>
            <p:cNvSpPr>
              <a:spLocks noChangeArrowheads="1"/>
            </p:cNvSpPr>
            <p:nvPr/>
          </p:nvSpPr>
          <p:spPr bwMode="auto">
            <a:xfrm>
              <a:off x="4677822" y="3545917"/>
              <a:ext cx="656754" cy="375646"/>
            </a:xfrm>
            <a:prstGeom prst="ellipse">
              <a:avLst/>
            </a:prstGeom>
            <a:solidFill>
              <a:srgbClr val="9BBB59">
                <a:lumMod val="60000"/>
                <a:lumOff val="40000"/>
              </a:srgbClr>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200" b="1"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70C0"/>
                  </a:solidFill>
                  <a:effectLst/>
                  <a:uLnTx/>
                  <a:uFillTx/>
                  <a:latin typeface="Calibri"/>
                </a:rPr>
                <a:t>?</a:t>
              </a:r>
              <a:endParaRPr kumimoji="0" lang="nl-NL" sz="1100" b="1" i="0" u="none" strike="noStrike" kern="0" cap="none" spc="0" normalizeH="0" baseline="0" noProof="0" dirty="0" smtClean="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black"/>
                </a:solidFill>
                <a:effectLst/>
                <a:uLnTx/>
                <a:uFillTx/>
              </a:endParaRPr>
            </a:p>
          </p:txBody>
        </p:sp>
        <p:sp>
          <p:nvSpPr>
            <p:cNvPr id="38" name="Oval 56"/>
            <p:cNvSpPr>
              <a:spLocks noChangeArrowheads="1"/>
            </p:cNvSpPr>
            <p:nvPr/>
          </p:nvSpPr>
          <p:spPr bwMode="auto">
            <a:xfrm>
              <a:off x="4570023" y="1610332"/>
              <a:ext cx="711484" cy="324759"/>
            </a:xfrm>
            <a:prstGeom prst="ellipse">
              <a:avLst/>
            </a:prstGeom>
            <a:solidFill>
              <a:srgbClr val="FF7AFF"/>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rgbClr val="0070C0"/>
                  </a:solidFill>
                  <a:effectLst/>
                  <a:uLnTx/>
                  <a:uFillTx/>
                  <a:latin typeface="Calibri"/>
                </a:rPr>
                <a:t>Yes</a:t>
              </a:r>
            </a:p>
          </p:txBody>
        </p:sp>
        <p:sp>
          <p:nvSpPr>
            <p:cNvPr id="39" name="Oval 56"/>
            <p:cNvSpPr>
              <a:spLocks noChangeArrowheads="1"/>
            </p:cNvSpPr>
            <p:nvPr/>
          </p:nvSpPr>
          <p:spPr bwMode="auto">
            <a:xfrm>
              <a:off x="4130526" y="2144192"/>
              <a:ext cx="602025" cy="429310"/>
            </a:xfrm>
            <a:prstGeom prst="ellipse">
              <a:avLst/>
            </a:prstGeom>
            <a:solidFill>
              <a:srgbClr val="FFB4E0"/>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0070C0"/>
                  </a:solidFill>
                  <a:effectLst/>
                  <a:uLnTx/>
                  <a:uFillTx/>
                  <a:latin typeface="Calibri"/>
                </a:rPr>
                <a:t>Yes</a:t>
              </a:r>
              <a:endParaRPr kumimoji="0" lang="en-GB" sz="1050" b="1" i="0" u="none" strike="noStrike" kern="0" cap="none" spc="0" normalizeH="0" baseline="0" noProof="0" dirty="0" smtClean="0">
                <a:ln>
                  <a:noFill/>
                </a:ln>
                <a:solidFill>
                  <a:srgbClr val="0070C0"/>
                </a:solidFill>
                <a:effectLst/>
                <a:uLnTx/>
                <a:uFillTx/>
                <a:latin typeface="Calibri"/>
              </a:endParaRPr>
            </a:p>
          </p:txBody>
        </p:sp>
        <p:sp>
          <p:nvSpPr>
            <p:cNvPr id="40" name="Oval 56"/>
            <p:cNvSpPr>
              <a:spLocks noChangeArrowheads="1"/>
            </p:cNvSpPr>
            <p:nvPr/>
          </p:nvSpPr>
          <p:spPr bwMode="auto">
            <a:xfrm>
              <a:off x="6264980" y="2966721"/>
              <a:ext cx="820944" cy="536637"/>
            </a:xfrm>
            <a:prstGeom prst="ellipse">
              <a:avLst/>
            </a:prstGeom>
            <a:solidFill>
              <a:srgbClr val="FF9900">
                <a:alpha val="69804"/>
              </a:srgbClr>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smtClean="0">
                  <a:ln>
                    <a:noFill/>
                  </a:ln>
                  <a:solidFill>
                    <a:srgbClr val="0070C0"/>
                  </a:solidFill>
                  <a:effectLst/>
                  <a:uLnTx/>
                  <a:uFillTx/>
                  <a:latin typeface="Calibri"/>
                </a:rPr>
                <a:t>Accounts </a:t>
              </a:r>
            </a:p>
            <a:p>
              <a:pPr marL="0" marR="0" lvl="0" indent="0" algn="ctr" defTabSz="914400" eaLnBrk="1" fontAlgn="auto" latinLnBrk="0" hangingPunct="1">
                <a:lnSpc>
                  <a:spcPct val="100000"/>
                </a:lnSpc>
                <a:spcBef>
                  <a:spcPts val="0"/>
                </a:spcBef>
                <a:spcAft>
                  <a:spcPts val="0"/>
                </a:spcAft>
                <a:buClrTx/>
                <a:buSzTx/>
                <a:buFontTx/>
                <a:buNone/>
                <a:tabLst/>
                <a:defRPr/>
              </a:pPr>
              <a:r>
                <a:rPr lang="nl-NL" sz="900" b="1" kern="0" dirty="0" smtClean="0">
                  <a:solidFill>
                    <a:srgbClr val="0070C0"/>
                  </a:solidFill>
                  <a:latin typeface="Calibri"/>
                </a:rPr>
                <a:t>Precise enough?</a:t>
              </a:r>
              <a:endParaRPr kumimoji="0" lang="en-US" sz="900" b="1" i="0" u="none" strike="noStrike" kern="0" cap="none" spc="0" normalizeH="0" baseline="0" noProof="0" dirty="0" smtClean="0">
                <a:ln>
                  <a:noFill/>
                </a:ln>
                <a:solidFill>
                  <a:prstClr val="black"/>
                </a:solidFill>
                <a:effectLst/>
                <a:uLnTx/>
                <a:uFillTx/>
              </a:endParaRPr>
            </a:p>
          </p:txBody>
        </p:sp>
        <p:sp>
          <p:nvSpPr>
            <p:cNvPr id="41" name="Oval 56"/>
            <p:cNvSpPr>
              <a:spLocks noChangeArrowheads="1"/>
            </p:cNvSpPr>
            <p:nvPr/>
          </p:nvSpPr>
          <p:spPr bwMode="auto">
            <a:xfrm>
              <a:off x="4079117" y="2980602"/>
              <a:ext cx="655095" cy="365930"/>
            </a:xfrm>
            <a:prstGeom prst="ellipse">
              <a:avLst/>
            </a:prstGeom>
            <a:solidFill>
              <a:srgbClr val="E6B9B8"/>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0070C0"/>
                  </a:solidFill>
                  <a:effectLst/>
                  <a:uLnTx/>
                  <a:uFillTx/>
                  <a:latin typeface="Calibri"/>
                </a:rPr>
                <a:t>Yes</a:t>
              </a:r>
              <a:endParaRPr kumimoji="0" lang="en-GB" sz="1100" b="1" i="0" u="none" strike="noStrike" kern="0" cap="none" spc="0" normalizeH="0" baseline="0" noProof="0" dirty="0" smtClean="0">
                <a:ln>
                  <a:noFill/>
                </a:ln>
                <a:solidFill>
                  <a:prstClr val="black"/>
                </a:solidFill>
                <a:effectLst/>
                <a:uLnTx/>
                <a:uFillTx/>
                <a:latin typeface="Calibri"/>
              </a:endParaRPr>
            </a:p>
          </p:txBody>
        </p:sp>
        <p:sp>
          <p:nvSpPr>
            <p:cNvPr id="42" name="Title 2"/>
            <p:cNvSpPr txBox="1">
              <a:spLocks/>
            </p:cNvSpPr>
            <p:nvPr/>
          </p:nvSpPr>
          <p:spPr>
            <a:xfrm>
              <a:off x="4077457" y="941854"/>
              <a:ext cx="2902327" cy="418205"/>
            </a:xfrm>
            <a:prstGeom prst="rect">
              <a:avLst/>
            </a:prstGeom>
            <a:solidFill>
              <a:srgbClr val="4BACC6">
                <a:lumMod val="20000"/>
                <a:lumOff val="80000"/>
              </a:srgbClr>
            </a:solidFill>
          </p:spPr>
          <p:txBody>
            <a:bodyPr vert="horz" lIns="91440" tIns="45720" rIns="91440" bIns="45720" rtlCol="0" anchor="b">
              <a:norm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200" b="1" i="0" u="none" strike="noStrike" kern="1200" cap="none" spc="0" normalizeH="0" baseline="0" noProof="0" dirty="0" smtClean="0">
                  <a:ln>
                    <a:noFill/>
                  </a:ln>
                  <a:solidFill>
                    <a:srgbClr val="0070C0"/>
                  </a:solidFill>
                  <a:effectLst/>
                  <a:uLnTx/>
                  <a:uFillTx/>
                  <a:latin typeface="Calibri"/>
                </a:rPr>
                <a:t>Accounts</a:t>
              </a:r>
              <a:r>
                <a:rPr kumimoji="0" lang="en-GB" sz="1200" b="1" i="0" u="none" strike="noStrike" kern="1200" cap="none" spc="0" normalizeH="0" noProof="0" dirty="0" smtClean="0">
                  <a:ln>
                    <a:noFill/>
                  </a:ln>
                  <a:solidFill>
                    <a:srgbClr val="0070C0"/>
                  </a:solidFill>
                  <a:effectLst/>
                  <a:uLnTx/>
                  <a:uFillTx/>
                  <a:latin typeface="Calibri"/>
                </a:rPr>
                <a:t> use across the </a:t>
              </a:r>
              <a:r>
                <a:rPr kumimoji="0" lang="en-GB" sz="1200" b="1" i="0" u="none" strike="noStrike" kern="1200" cap="none" spc="0" normalizeH="0" baseline="0" noProof="0" dirty="0" smtClean="0">
                  <a:ln>
                    <a:noFill/>
                  </a:ln>
                  <a:solidFill>
                    <a:srgbClr val="0070C0"/>
                  </a:solidFill>
                  <a:effectLst/>
                  <a:uLnTx/>
                  <a:uFillTx/>
                  <a:latin typeface="Calibri"/>
                </a:rPr>
                <a:t>policy cycle</a:t>
              </a:r>
              <a:endParaRPr kumimoji="0" lang="en-GB" sz="1200" b="1" i="0" u="none" strike="noStrike" kern="1200" cap="none" spc="0" normalizeH="0" baseline="0" noProof="0" dirty="0">
                <a:ln>
                  <a:noFill/>
                </a:ln>
                <a:solidFill>
                  <a:srgbClr val="0070C0"/>
                </a:solidFill>
                <a:effectLst/>
                <a:uLnTx/>
                <a:uFillTx/>
                <a:latin typeface="Calibri"/>
              </a:endParaRPr>
            </a:p>
          </p:txBody>
        </p:sp>
      </p:grpSp>
      <p:cxnSp>
        <p:nvCxnSpPr>
          <p:cNvPr id="4" name="Straight Arrow Connector 3"/>
          <p:cNvCxnSpPr>
            <a:endCxn id="38" idx="2"/>
          </p:cNvCxnSpPr>
          <p:nvPr/>
        </p:nvCxnSpPr>
        <p:spPr bwMode="auto">
          <a:xfrm flipV="1">
            <a:off x="4596606" y="3307469"/>
            <a:ext cx="1397649" cy="198664"/>
          </a:xfrm>
          <a:prstGeom prst="straightConnector1">
            <a:avLst/>
          </a:prstGeom>
          <a:solidFill>
            <a:schemeClr val="accent1"/>
          </a:solidFill>
          <a:ln w="25400" cap="flat" cmpd="sng" algn="ctr">
            <a:solidFill>
              <a:srgbClr val="00B050"/>
            </a:solidFill>
            <a:prstDash val="solid"/>
            <a:round/>
            <a:headEnd type="none" w="med" len="med"/>
            <a:tailEnd type="arrow"/>
          </a:ln>
          <a:effectLst/>
        </p:spPr>
      </p:cxnSp>
      <p:cxnSp>
        <p:nvCxnSpPr>
          <p:cNvPr id="45" name="Straight Arrow Connector 44"/>
          <p:cNvCxnSpPr/>
          <p:nvPr/>
        </p:nvCxnSpPr>
        <p:spPr bwMode="auto">
          <a:xfrm>
            <a:off x="4616801" y="4437112"/>
            <a:ext cx="3255309" cy="132599"/>
          </a:xfrm>
          <a:prstGeom prst="straightConnector1">
            <a:avLst/>
          </a:prstGeom>
          <a:solidFill>
            <a:schemeClr val="accent1"/>
          </a:solidFill>
          <a:ln w="25400" cap="flat" cmpd="sng" algn="ctr">
            <a:solidFill>
              <a:srgbClr val="00B050"/>
            </a:solidFill>
            <a:prstDash val="solid"/>
            <a:round/>
            <a:headEnd type="none" w="med" len="med"/>
            <a:tailEnd type="arrow"/>
          </a:ln>
          <a:effectLst/>
        </p:spPr>
      </p:cxnSp>
      <p:cxnSp>
        <p:nvCxnSpPr>
          <p:cNvPr id="49" name="Straight Arrow Connector 48"/>
          <p:cNvCxnSpPr>
            <a:endCxn id="41" idx="3"/>
          </p:cNvCxnSpPr>
          <p:nvPr/>
        </p:nvCxnSpPr>
        <p:spPr bwMode="auto">
          <a:xfrm flipV="1">
            <a:off x="4596606" y="4857508"/>
            <a:ext cx="984556" cy="916534"/>
          </a:xfrm>
          <a:prstGeom prst="straightConnector1">
            <a:avLst/>
          </a:prstGeom>
          <a:solidFill>
            <a:schemeClr val="accent1"/>
          </a:solidFill>
          <a:ln w="25400" cap="flat" cmpd="sng" algn="ctr">
            <a:solidFill>
              <a:srgbClr val="00B050"/>
            </a:solidFill>
            <a:prstDash val="solid"/>
            <a:round/>
            <a:headEnd type="none" w="med" len="med"/>
            <a:tailEnd type="arrow"/>
          </a:ln>
          <a:effectLst/>
        </p:spPr>
      </p:cxnSp>
      <p:graphicFrame>
        <p:nvGraphicFramePr>
          <p:cNvPr id="6" name="Table 5"/>
          <p:cNvGraphicFramePr>
            <a:graphicFrameLocks noGrp="1"/>
          </p:cNvGraphicFramePr>
          <p:nvPr>
            <p:extLst>
              <p:ext uri="{D42A27DB-BD31-4B8C-83A1-F6EECF244321}">
                <p14:modId xmlns:p14="http://schemas.microsoft.com/office/powerpoint/2010/main" val="813016710"/>
              </p:ext>
            </p:extLst>
          </p:nvPr>
        </p:nvGraphicFramePr>
        <p:xfrm>
          <a:off x="395536" y="1317374"/>
          <a:ext cx="4392488" cy="4989147"/>
        </p:xfrm>
        <a:graphic>
          <a:graphicData uri="http://schemas.openxmlformats.org/drawingml/2006/table">
            <a:tbl>
              <a:tblPr firstRow="1" firstCol="1" bandRow="1">
                <a:tableStyleId>{46F890A9-2807-4EBB-B81D-B2AA78EC7F39}</a:tableStyleId>
              </a:tblPr>
              <a:tblGrid>
                <a:gridCol w="4392488"/>
              </a:tblGrid>
              <a:tr h="1737656">
                <a:tc>
                  <a:txBody>
                    <a:bodyPr/>
                    <a:lstStyle/>
                    <a:p>
                      <a:pPr algn="ctr">
                        <a:lnSpc>
                          <a:spcPct val="125000"/>
                        </a:lnSpc>
                        <a:spcAft>
                          <a:spcPts val="0"/>
                        </a:spcAft>
                      </a:pPr>
                      <a:r>
                        <a:rPr lang="en-GB" sz="1600" dirty="0" smtClean="0">
                          <a:effectLst/>
                          <a:latin typeface="Calibri" panose="020F0502020204030204" pitchFamily="34" charset="0"/>
                        </a:rPr>
                        <a:t>Biodiversity Strategy to 2020: </a:t>
                      </a:r>
                    </a:p>
                    <a:p>
                      <a:pPr algn="ctr">
                        <a:lnSpc>
                          <a:spcPct val="125000"/>
                        </a:lnSpc>
                        <a:spcAft>
                          <a:spcPts val="0"/>
                        </a:spcAft>
                      </a:pPr>
                      <a:r>
                        <a:rPr lang="en-GB" sz="1600" dirty="0" smtClean="0">
                          <a:effectLst/>
                          <a:latin typeface="Calibri" panose="020F0502020204030204" pitchFamily="34" charset="0"/>
                        </a:rPr>
                        <a:t>Target 2, Action 5 &amp; commitment to accounting. Supporting a range of other targets, inc. restoration &amp; halting biodiversity loss.</a:t>
                      </a:r>
                      <a:endParaRPr lang="en-GB" sz="2000" dirty="0">
                        <a:solidFill>
                          <a:srgbClr val="333333"/>
                        </a:solidFill>
                        <a:effectLst/>
                        <a:latin typeface="Calibri" panose="020F0502020204030204" pitchFamily="34" charset="0"/>
                        <a:ea typeface="Times New Roman"/>
                        <a:cs typeface="Times New Roman"/>
                      </a:endParaRPr>
                    </a:p>
                  </a:txBody>
                  <a:tcPr marL="68580" marR="68580" marT="0" marB="0" anchor="ctr"/>
                </a:tc>
              </a:tr>
              <a:tr h="1174780">
                <a:tc>
                  <a:txBody>
                    <a:bodyPr/>
                    <a:lstStyle/>
                    <a:p>
                      <a:pPr algn="ctr">
                        <a:lnSpc>
                          <a:spcPct val="125000"/>
                        </a:lnSpc>
                        <a:spcBef>
                          <a:spcPts val="100"/>
                        </a:spcBef>
                        <a:spcAft>
                          <a:spcPts val="100"/>
                        </a:spcAft>
                      </a:pPr>
                      <a:r>
                        <a:rPr lang="en-GB" sz="1400" dirty="0">
                          <a:effectLst/>
                          <a:latin typeface="Calibri" panose="020F0502020204030204" pitchFamily="34" charset="0"/>
                        </a:rPr>
                        <a:t>Collecting information on the state of ecosystem capital stocks and flows and providing information on the pressures on ecosystems and ecosystem services – e.g. fragmentation and </a:t>
                      </a:r>
                      <a:r>
                        <a:rPr lang="en-GB" sz="1400" dirty="0" smtClean="0">
                          <a:effectLst/>
                          <a:latin typeface="Calibri" panose="020F0502020204030204" pitchFamily="34" charset="0"/>
                        </a:rPr>
                        <a:t>degradation </a:t>
                      </a:r>
                    </a:p>
                  </a:txBody>
                  <a:tcPr marL="68580" marR="68580" marT="0" marB="0">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r>
              <a:tr h="890019">
                <a:tc>
                  <a:txBody>
                    <a:bodyPr/>
                    <a:lstStyle/>
                    <a:p>
                      <a:pPr algn="ctr">
                        <a:lnSpc>
                          <a:spcPct val="125000"/>
                        </a:lnSpc>
                        <a:spcBef>
                          <a:spcPts val="100"/>
                        </a:spcBef>
                        <a:spcAft>
                          <a:spcPts val="100"/>
                        </a:spcAft>
                      </a:pPr>
                      <a:r>
                        <a:rPr lang="en-GB" sz="1400" dirty="0">
                          <a:effectLst/>
                          <a:latin typeface="Calibri" panose="020F0502020204030204" pitchFamily="34" charset="0"/>
                        </a:rPr>
                        <a:t>Providing complementary information for the development of biodiversity policies (e.g. on key pressures</a:t>
                      </a:r>
                      <a:r>
                        <a:rPr lang="en-GB" sz="1400" dirty="0" smtClean="0">
                          <a:effectLst/>
                          <a:latin typeface="Calibri" panose="020F0502020204030204" pitchFamily="34" charset="0"/>
                        </a:rPr>
                        <a:t>)</a:t>
                      </a:r>
                      <a:endParaRPr lang="en-GB" sz="2000" dirty="0">
                        <a:solidFill>
                          <a:srgbClr val="333333"/>
                        </a:solidFill>
                        <a:effectLst/>
                        <a:latin typeface="Calibri" panose="020F0502020204030204" pitchFamily="34" charset="0"/>
                        <a:ea typeface="Times New Roman"/>
                        <a:cs typeface="Times New Roman"/>
                      </a:endParaRPr>
                    </a:p>
                  </a:txBody>
                  <a:tcPr marL="68580" marR="68580" marT="0" marB="0">
                    <a:solidFill>
                      <a:schemeClr val="bg1"/>
                    </a:solidFill>
                  </a:tcPr>
                </a:tc>
              </a:tr>
              <a:tr h="1186692">
                <a:tc>
                  <a:txBody>
                    <a:bodyPr/>
                    <a:lstStyle/>
                    <a:p>
                      <a:pPr algn="ctr">
                        <a:lnSpc>
                          <a:spcPct val="125000"/>
                        </a:lnSpc>
                        <a:spcBef>
                          <a:spcPts val="100"/>
                        </a:spcBef>
                        <a:spcAft>
                          <a:spcPts val="100"/>
                        </a:spcAft>
                      </a:pPr>
                      <a:r>
                        <a:rPr lang="en-GB" sz="1400" dirty="0">
                          <a:effectLst/>
                          <a:latin typeface="Calibri" panose="020F0502020204030204" pitchFamily="34" charset="0"/>
                        </a:rPr>
                        <a:t>NCA can help track progress regarding the degradation and restoration objectives (not on the local scale, but as regards broad objectives at a larger scale). Complementing Natura 2000 reporting.</a:t>
                      </a:r>
                      <a:endParaRPr lang="en-GB" sz="2000" dirty="0">
                        <a:solidFill>
                          <a:srgbClr val="333333"/>
                        </a:solidFill>
                        <a:effectLst/>
                        <a:latin typeface="Calibri" panose="020F0502020204030204" pitchFamily="34" charset="0"/>
                        <a:ea typeface="Times New Roman"/>
                        <a:cs typeface="Times New Roman"/>
                      </a:endParaRPr>
                    </a:p>
                  </a:txBody>
                  <a:tcPr marL="68580" marR="68580" marT="0" marB="0">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r>
            </a:tbl>
          </a:graphicData>
        </a:graphic>
      </p:graphicFrame>
      <p:sp>
        <p:nvSpPr>
          <p:cNvPr id="53" name="Rectangle 52"/>
          <p:cNvSpPr/>
          <p:nvPr/>
        </p:nvSpPr>
        <p:spPr>
          <a:xfrm>
            <a:off x="7168226" y="1484784"/>
            <a:ext cx="1944216" cy="83099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txBody>
          <a:bodyPr wrap="square">
            <a:spAutoFit/>
          </a:bodyPr>
          <a:lstStyle/>
          <a:p>
            <a:pPr algn="ctr" eaLnBrk="1" fontAlgn="auto" hangingPunct="1">
              <a:spcBef>
                <a:spcPts val="400"/>
              </a:spcBef>
              <a:spcAft>
                <a:spcPts val="0"/>
              </a:spcAft>
            </a:pPr>
            <a:r>
              <a:rPr lang="en-GB" sz="1600" b="1" dirty="0" smtClean="0">
                <a:latin typeface="Calibri"/>
                <a:ea typeface="ＭＳ Ｐゴシック" pitchFamily="34" charset="-128"/>
              </a:rPr>
              <a:t>Identifying scale of risk in forests (Ag or marine) from IAS </a:t>
            </a:r>
            <a:endParaRPr lang="en-GB" sz="1600" b="1" dirty="0">
              <a:latin typeface="Calibri"/>
              <a:ea typeface="ＭＳ Ｐゴシック" pitchFamily="34" charset="-128"/>
            </a:endParaRPr>
          </a:p>
        </p:txBody>
      </p:sp>
      <p:cxnSp>
        <p:nvCxnSpPr>
          <p:cNvPr id="54" name="Straight Arrow Connector 53"/>
          <p:cNvCxnSpPr/>
          <p:nvPr/>
        </p:nvCxnSpPr>
        <p:spPr bwMode="auto">
          <a:xfrm flipH="1">
            <a:off x="7755031" y="2315781"/>
            <a:ext cx="525382" cy="897195"/>
          </a:xfrm>
          <a:prstGeom prst="straightConnector1">
            <a:avLst/>
          </a:prstGeom>
          <a:solidFill>
            <a:schemeClr val="accent1"/>
          </a:solidFill>
          <a:ln w="25400" cap="flat" cmpd="sng" algn="ctr">
            <a:solidFill>
              <a:srgbClr val="00B050"/>
            </a:solidFill>
            <a:prstDash val="solid"/>
            <a:round/>
            <a:headEnd type="none" w="med" len="med"/>
            <a:tailEnd type="arrow"/>
          </a:ln>
          <a:effectLst/>
        </p:spPr>
      </p:cxnSp>
      <p:sp>
        <p:nvSpPr>
          <p:cNvPr id="58" name="TextBox 57"/>
          <p:cNvSpPr txBox="1"/>
          <p:nvPr/>
        </p:nvSpPr>
        <p:spPr>
          <a:xfrm>
            <a:off x="5796136" y="5877272"/>
            <a:ext cx="2460277" cy="400110"/>
          </a:xfrm>
          <a:prstGeom prst="rect">
            <a:avLst/>
          </a:prstGeom>
          <a:solidFill>
            <a:srgbClr val="FFC000"/>
          </a:solidFill>
        </p:spPr>
        <p:txBody>
          <a:bodyPr wrap="square" rtlCol="0">
            <a:spAutoFit/>
          </a:bodyPr>
          <a:lstStyle/>
          <a:p>
            <a:pPr algn="ctr"/>
            <a:r>
              <a:rPr lang="en-GB" sz="2000" b="1" dirty="0" smtClean="0">
                <a:latin typeface="+mn-lt"/>
              </a:rPr>
              <a:t>Others?</a:t>
            </a:r>
            <a:endParaRPr lang="en-GB" sz="2000" b="1" dirty="0">
              <a:latin typeface="+mn-lt"/>
            </a:endParaRPr>
          </a:p>
        </p:txBody>
      </p:sp>
    </p:spTree>
    <p:extLst>
      <p:ext uri="{BB962C8B-B14F-4D97-AF65-F5344CB8AC3E}">
        <p14:creationId xmlns:p14="http://schemas.microsoft.com/office/powerpoint/2010/main" val="274551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ppt_x"/>
                                          </p:val>
                                        </p:tav>
                                        <p:tav tm="100000">
                                          <p:val>
                                            <p:strVal val="#ppt_x"/>
                                          </p:val>
                                        </p:tav>
                                      </p:tavLst>
                                    </p:anim>
                                    <p:anim calcmode="lin" valueType="num">
                                      <p:cBhvr additive="base">
                                        <p:cTn id="4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ppt_x"/>
                                          </p:val>
                                        </p:tav>
                                        <p:tav tm="100000">
                                          <p:val>
                                            <p:strVal val="#ppt_x"/>
                                          </p:val>
                                        </p:tav>
                                      </p:tavLst>
                                    </p:anim>
                                    <p:anim calcmode="lin" valueType="num">
                                      <p:cBhvr additive="base">
                                        <p:cTn id="4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solidFill>
                  <a:srgbClr val="0070C0"/>
                </a:solidFill>
              </a:rPr>
              <a:t>Water Policy</a:t>
            </a:r>
            <a:endParaRPr lang="en-GB" b="1" dirty="0">
              <a:solidFill>
                <a:srgbClr val="0070C0"/>
              </a:solidFill>
            </a:endParaRPr>
          </a:p>
        </p:txBody>
      </p:sp>
      <p:sp>
        <p:nvSpPr>
          <p:cNvPr id="5" name="Line 12"/>
          <p:cNvSpPr>
            <a:spLocks noChangeShapeType="1"/>
          </p:cNvSpPr>
          <p:nvPr/>
        </p:nvSpPr>
        <p:spPr bwMode="auto">
          <a:xfrm>
            <a:off x="322263" y="3490749"/>
            <a:ext cx="8713787" cy="0"/>
          </a:xfrm>
          <a:prstGeom prst="line">
            <a:avLst/>
          </a:prstGeom>
          <a:noFill/>
          <a:ln w="635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6" name="Line 13"/>
          <p:cNvSpPr>
            <a:spLocks noChangeShapeType="1"/>
          </p:cNvSpPr>
          <p:nvPr/>
        </p:nvSpPr>
        <p:spPr bwMode="auto">
          <a:xfrm>
            <a:off x="322263" y="3346286"/>
            <a:ext cx="0" cy="146050"/>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7" name="Line 14"/>
          <p:cNvSpPr>
            <a:spLocks noChangeShapeType="1"/>
          </p:cNvSpPr>
          <p:nvPr/>
        </p:nvSpPr>
        <p:spPr bwMode="auto">
          <a:xfrm>
            <a:off x="1762125" y="3346286"/>
            <a:ext cx="0" cy="146050"/>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8" name="Line 15"/>
          <p:cNvSpPr>
            <a:spLocks noChangeShapeType="1"/>
          </p:cNvSpPr>
          <p:nvPr/>
        </p:nvSpPr>
        <p:spPr bwMode="auto">
          <a:xfrm>
            <a:off x="969963" y="3346286"/>
            <a:ext cx="0" cy="146050"/>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9" name="Rectangle 16"/>
          <p:cNvSpPr>
            <a:spLocks noChangeArrowheads="1"/>
          </p:cNvSpPr>
          <p:nvPr/>
        </p:nvSpPr>
        <p:spPr bwMode="auto">
          <a:xfrm>
            <a:off x="684213" y="3084717"/>
            <a:ext cx="57785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GB" sz="1400" b="1" dirty="0" smtClean="0">
                <a:solidFill>
                  <a:srgbClr val="000000"/>
                </a:solidFill>
                <a:latin typeface="Calibri"/>
              </a:rPr>
              <a:t>2007</a:t>
            </a:r>
          </a:p>
        </p:txBody>
      </p:sp>
      <p:sp>
        <p:nvSpPr>
          <p:cNvPr id="10" name="Rectangle 17"/>
          <p:cNvSpPr>
            <a:spLocks noChangeArrowheads="1"/>
          </p:cNvSpPr>
          <p:nvPr/>
        </p:nvSpPr>
        <p:spPr bwMode="auto">
          <a:xfrm>
            <a:off x="1476375" y="3084717"/>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dirty="0" smtClean="0">
                <a:solidFill>
                  <a:srgbClr val="000000"/>
                </a:solidFill>
                <a:latin typeface="Calibri"/>
              </a:rPr>
              <a:t>2008</a:t>
            </a:r>
          </a:p>
        </p:txBody>
      </p:sp>
      <p:sp>
        <p:nvSpPr>
          <p:cNvPr id="11" name="Line 18"/>
          <p:cNvSpPr>
            <a:spLocks noChangeShapeType="1"/>
          </p:cNvSpPr>
          <p:nvPr/>
        </p:nvSpPr>
        <p:spPr bwMode="auto">
          <a:xfrm>
            <a:off x="2700338" y="3346286"/>
            <a:ext cx="0" cy="146050"/>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12" name="Line 19"/>
          <p:cNvSpPr>
            <a:spLocks noChangeShapeType="1"/>
          </p:cNvSpPr>
          <p:nvPr/>
        </p:nvSpPr>
        <p:spPr bwMode="auto">
          <a:xfrm>
            <a:off x="4140200" y="3346286"/>
            <a:ext cx="0" cy="146050"/>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13" name="Line 20"/>
          <p:cNvSpPr>
            <a:spLocks noChangeShapeType="1"/>
          </p:cNvSpPr>
          <p:nvPr/>
        </p:nvSpPr>
        <p:spPr bwMode="auto">
          <a:xfrm>
            <a:off x="6083300" y="3344699"/>
            <a:ext cx="0" cy="146050"/>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14" name="Rectangle 21"/>
          <p:cNvSpPr>
            <a:spLocks noChangeArrowheads="1"/>
          </p:cNvSpPr>
          <p:nvPr/>
        </p:nvSpPr>
        <p:spPr bwMode="auto">
          <a:xfrm>
            <a:off x="3924300" y="3084717"/>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GB" sz="1400" b="1" dirty="0" smtClean="0">
                <a:solidFill>
                  <a:srgbClr val="000000"/>
                </a:solidFill>
                <a:latin typeface="Calibri"/>
              </a:rPr>
              <a:t>2012</a:t>
            </a:r>
          </a:p>
        </p:txBody>
      </p:sp>
      <p:sp>
        <p:nvSpPr>
          <p:cNvPr id="15" name="Rectangle 22"/>
          <p:cNvSpPr>
            <a:spLocks noChangeArrowheads="1"/>
          </p:cNvSpPr>
          <p:nvPr/>
        </p:nvSpPr>
        <p:spPr bwMode="auto">
          <a:xfrm>
            <a:off x="4498975" y="3084717"/>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GB" sz="1400" b="1" dirty="0" smtClean="0">
                <a:solidFill>
                  <a:srgbClr val="000000"/>
                </a:solidFill>
                <a:latin typeface="Calibri"/>
              </a:rPr>
              <a:t>2015</a:t>
            </a:r>
          </a:p>
        </p:txBody>
      </p:sp>
      <p:sp>
        <p:nvSpPr>
          <p:cNvPr id="16" name="Rectangle 23"/>
          <p:cNvSpPr>
            <a:spLocks noChangeArrowheads="1"/>
          </p:cNvSpPr>
          <p:nvPr/>
        </p:nvSpPr>
        <p:spPr bwMode="auto">
          <a:xfrm>
            <a:off x="5792788" y="3084717"/>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GB" sz="1400" b="1" dirty="0" smtClean="0">
                <a:solidFill>
                  <a:srgbClr val="000000"/>
                </a:solidFill>
                <a:latin typeface="Calibri"/>
              </a:rPr>
              <a:t>2021</a:t>
            </a:r>
          </a:p>
        </p:txBody>
      </p:sp>
      <p:sp>
        <p:nvSpPr>
          <p:cNvPr id="17" name="Line 24"/>
          <p:cNvSpPr>
            <a:spLocks noChangeShapeType="1"/>
          </p:cNvSpPr>
          <p:nvPr/>
        </p:nvSpPr>
        <p:spPr bwMode="auto">
          <a:xfrm>
            <a:off x="4786313" y="3346286"/>
            <a:ext cx="0" cy="146050"/>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18" name="Rectangle 25"/>
          <p:cNvSpPr>
            <a:spLocks noChangeArrowheads="1"/>
          </p:cNvSpPr>
          <p:nvPr/>
        </p:nvSpPr>
        <p:spPr bwMode="auto">
          <a:xfrm>
            <a:off x="8458646" y="3084717"/>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GB" sz="1400" b="1" dirty="0" smtClean="0">
                <a:solidFill>
                  <a:srgbClr val="000000"/>
                </a:solidFill>
                <a:latin typeface="Calibri"/>
              </a:rPr>
              <a:t>2050</a:t>
            </a:r>
          </a:p>
        </p:txBody>
      </p:sp>
      <p:sp>
        <p:nvSpPr>
          <p:cNvPr id="19" name="Line 26"/>
          <p:cNvSpPr>
            <a:spLocks noChangeShapeType="1"/>
          </p:cNvSpPr>
          <p:nvPr/>
        </p:nvSpPr>
        <p:spPr bwMode="auto">
          <a:xfrm>
            <a:off x="8745984" y="3346286"/>
            <a:ext cx="0" cy="146050"/>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20" name="AutoShape 28"/>
          <p:cNvSpPr>
            <a:spLocks noChangeArrowheads="1"/>
          </p:cNvSpPr>
          <p:nvPr/>
        </p:nvSpPr>
        <p:spPr bwMode="auto">
          <a:xfrm>
            <a:off x="4643438" y="3346286"/>
            <a:ext cx="287337" cy="28892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GB" sz="2800" b="1" dirty="0" smtClean="0">
              <a:solidFill>
                <a:srgbClr val="000000"/>
              </a:solidFill>
              <a:latin typeface="Calibri"/>
            </a:endParaRPr>
          </a:p>
        </p:txBody>
      </p:sp>
      <p:sp>
        <p:nvSpPr>
          <p:cNvPr id="21" name="Rectangle 30"/>
          <p:cNvSpPr>
            <a:spLocks noChangeArrowheads="1"/>
          </p:cNvSpPr>
          <p:nvPr/>
        </p:nvSpPr>
        <p:spPr bwMode="auto">
          <a:xfrm>
            <a:off x="2411413" y="3084717"/>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dirty="0" smtClean="0">
                <a:solidFill>
                  <a:srgbClr val="000000"/>
                </a:solidFill>
                <a:latin typeface="Calibri"/>
              </a:rPr>
              <a:t>2009</a:t>
            </a:r>
          </a:p>
        </p:txBody>
      </p:sp>
      <p:sp>
        <p:nvSpPr>
          <p:cNvPr id="22" name="Line 32"/>
          <p:cNvSpPr>
            <a:spLocks noChangeShapeType="1"/>
          </p:cNvSpPr>
          <p:nvPr/>
        </p:nvSpPr>
        <p:spPr bwMode="auto">
          <a:xfrm>
            <a:off x="1042988" y="3489161"/>
            <a:ext cx="0" cy="360363"/>
          </a:xfrm>
          <a:prstGeom prst="line">
            <a:avLst/>
          </a:prstGeom>
          <a:noFill/>
          <a:ln w="9525">
            <a:solidFill>
              <a:schemeClr val="accent6">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23" name="Rectangle 33"/>
          <p:cNvSpPr>
            <a:spLocks noChangeArrowheads="1"/>
          </p:cNvSpPr>
          <p:nvPr/>
        </p:nvSpPr>
        <p:spPr bwMode="auto">
          <a:xfrm>
            <a:off x="303089" y="3849524"/>
            <a:ext cx="1586681" cy="7386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sz="1400" b="1" dirty="0" smtClean="0">
                <a:solidFill>
                  <a:srgbClr val="000000"/>
                </a:solidFill>
                <a:latin typeface="Calibri"/>
              </a:rPr>
              <a:t>COM on water scarcity &amp; drought</a:t>
            </a:r>
          </a:p>
          <a:p>
            <a:pPr eaLnBrk="1" hangingPunct="1"/>
            <a:endParaRPr lang="en-GB" sz="1400" b="1" dirty="0" smtClean="0">
              <a:solidFill>
                <a:srgbClr val="000000"/>
              </a:solidFill>
              <a:latin typeface="Calibri"/>
            </a:endParaRPr>
          </a:p>
        </p:txBody>
      </p:sp>
      <p:sp>
        <p:nvSpPr>
          <p:cNvPr id="24" name="Line 34"/>
          <p:cNvSpPr>
            <a:spLocks noChangeShapeType="1"/>
          </p:cNvSpPr>
          <p:nvPr/>
        </p:nvSpPr>
        <p:spPr bwMode="auto">
          <a:xfrm>
            <a:off x="2700338" y="3489161"/>
            <a:ext cx="0" cy="1123341"/>
          </a:xfrm>
          <a:prstGeom prst="line">
            <a:avLst/>
          </a:prstGeom>
          <a:noFill/>
          <a:ln w="9525">
            <a:solidFill>
              <a:schemeClr val="accent6">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25" name="Rectangle 36"/>
          <p:cNvSpPr>
            <a:spLocks noChangeArrowheads="1"/>
          </p:cNvSpPr>
          <p:nvPr/>
        </p:nvSpPr>
        <p:spPr bwMode="auto">
          <a:xfrm>
            <a:off x="684213" y="4561964"/>
            <a:ext cx="2211437"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1" hangingPunct="1"/>
            <a:r>
              <a:rPr lang="en-GB" sz="1400" b="1" dirty="0" smtClean="0">
                <a:solidFill>
                  <a:srgbClr val="000000"/>
                </a:solidFill>
                <a:latin typeface="Calibri"/>
              </a:rPr>
              <a:t>Final river basin management plans (RBMP) </a:t>
            </a:r>
          </a:p>
        </p:txBody>
      </p:sp>
      <p:sp>
        <p:nvSpPr>
          <p:cNvPr id="26" name="Line 37"/>
          <p:cNvSpPr>
            <a:spLocks noChangeShapeType="1"/>
          </p:cNvSpPr>
          <p:nvPr/>
        </p:nvSpPr>
        <p:spPr bwMode="auto">
          <a:xfrm flipH="1">
            <a:off x="4127500" y="3489161"/>
            <a:ext cx="12700" cy="1152699"/>
          </a:xfrm>
          <a:prstGeom prst="line">
            <a:avLst/>
          </a:prstGeom>
          <a:noFill/>
          <a:ln w="9525">
            <a:solidFill>
              <a:schemeClr val="accent6">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27" name="Line 38"/>
          <p:cNvSpPr>
            <a:spLocks noChangeShapeType="1"/>
          </p:cNvSpPr>
          <p:nvPr/>
        </p:nvSpPr>
        <p:spPr bwMode="auto">
          <a:xfrm flipH="1" flipV="1">
            <a:off x="4786312" y="2761764"/>
            <a:ext cx="0" cy="799852"/>
          </a:xfrm>
          <a:prstGeom prst="line">
            <a:avLst/>
          </a:prstGeom>
          <a:noFill/>
          <a:ln w="9525">
            <a:solidFill>
              <a:schemeClr val="accent6">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28" name="Rectangle 39"/>
          <p:cNvSpPr>
            <a:spLocks noChangeArrowheads="1"/>
          </p:cNvSpPr>
          <p:nvPr/>
        </p:nvSpPr>
        <p:spPr bwMode="auto">
          <a:xfrm>
            <a:off x="3203848" y="4633972"/>
            <a:ext cx="1584573" cy="7386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GB" sz="1400" b="1" dirty="0" smtClean="0">
                <a:solidFill>
                  <a:srgbClr val="000000"/>
                </a:solidFill>
                <a:latin typeface="Calibri"/>
              </a:rPr>
              <a:t>WFD programme of measures operational </a:t>
            </a:r>
          </a:p>
        </p:txBody>
      </p:sp>
      <p:sp>
        <p:nvSpPr>
          <p:cNvPr id="29" name="Rectangle 40"/>
          <p:cNvSpPr>
            <a:spLocks noChangeArrowheads="1"/>
          </p:cNvSpPr>
          <p:nvPr/>
        </p:nvSpPr>
        <p:spPr bwMode="auto">
          <a:xfrm>
            <a:off x="4211637" y="1537628"/>
            <a:ext cx="1913587" cy="1169551"/>
          </a:xfrm>
          <a:prstGeom prst="rect">
            <a:avLst/>
          </a:prstGeom>
          <a:solidFill>
            <a:srgbClr val="92D050"/>
          </a:solidFill>
          <a:ln>
            <a:noFill/>
          </a:ln>
          <a:effectLst/>
          <a:extLst/>
        </p:spPr>
        <p:txBody>
          <a:bodyPr wrap="square">
            <a:spAutoFit/>
          </a:bodyPr>
          <a:lstStyle/>
          <a:p>
            <a:pPr algn="ctr" eaLnBrk="1" hangingPunct="1"/>
            <a:r>
              <a:rPr lang="en-GB" sz="1400" i="1" u="sng" dirty="0">
                <a:solidFill>
                  <a:srgbClr val="000000"/>
                </a:solidFill>
                <a:latin typeface="Calibri"/>
              </a:rPr>
              <a:t>Target: </a:t>
            </a:r>
          </a:p>
          <a:p>
            <a:pPr algn="ctr" eaLnBrk="1" hangingPunct="1"/>
            <a:r>
              <a:rPr lang="en-GB" sz="1400" b="1" dirty="0" smtClean="0">
                <a:solidFill>
                  <a:srgbClr val="000000"/>
                </a:solidFill>
                <a:latin typeface="Calibri"/>
              </a:rPr>
              <a:t>Achieve good surface water status</a:t>
            </a:r>
            <a:r>
              <a:rPr lang="en-GB" sz="1400" dirty="0" smtClean="0">
                <a:solidFill>
                  <a:srgbClr val="000000"/>
                </a:solidFill>
                <a:latin typeface="Calibri"/>
              </a:rPr>
              <a:t> </a:t>
            </a:r>
            <a:r>
              <a:rPr lang="en-GB" sz="1400" b="1" dirty="0" smtClean="0">
                <a:solidFill>
                  <a:srgbClr val="000000"/>
                </a:solidFill>
                <a:latin typeface="Calibri"/>
              </a:rPr>
              <a:t>by 2015</a:t>
            </a:r>
            <a:r>
              <a:rPr lang="en-GB" sz="1400" dirty="0" smtClean="0">
                <a:solidFill>
                  <a:srgbClr val="000000"/>
                </a:solidFill>
                <a:latin typeface="Calibri"/>
              </a:rPr>
              <a:t> / start of the 2</a:t>
            </a:r>
            <a:r>
              <a:rPr lang="en-GB" sz="1400" baseline="30000" dirty="0" smtClean="0">
                <a:solidFill>
                  <a:srgbClr val="000000"/>
                </a:solidFill>
                <a:latin typeface="Calibri"/>
              </a:rPr>
              <a:t>nd</a:t>
            </a:r>
            <a:r>
              <a:rPr lang="en-GB" sz="1400" dirty="0" smtClean="0">
                <a:solidFill>
                  <a:srgbClr val="000000"/>
                </a:solidFill>
                <a:latin typeface="Calibri"/>
              </a:rPr>
              <a:t> management cycle </a:t>
            </a:r>
          </a:p>
        </p:txBody>
      </p:sp>
      <p:sp>
        <p:nvSpPr>
          <p:cNvPr id="30" name="Rectangle 41"/>
          <p:cNvSpPr>
            <a:spLocks noChangeArrowheads="1"/>
          </p:cNvSpPr>
          <p:nvPr/>
        </p:nvSpPr>
        <p:spPr bwMode="auto">
          <a:xfrm>
            <a:off x="3203575" y="3084717"/>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b="1" dirty="0" smtClean="0">
                <a:solidFill>
                  <a:srgbClr val="000000"/>
                </a:solidFill>
                <a:latin typeface="Calibri"/>
              </a:rPr>
              <a:t>2010</a:t>
            </a:r>
          </a:p>
        </p:txBody>
      </p:sp>
      <p:sp>
        <p:nvSpPr>
          <p:cNvPr id="31" name="Line 42"/>
          <p:cNvSpPr>
            <a:spLocks noChangeShapeType="1"/>
          </p:cNvSpPr>
          <p:nvPr/>
        </p:nvSpPr>
        <p:spPr bwMode="auto">
          <a:xfrm>
            <a:off x="3492500" y="3346286"/>
            <a:ext cx="0" cy="146050"/>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32" name="Line 43"/>
          <p:cNvSpPr>
            <a:spLocks noChangeShapeType="1"/>
          </p:cNvSpPr>
          <p:nvPr/>
        </p:nvSpPr>
        <p:spPr bwMode="auto">
          <a:xfrm flipV="1">
            <a:off x="3492500" y="2761764"/>
            <a:ext cx="0" cy="727397"/>
          </a:xfrm>
          <a:prstGeom prst="line">
            <a:avLst/>
          </a:prstGeom>
          <a:noFill/>
          <a:ln w="9525">
            <a:solidFill>
              <a:schemeClr val="accent6">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33" name="Rectangle 44"/>
          <p:cNvSpPr>
            <a:spLocks noChangeArrowheads="1"/>
          </p:cNvSpPr>
          <p:nvPr/>
        </p:nvSpPr>
        <p:spPr bwMode="auto">
          <a:xfrm>
            <a:off x="2843983" y="1537629"/>
            <a:ext cx="1223961" cy="1169551"/>
          </a:xfrm>
          <a:prstGeom prst="rect">
            <a:avLst/>
          </a:prstGeom>
          <a:solidFill>
            <a:srgbClr val="92D050"/>
          </a:solidFill>
          <a:ln>
            <a:noFill/>
          </a:ln>
          <a:effectLst/>
          <a:extLst/>
        </p:spPr>
        <p:txBody>
          <a:bodyPr wrap="square">
            <a:spAutoFit/>
          </a:bodyPr>
          <a:lstStyle/>
          <a:p>
            <a:pPr algn="ctr" eaLnBrk="1" hangingPunct="1"/>
            <a:r>
              <a:rPr lang="en-GB" sz="1400" i="1" u="sng" dirty="0">
                <a:solidFill>
                  <a:srgbClr val="000000"/>
                </a:solidFill>
                <a:latin typeface="Calibri"/>
              </a:rPr>
              <a:t>Target: </a:t>
            </a:r>
          </a:p>
          <a:p>
            <a:pPr algn="ctr" eaLnBrk="1" hangingPunct="1"/>
            <a:r>
              <a:rPr lang="en-GB" sz="1400" dirty="0" smtClean="0">
                <a:solidFill>
                  <a:srgbClr val="000000"/>
                </a:solidFill>
                <a:latin typeface="Calibri"/>
              </a:rPr>
              <a:t>Achieve </a:t>
            </a:r>
            <a:r>
              <a:rPr lang="en-GB" sz="1400" b="1" dirty="0" smtClean="0">
                <a:solidFill>
                  <a:srgbClr val="000000"/>
                </a:solidFill>
                <a:latin typeface="Calibri"/>
              </a:rPr>
              <a:t>good groundwater status by 2010</a:t>
            </a:r>
            <a:r>
              <a:rPr lang="en-GB" sz="1400" dirty="0" smtClean="0">
                <a:solidFill>
                  <a:srgbClr val="000000"/>
                </a:solidFill>
                <a:latin typeface="Calibri"/>
              </a:rPr>
              <a:t> </a:t>
            </a:r>
          </a:p>
        </p:txBody>
      </p:sp>
      <p:sp>
        <p:nvSpPr>
          <p:cNvPr id="34" name="Line 45"/>
          <p:cNvSpPr>
            <a:spLocks noChangeShapeType="1"/>
          </p:cNvSpPr>
          <p:nvPr/>
        </p:nvSpPr>
        <p:spPr bwMode="auto">
          <a:xfrm flipH="1">
            <a:off x="4786313" y="3562186"/>
            <a:ext cx="1711" cy="1783557"/>
          </a:xfrm>
          <a:prstGeom prst="line">
            <a:avLst/>
          </a:prstGeom>
          <a:noFill/>
          <a:ln w="9525">
            <a:solidFill>
              <a:schemeClr val="accent6">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35" name="Rectangle 46"/>
          <p:cNvSpPr>
            <a:spLocks noChangeArrowheads="1"/>
          </p:cNvSpPr>
          <p:nvPr/>
        </p:nvSpPr>
        <p:spPr bwMode="auto">
          <a:xfrm>
            <a:off x="3923929" y="5354052"/>
            <a:ext cx="2157783"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GB" sz="1400" b="1" dirty="0" smtClean="0">
                <a:solidFill>
                  <a:srgbClr val="000000"/>
                </a:solidFill>
                <a:latin typeface="Calibri"/>
              </a:rPr>
              <a:t>2nd RMBP  &amp; Review of WFD  &amp;  </a:t>
            </a:r>
            <a:r>
              <a:rPr lang="en-GB" sz="1400" b="1" dirty="0">
                <a:solidFill>
                  <a:srgbClr val="000000"/>
                </a:solidFill>
                <a:latin typeface="Calibri"/>
              </a:rPr>
              <a:t>1</a:t>
            </a:r>
            <a:r>
              <a:rPr lang="en-GB" sz="1400" b="1" baseline="30000" dirty="0">
                <a:solidFill>
                  <a:srgbClr val="000000"/>
                </a:solidFill>
                <a:latin typeface="Calibri"/>
              </a:rPr>
              <a:t>st  </a:t>
            </a:r>
            <a:r>
              <a:rPr lang="en-GB" sz="1400" b="1" dirty="0">
                <a:solidFill>
                  <a:srgbClr val="000000"/>
                </a:solidFill>
                <a:latin typeface="Calibri"/>
              </a:rPr>
              <a:t> </a:t>
            </a:r>
            <a:r>
              <a:rPr lang="en-GB" sz="1400" b="1" dirty="0" smtClean="0">
                <a:solidFill>
                  <a:srgbClr val="000000"/>
                </a:solidFill>
                <a:latin typeface="Calibri"/>
              </a:rPr>
              <a:t>FRMP</a:t>
            </a:r>
          </a:p>
        </p:txBody>
      </p:sp>
      <p:sp>
        <p:nvSpPr>
          <p:cNvPr id="36" name="Line 48"/>
          <p:cNvSpPr>
            <a:spLocks noChangeShapeType="1"/>
          </p:cNvSpPr>
          <p:nvPr/>
        </p:nvSpPr>
        <p:spPr bwMode="auto">
          <a:xfrm>
            <a:off x="3059113" y="3489161"/>
            <a:ext cx="0" cy="1804451"/>
          </a:xfrm>
          <a:prstGeom prst="line">
            <a:avLst/>
          </a:prstGeom>
          <a:noFill/>
          <a:ln w="9525">
            <a:solidFill>
              <a:schemeClr val="accent6">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37" name="Rectangle 50"/>
          <p:cNvSpPr>
            <a:spLocks noChangeArrowheads="1"/>
          </p:cNvSpPr>
          <p:nvPr/>
        </p:nvSpPr>
        <p:spPr bwMode="auto">
          <a:xfrm>
            <a:off x="2054225" y="5354052"/>
            <a:ext cx="1725687"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GB" sz="1400" b="1" dirty="0" smtClean="0">
                <a:solidFill>
                  <a:srgbClr val="000000"/>
                </a:solidFill>
                <a:latin typeface="Calibri"/>
              </a:rPr>
              <a:t>Check that RBMP are in place</a:t>
            </a:r>
          </a:p>
        </p:txBody>
      </p:sp>
      <p:sp>
        <p:nvSpPr>
          <p:cNvPr id="38" name="Line 45"/>
          <p:cNvSpPr>
            <a:spLocks noChangeShapeType="1"/>
          </p:cNvSpPr>
          <p:nvPr/>
        </p:nvSpPr>
        <p:spPr bwMode="auto">
          <a:xfrm flipH="1">
            <a:off x="6938906" y="3424258"/>
            <a:ext cx="1" cy="1601603"/>
          </a:xfrm>
          <a:prstGeom prst="line">
            <a:avLst/>
          </a:prstGeom>
          <a:noFill/>
          <a:ln w="9525">
            <a:solidFill>
              <a:schemeClr val="accent6">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39" name="Rectangle 38"/>
          <p:cNvSpPr/>
          <p:nvPr/>
        </p:nvSpPr>
        <p:spPr>
          <a:xfrm>
            <a:off x="6125225" y="4922004"/>
            <a:ext cx="1903159" cy="523220"/>
          </a:xfrm>
          <a:prstGeom prst="rect">
            <a:avLst/>
          </a:prstGeom>
        </p:spPr>
        <p:txBody>
          <a:bodyPr wrap="square">
            <a:spAutoFit/>
          </a:bodyPr>
          <a:lstStyle/>
          <a:p>
            <a:pPr algn="ctr" eaLnBrk="1" hangingPunct="1"/>
            <a:r>
              <a:rPr lang="en-GB" sz="1400" b="1" dirty="0" smtClean="0">
                <a:solidFill>
                  <a:srgbClr val="000000"/>
                </a:solidFill>
                <a:latin typeface="Calibri"/>
              </a:rPr>
              <a:t>Final </a:t>
            </a:r>
            <a:r>
              <a:rPr lang="en-GB" sz="1400" b="1" dirty="0">
                <a:solidFill>
                  <a:srgbClr val="000000"/>
                </a:solidFill>
                <a:latin typeface="Calibri"/>
              </a:rPr>
              <a:t>deadline for meeting objectives </a:t>
            </a:r>
          </a:p>
        </p:txBody>
      </p:sp>
      <p:sp>
        <p:nvSpPr>
          <p:cNvPr id="40" name="Rectangle 23"/>
          <p:cNvSpPr>
            <a:spLocks noChangeArrowheads="1"/>
          </p:cNvSpPr>
          <p:nvPr/>
        </p:nvSpPr>
        <p:spPr bwMode="auto">
          <a:xfrm>
            <a:off x="6647801" y="3083229"/>
            <a:ext cx="5822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GB" sz="1400" b="1" dirty="0" smtClean="0">
                <a:solidFill>
                  <a:srgbClr val="000000"/>
                </a:solidFill>
                <a:latin typeface="Calibri"/>
              </a:rPr>
              <a:t>2027</a:t>
            </a:r>
          </a:p>
        </p:txBody>
      </p:sp>
      <p:sp>
        <p:nvSpPr>
          <p:cNvPr id="41" name="Line 45"/>
          <p:cNvSpPr>
            <a:spLocks noChangeShapeType="1"/>
          </p:cNvSpPr>
          <p:nvPr/>
        </p:nvSpPr>
        <p:spPr bwMode="auto">
          <a:xfrm>
            <a:off x="6081712" y="3476362"/>
            <a:ext cx="1588" cy="758825"/>
          </a:xfrm>
          <a:prstGeom prst="line">
            <a:avLst/>
          </a:prstGeom>
          <a:noFill/>
          <a:ln w="9525">
            <a:solidFill>
              <a:schemeClr val="accent6">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42" name="Rectangle 41"/>
          <p:cNvSpPr/>
          <p:nvPr/>
        </p:nvSpPr>
        <p:spPr>
          <a:xfrm>
            <a:off x="5111750" y="4345940"/>
            <a:ext cx="1692498" cy="523220"/>
          </a:xfrm>
          <a:prstGeom prst="rect">
            <a:avLst/>
          </a:prstGeom>
        </p:spPr>
        <p:txBody>
          <a:bodyPr wrap="square">
            <a:spAutoFit/>
          </a:bodyPr>
          <a:lstStyle/>
          <a:p>
            <a:pPr algn="ctr" eaLnBrk="1" hangingPunct="1"/>
            <a:r>
              <a:rPr lang="en-GB" sz="1400" b="1" dirty="0" smtClean="0">
                <a:solidFill>
                  <a:srgbClr val="000000"/>
                </a:solidFill>
                <a:latin typeface="Calibri"/>
              </a:rPr>
              <a:t>Start of the 3</a:t>
            </a:r>
            <a:r>
              <a:rPr lang="en-GB" sz="1400" b="1" baseline="30000" dirty="0" smtClean="0">
                <a:solidFill>
                  <a:srgbClr val="000000"/>
                </a:solidFill>
                <a:latin typeface="Calibri"/>
              </a:rPr>
              <a:t>rd</a:t>
            </a:r>
            <a:r>
              <a:rPr lang="en-GB" sz="1400" b="1" dirty="0" smtClean="0">
                <a:solidFill>
                  <a:srgbClr val="000000"/>
                </a:solidFill>
                <a:latin typeface="Calibri"/>
              </a:rPr>
              <a:t> management cycle</a:t>
            </a:r>
            <a:endParaRPr lang="en-GB" sz="1400" b="1" dirty="0">
              <a:solidFill>
                <a:srgbClr val="000000"/>
              </a:solidFill>
              <a:latin typeface="Calibri"/>
            </a:endParaRPr>
          </a:p>
        </p:txBody>
      </p:sp>
      <p:sp>
        <p:nvSpPr>
          <p:cNvPr id="43" name="Rectangle 42"/>
          <p:cNvSpPr/>
          <p:nvPr/>
        </p:nvSpPr>
        <p:spPr>
          <a:xfrm>
            <a:off x="6300192" y="1537628"/>
            <a:ext cx="1873770" cy="1169551"/>
          </a:xfrm>
          <a:prstGeom prst="rect">
            <a:avLst/>
          </a:prstGeom>
          <a:solidFill>
            <a:srgbClr val="92D050"/>
          </a:solidFill>
          <a:ln>
            <a:noFill/>
          </a:ln>
          <a:effectLst/>
          <a:extLst/>
        </p:spPr>
        <p:txBody>
          <a:bodyPr wrap="square">
            <a:spAutoFit/>
          </a:bodyPr>
          <a:lstStyle/>
          <a:p>
            <a:pPr algn="ctr" eaLnBrk="1" hangingPunct="1"/>
            <a:r>
              <a:rPr lang="en-GB" sz="1400" i="1" u="sng" dirty="0" smtClean="0">
                <a:solidFill>
                  <a:srgbClr val="000000"/>
                </a:solidFill>
                <a:latin typeface="Calibri"/>
              </a:rPr>
              <a:t>Target: </a:t>
            </a:r>
          </a:p>
          <a:p>
            <a:pPr algn="ctr" eaLnBrk="1" hangingPunct="1"/>
            <a:r>
              <a:rPr lang="en-GB" sz="1400" b="1" dirty="0" smtClean="0">
                <a:solidFill>
                  <a:srgbClr val="000000"/>
                </a:solidFill>
                <a:latin typeface="Calibri"/>
              </a:rPr>
              <a:t>Good ecological status </a:t>
            </a:r>
            <a:r>
              <a:rPr lang="en-GB" sz="1400" dirty="0" smtClean="0">
                <a:solidFill>
                  <a:srgbClr val="000000"/>
                </a:solidFill>
                <a:latin typeface="Calibri"/>
              </a:rPr>
              <a:t>of </a:t>
            </a:r>
            <a:r>
              <a:rPr lang="en-GB" sz="1400" dirty="0">
                <a:solidFill>
                  <a:srgbClr val="000000"/>
                </a:solidFill>
                <a:latin typeface="Calibri"/>
              </a:rPr>
              <a:t>all water </a:t>
            </a:r>
            <a:r>
              <a:rPr lang="en-GB" sz="1400" dirty="0" smtClean="0">
                <a:solidFill>
                  <a:srgbClr val="000000"/>
                </a:solidFill>
                <a:latin typeface="Calibri"/>
              </a:rPr>
              <a:t>bodies </a:t>
            </a:r>
            <a:r>
              <a:rPr lang="en-GB" sz="1400" b="1" dirty="0" smtClean="0">
                <a:solidFill>
                  <a:srgbClr val="000000"/>
                </a:solidFill>
                <a:latin typeface="Calibri"/>
              </a:rPr>
              <a:t>by 2027</a:t>
            </a:r>
            <a:r>
              <a:rPr lang="en-GB" sz="1400" dirty="0" smtClean="0">
                <a:solidFill>
                  <a:srgbClr val="000000"/>
                </a:solidFill>
                <a:latin typeface="Calibri"/>
              </a:rPr>
              <a:t> (</a:t>
            </a:r>
            <a:r>
              <a:rPr lang="en-GB" sz="1400" dirty="0">
                <a:solidFill>
                  <a:srgbClr val="000000"/>
                </a:solidFill>
                <a:latin typeface="Calibri"/>
              </a:rPr>
              <a:t>quantity and quality). </a:t>
            </a:r>
          </a:p>
        </p:txBody>
      </p:sp>
      <p:sp>
        <p:nvSpPr>
          <p:cNvPr id="44" name="Line 38"/>
          <p:cNvSpPr>
            <a:spLocks noChangeShapeType="1"/>
          </p:cNvSpPr>
          <p:nvPr/>
        </p:nvSpPr>
        <p:spPr bwMode="auto">
          <a:xfrm flipH="1" flipV="1">
            <a:off x="6948264" y="2689756"/>
            <a:ext cx="0" cy="799852"/>
          </a:xfrm>
          <a:prstGeom prst="line">
            <a:avLst/>
          </a:prstGeom>
          <a:noFill/>
          <a:ln w="9525">
            <a:solidFill>
              <a:schemeClr val="accent6">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GB" sz="2800" b="1" dirty="0" smtClean="0">
              <a:solidFill>
                <a:srgbClr val="000000"/>
              </a:solidFill>
              <a:latin typeface="Calibri"/>
            </a:endParaRPr>
          </a:p>
        </p:txBody>
      </p:sp>
      <p:sp>
        <p:nvSpPr>
          <p:cNvPr id="45" name="Text Box 35"/>
          <p:cNvSpPr txBox="1">
            <a:spLocks noChangeArrowheads="1"/>
          </p:cNvSpPr>
          <p:nvPr/>
        </p:nvSpPr>
        <p:spPr bwMode="auto">
          <a:xfrm rot="21600000">
            <a:off x="251521" y="1717359"/>
            <a:ext cx="2197075" cy="954107"/>
          </a:xfrm>
          <a:prstGeom prst="rect">
            <a:avLst/>
          </a:prstGeom>
          <a:solidFill>
            <a:srgbClr val="00B0F0"/>
          </a:solidFill>
          <a:ln>
            <a:noFill/>
          </a:ln>
          <a:effectLst/>
          <a:extLst/>
        </p:spPr>
        <p:txBody>
          <a:bodyPr wrap="square" anchor="ctr">
            <a:spAutoFit/>
          </a:bodyPr>
          <a:lstStyle/>
          <a:p>
            <a:pPr algn="ctr" eaLnBrk="1" fontAlgn="auto" hangingPunct="1">
              <a:spcBef>
                <a:spcPct val="50000"/>
              </a:spcBef>
              <a:spcAft>
                <a:spcPts val="0"/>
              </a:spcAft>
            </a:pPr>
            <a:r>
              <a:rPr lang="en-GB" sz="1400" b="1" i="1" dirty="0" smtClean="0">
                <a:solidFill>
                  <a:prstClr val="white"/>
                </a:solidFill>
                <a:latin typeface="Calibri"/>
              </a:rPr>
              <a:t>Maintain good ecological status and promoting water related ecosystem services provision ?</a:t>
            </a:r>
            <a:endParaRPr lang="en-GB" sz="1400" b="1" i="1" dirty="0">
              <a:solidFill>
                <a:prstClr val="white"/>
              </a:solidFill>
              <a:latin typeface="Calibri"/>
            </a:endParaRPr>
          </a:p>
        </p:txBody>
      </p:sp>
      <p:sp>
        <p:nvSpPr>
          <p:cNvPr id="47" name="TextBox 46"/>
          <p:cNvSpPr txBox="1"/>
          <p:nvPr/>
        </p:nvSpPr>
        <p:spPr>
          <a:xfrm>
            <a:off x="7906432" y="3788511"/>
            <a:ext cx="1152128" cy="276999"/>
          </a:xfrm>
          <a:prstGeom prst="rect">
            <a:avLst/>
          </a:prstGeom>
          <a:solidFill>
            <a:srgbClr val="FFC000"/>
          </a:solidFill>
        </p:spPr>
        <p:txBody>
          <a:bodyPr wrap="square" rtlCol="0">
            <a:spAutoFit/>
          </a:bodyPr>
          <a:lstStyle/>
          <a:p>
            <a:pPr algn="ctr" eaLnBrk="1" fontAlgn="auto" hangingPunct="1">
              <a:spcBef>
                <a:spcPts val="0"/>
              </a:spcBef>
              <a:spcAft>
                <a:spcPts val="0"/>
              </a:spcAft>
            </a:pPr>
            <a:r>
              <a:rPr lang="en-GB" sz="1200" dirty="0" smtClean="0">
                <a:solidFill>
                  <a:prstClr val="black"/>
                </a:solidFill>
                <a:latin typeface="Calibri"/>
              </a:rPr>
              <a:t>Not to scale !</a:t>
            </a:r>
            <a:endParaRPr lang="en-GB" sz="1200" dirty="0">
              <a:solidFill>
                <a:prstClr val="black"/>
              </a:solidFill>
              <a:latin typeface="Calibri"/>
            </a:endParaRPr>
          </a:p>
        </p:txBody>
      </p:sp>
      <p:sp>
        <p:nvSpPr>
          <p:cNvPr id="46" name="TextBox 45"/>
          <p:cNvSpPr txBox="1"/>
          <p:nvPr/>
        </p:nvSpPr>
        <p:spPr>
          <a:xfrm>
            <a:off x="1889770" y="6660068"/>
            <a:ext cx="7255528" cy="230832"/>
          </a:xfrm>
          <a:prstGeom prst="rect">
            <a:avLst/>
          </a:prstGeom>
          <a:noFill/>
        </p:spPr>
        <p:txBody>
          <a:bodyPr wrap="square" rtlCol="0">
            <a:spAutoFit/>
          </a:bodyPr>
          <a:lstStyle/>
          <a:p>
            <a:pPr algn="r" eaLnBrk="1" fontAlgn="auto" hangingPunct="1">
              <a:spcBef>
                <a:spcPts val="0"/>
              </a:spcBef>
              <a:spcAft>
                <a:spcPts val="0"/>
              </a:spcAft>
            </a:pPr>
            <a:r>
              <a:rPr lang="en-GB" sz="900" i="1" dirty="0" smtClean="0">
                <a:solidFill>
                  <a:prstClr val="black"/>
                </a:solidFill>
                <a:latin typeface="Calibri" pitchFamily="34" charset="0"/>
                <a:cs typeface="Calibri" pitchFamily="34" charset="0"/>
              </a:rPr>
              <a:t>Source:  own creation, building on A Farmer, M Pallemaerts, S Withana, D Russi and P ten Brink,  acknowledge revision supported by EEA contract</a:t>
            </a:r>
            <a:endParaRPr lang="en-GB" sz="900" i="1" dirty="0">
              <a:solidFill>
                <a:prstClr val="black"/>
              </a:solidFill>
              <a:latin typeface="Calibri" pitchFamily="34" charset="0"/>
              <a:cs typeface="Calibri" pitchFamily="34" charset="0"/>
            </a:endParaRPr>
          </a:p>
        </p:txBody>
      </p:sp>
      <p:sp>
        <p:nvSpPr>
          <p:cNvPr id="49" name="AutoShape 28"/>
          <p:cNvSpPr>
            <a:spLocks noChangeArrowheads="1"/>
          </p:cNvSpPr>
          <p:nvPr/>
        </p:nvSpPr>
        <p:spPr bwMode="auto">
          <a:xfrm>
            <a:off x="6804248" y="3337828"/>
            <a:ext cx="287337" cy="28892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GB" sz="2800" b="1" dirty="0" smtClean="0">
              <a:solidFill>
                <a:srgbClr val="000000"/>
              </a:solidFill>
              <a:latin typeface="Calibri"/>
            </a:endParaRPr>
          </a:p>
        </p:txBody>
      </p:sp>
      <p:graphicFrame>
        <p:nvGraphicFramePr>
          <p:cNvPr id="51" name="Table 50"/>
          <p:cNvGraphicFramePr>
            <a:graphicFrameLocks noGrp="1"/>
          </p:cNvGraphicFramePr>
          <p:nvPr>
            <p:extLst>
              <p:ext uri="{D42A27DB-BD31-4B8C-83A1-F6EECF244321}">
                <p14:modId xmlns:p14="http://schemas.microsoft.com/office/powerpoint/2010/main" val="576275234"/>
              </p:ext>
            </p:extLst>
          </p:nvPr>
        </p:nvGraphicFramePr>
        <p:xfrm>
          <a:off x="181026" y="1196752"/>
          <a:ext cx="5776974" cy="5371273"/>
        </p:xfrm>
        <a:graphic>
          <a:graphicData uri="http://schemas.openxmlformats.org/drawingml/2006/table">
            <a:tbl>
              <a:tblPr firstRow="1" firstCol="1" bandRow="1">
                <a:tableStyleId>{46F890A9-2807-4EBB-B81D-B2AA78EC7F39}</a:tableStyleId>
              </a:tblPr>
              <a:tblGrid>
                <a:gridCol w="5776974"/>
              </a:tblGrid>
              <a:tr h="1697663">
                <a:tc>
                  <a:txBody>
                    <a:bodyPr/>
                    <a:lstStyle/>
                    <a:p>
                      <a:pPr algn="ctr">
                        <a:lnSpc>
                          <a:spcPct val="125000"/>
                        </a:lnSpc>
                        <a:spcAft>
                          <a:spcPts val="0"/>
                        </a:spcAft>
                      </a:pPr>
                      <a:r>
                        <a:rPr lang="en-GB" sz="2000" b="1" kern="1200" dirty="0" smtClean="0">
                          <a:solidFill>
                            <a:schemeClr val="lt1"/>
                          </a:solidFill>
                          <a:effectLst/>
                          <a:latin typeface="Calibri" panose="020F0502020204030204" pitchFamily="34" charset="0"/>
                          <a:ea typeface="+mn-ea"/>
                          <a:cs typeface="+mn-cs"/>
                        </a:rPr>
                        <a:t>Water: Policy</a:t>
                      </a:r>
                      <a:r>
                        <a:rPr lang="en-GB" sz="2000" b="1" kern="1200" baseline="0" dirty="0" smtClean="0">
                          <a:solidFill>
                            <a:schemeClr val="lt1"/>
                          </a:solidFill>
                          <a:effectLst/>
                          <a:latin typeface="Calibri" panose="020F0502020204030204" pitchFamily="34" charset="0"/>
                          <a:ea typeface="+mn-ea"/>
                          <a:cs typeface="+mn-cs"/>
                        </a:rPr>
                        <a:t> opportunities for accounts</a:t>
                      </a:r>
                      <a:endParaRPr lang="en-GB" sz="2000" b="1" kern="1200" dirty="0" smtClean="0">
                        <a:solidFill>
                          <a:schemeClr val="lt1"/>
                        </a:solidFill>
                        <a:effectLst/>
                        <a:latin typeface="Calibri" panose="020F0502020204030204" pitchFamily="34" charset="0"/>
                        <a:ea typeface="+mn-ea"/>
                        <a:cs typeface="+mn-cs"/>
                      </a:endParaRPr>
                    </a:p>
                    <a:p>
                      <a:pPr algn="ctr"/>
                      <a:r>
                        <a:rPr lang="en-GB" sz="1600" b="1" kern="1200" dirty="0" smtClean="0">
                          <a:solidFill>
                            <a:schemeClr val="lt1"/>
                          </a:solidFill>
                          <a:effectLst/>
                          <a:latin typeface="Calibri" panose="020F0502020204030204" pitchFamily="34" charset="0"/>
                          <a:ea typeface="+mn-ea"/>
                          <a:cs typeface="+mn-cs"/>
                        </a:rPr>
                        <a:t>Water Framework Directive (WFD): </a:t>
                      </a:r>
                    </a:p>
                    <a:p>
                      <a:pPr algn="ctr"/>
                      <a:r>
                        <a:rPr lang="en-GB" sz="1600" b="1" kern="1200" dirty="0" smtClean="0">
                          <a:solidFill>
                            <a:schemeClr val="lt1"/>
                          </a:solidFill>
                          <a:effectLst/>
                          <a:latin typeface="Calibri" panose="020F0502020204030204" pitchFamily="34" charset="0"/>
                          <a:ea typeface="+mn-ea"/>
                          <a:cs typeface="+mn-cs"/>
                        </a:rPr>
                        <a:t>Good status for groundwater and good ecological status/potential for surface waters (2027)</a:t>
                      </a:r>
                    </a:p>
                    <a:p>
                      <a:pPr algn="ctr"/>
                      <a:r>
                        <a:rPr lang="en-GB" sz="1600" b="1" kern="1200" dirty="0" smtClean="0">
                          <a:solidFill>
                            <a:schemeClr val="lt1"/>
                          </a:solidFill>
                          <a:effectLst/>
                          <a:latin typeface="Calibri" panose="020F0502020204030204" pitchFamily="34" charset="0"/>
                          <a:ea typeface="+mn-ea"/>
                          <a:cs typeface="+mn-cs"/>
                        </a:rPr>
                        <a:t>Floods Directive (FD): Flood risk areas (2015)</a:t>
                      </a:r>
                      <a:endParaRPr lang="en-GB" sz="1600" dirty="0">
                        <a:solidFill>
                          <a:srgbClr val="333333"/>
                        </a:solidFill>
                        <a:effectLst/>
                        <a:latin typeface="Calibri" panose="020F0502020204030204" pitchFamily="34" charset="0"/>
                        <a:ea typeface="Times New Roman"/>
                        <a:cs typeface="Times New Roman"/>
                      </a:endParaRPr>
                    </a:p>
                  </a:txBody>
                  <a:tcPr marL="68580" marR="68580" marT="0" marB="0" anchor="ctr">
                    <a:solidFill>
                      <a:srgbClr val="0070C0"/>
                    </a:solidFill>
                  </a:tcPr>
                </a:tc>
              </a:tr>
              <a:tr h="1707917">
                <a:tc>
                  <a:txBody>
                    <a:bodyPr/>
                    <a:lstStyle/>
                    <a:p>
                      <a:pPr marL="0" algn="ctr" defTabSz="914400" rtl="0" eaLnBrk="1" latinLnBrk="0" hangingPunct="1">
                        <a:lnSpc>
                          <a:spcPct val="125000"/>
                        </a:lnSpc>
                        <a:spcBef>
                          <a:spcPts val="100"/>
                        </a:spcBef>
                        <a:spcAft>
                          <a:spcPts val="100"/>
                        </a:spcAft>
                      </a:pPr>
                      <a:r>
                        <a:rPr lang="en-GB" sz="1400" b="1" kern="1200" dirty="0" smtClean="0">
                          <a:solidFill>
                            <a:srgbClr val="333333"/>
                          </a:solidFill>
                          <a:effectLst/>
                          <a:latin typeface="Calibri" panose="020F0502020204030204" pitchFamily="34" charset="0"/>
                          <a:ea typeface="Times New Roman"/>
                          <a:cs typeface="Times New Roman"/>
                        </a:rPr>
                        <a:t>WFD: Synthesising information on water intake, water availability and water quality and exploring the links between water use and land cover. </a:t>
                      </a:r>
                    </a:p>
                    <a:p>
                      <a:pPr marL="0" algn="ctr" defTabSz="914400" rtl="0" eaLnBrk="1" latinLnBrk="0" hangingPunct="1">
                        <a:lnSpc>
                          <a:spcPct val="125000"/>
                        </a:lnSpc>
                        <a:spcBef>
                          <a:spcPts val="100"/>
                        </a:spcBef>
                        <a:spcAft>
                          <a:spcPts val="100"/>
                        </a:spcAft>
                      </a:pPr>
                      <a:r>
                        <a:rPr lang="en-GB" sz="1400" b="1" kern="1200" dirty="0" smtClean="0">
                          <a:solidFill>
                            <a:srgbClr val="333333"/>
                          </a:solidFill>
                          <a:effectLst/>
                          <a:latin typeface="Calibri" panose="020F0502020204030204" pitchFamily="34" charset="0"/>
                          <a:ea typeface="Times New Roman"/>
                          <a:cs typeface="Times New Roman"/>
                        </a:rPr>
                        <a:t>This will help to identify areas of water surplus &amp; stress.</a:t>
                      </a:r>
                    </a:p>
                    <a:p>
                      <a:pPr marL="0" algn="ctr" defTabSz="914400" rtl="0" eaLnBrk="1" latinLnBrk="0" hangingPunct="1">
                        <a:lnSpc>
                          <a:spcPct val="125000"/>
                        </a:lnSpc>
                        <a:spcBef>
                          <a:spcPts val="100"/>
                        </a:spcBef>
                        <a:spcAft>
                          <a:spcPts val="100"/>
                        </a:spcAft>
                      </a:pPr>
                      <a:r>
                        <a:rPr lang="en-GB" sz="1400" b="1" kern="1200" dirty="0" smtClean="0">
                          <a:solidFill>
                            <a:srgbClr val="333333"/>
                          </a:solidFill>
                          <a:effectLst/>
                          <a:latin typeface="Calibri" panose="020F0502020204030204" pitchFamily="34" charset="0"/>
                          <a:ea typeface="Times New Roman"/>
                          <a:cs typeface="Times New Roman"/>
                        </a:rPr>
                        <a:t>FD: Where ECA is linked to demographic data: Identifying which areas are at risk from flooding (2015), e.g. linking water surpluses and proximity to population centres.</a:t>
                      </a:r>
                    </a:p>
                  </a:txBody>
                  <a:tcPr marL="68580" marR="68580" marT="0" marB="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tcPr>
                </a:tc>
              </a:tr>
              <a:tr h="1310524">
                <a:tc>
                  <a:txBody>
                    <a:bodyPr/>
                    <a:lstStyle/>
                    <a:p>
                      <a:pPr algn="ctr">
                        <a:lnSpc>
                          <a:spcPct val="125000"/>
                        </a:lnSpc>
                        <a:spcBef>
                          <a:spcPts val="100"/>
                        </a:spcBef>
                        <a:spcAft>
                          <a:spcPts val="100"/>
                        </a:spcAft>
                      </a:pPr>
                      <a:r>
                        <a:rPr lang="en-GB" sz="1400" dirty="0" smtClean="0">
                          <a:solidFill>
                            <a:schemeClr val="bg1"/>
                          </a:solidFill>
                          <a:effectLst/>
                          <a:latin typeface="Calibri" panose="020F0502020204030204" pitchFamily="34" charset="0"/>
                        </a:rPr>
                        <a:t>Helping support the 2nd river basin management plans, RBMP (2015). Ecosystem capital accounts, where sufficiently detailed, may help with WFD legal requirements re detailed ecological flow objectives (by 2020), as they may help identify limits of abstraction that are consistent with the objectives.</a:t>
                      </a:r>
                      <a:endParaRPr lang="en-GB" sz="1400" dirty="0">
                        <a:solidFill>
                          <a:schemeClr val="bg1"/>
                        </a:solidFill>
                        <a:effectLst/>
                        <a:latin typeface="Calibri" panose="020F0502020204030204" pitchFamily="34" charset="0"/>
                        <a:ea typeface="Times New Roman"/>
                        <a:cs typeface="Times New Roman"/>
                      </a:endParaRPr>
                    </a:p>
                  </a:txBody>
                  <a:tcPr marL="68580" marR="68580" marT="0" marB="0">
                    <a:solidFill>
                      <a:srgbClr val="00B0F0"/>
                    </a:solidFill>
                  </a:tcPr>
                </a:tc>
              </a:tr>
              <a:tr h="632193">
                <a:tc>
                  <a:txBody>
                    <a:bodyPr/>
                    <a:lstStyle/>
                    <a:p>
                      <a:pPr algn="ctr">
                        <a:lnSpc>
                          <a:spcPct val="125000"/>
                        </a:lnSpc>
                        <a:spcBef>
                          <a:spcPts val="100"/>
                        </a:spcBef>
                        <a:spcAft>
                          <a:spcPts val="100"/>
                        </a:spcAft>
                      </a:pPr>
                      <a:r>
                        <a:rPr lang="en-GB" sz="1400" dirty="0">
                          <a:solidFill>
                            <a:srgbClr val="333333"/>
                          </a:solidFill>
                          <a:effectLst/>
                          <a:latin typeface="Calibri" panose="020F0502020204030204" pitchFamily="34" charset="0"/>
                          <a:ea typeface="Times New Roman"/>
                          <a:cs typeface="Times New Roman"/>
                        </a:rPr>
                        <a:t>Accounts (where available) could contribute to the review of the WFD (2018).</a:t>
                      </a:r>
                    </a:p>
                  </a:txBody>
                  <a:tcPr marL="68580" marR="68580" marT="0" marB="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bl>
          </a:graphicData>
        </a:graphic>
      </p:graphicFrame>
      <p:sp>
        <p:nvSpPr>
          <p:cNvPr id="61" name="TextBox 60"/>
          <p:cNvSpPr txBox="1"/>
          <p:nvPr/>
        </p:nvSpPr>
        <p:spPr>
          <a:xfrm>
            <a:off x="5957999" y="1196752"/>
            <a:ext cx="3100561" cy="5324535"/>
          </a:xfrm>
          <a:prstGeom prst="rect">
            <a:avLst/>
          </a:prstGeom>
          <a:solidFill>
            <a:srgbClr val="FFC000"/>
          </a:solidFill>
        </p:spPr>
        <p:txBody>
          <a:bodyPr wrap="square" rtlCol="0">
            <a:spAutoFit/>
          </a:bodyPr>
          <a:lstStyle/>
          <a:p>
            <a:pPr algn="ctr"/>
            <a:endParaRPr lang="en-GB" b="1" dirty="0" smtClean="0">
              <a:solidFill>
                <a:srgbClr val="0070C0"/>
              </a:solidFill>
              <a:latin typeface="Calibri" panose="020F0502020204030204" pitchFamily="34" charset="0"/>
            </a:endParaRPr>
          </a:p>
          <a:p>
            <a:pPr algn="ctr"/>
            <a:r>
              <a:rPr lang="en-GB" b="1" dirty="0" smtClean="0">
                <a:solidFill>
                  <a:srgbClr val="0070C0"/>
                </a:solidFill>
                <a:latin typeface="Calibri" panose="020F0502020204030204" pitchFamily="34" charset="0"/>
              </a:rPr>
              <a:t>Challenges </a:t>
            </a:r>
            <a:r>
              <a:rPr lang="en-GB" b="1" dirty="0">
                <a:solidFill>
                  <a:srgbClr val="0070C0"/>
                </a:solidFill>
                <a:latin typeface="Calibri" panose="020F0502020204030204" pitchFamily="34" charset="0"/>
              </a:rPr>
              <a:t>include:</a:t>
            </a:r>
          </a:p>
          <a:p>
            <a:pPr algn="ctr"/>
            <a:endParaRPr lang="en-GB" sz="1800" dirty="0">
              <a:latin typeface="Calibri" panose="020F0502020204030204" pitchFamily="34" charset="0"/>
            </a:endParaRPr>
          </a:p>
          <a:p>
            <a:pPr algn="ctr"/>
            <a:r>
              <a:rPr lang="en-GB" sz="1600" b="1" dirty="0" smtClean="0">
                <a:latin typeface="Calibri" panose="020F0502020204030204" pitchFamily="34" charset="0"/>
              </a:rPr>
              <a:t>Developing integrated land-biomass-water accounts to provide (real world) indicators for the inter-linkages and hence prove added-value beyond existing indicator sets</a:t>
            </a:r>
          </a:p>
          <a:p>
            <a:pPr algn="ctr"/>
            <a:endParaRPr lang="en-GB" sz="1600" b="1" dirty="0">
              <a:latin typeface="Calibri" panose="020F0502020204030204" pitchFamily="34" charset="0"/>
            </a:endParaRPr>
          </a:p>
          <a:p>
            <a:pPr algn="ctr"/>
            <a:r>
              <a:rPr lang="en-GB" sz="1600" b="1" dirty="0" smtClean="0">
                <a:latin typeface="Calibri" panose="020F0502020204030204" pitchFamily="34" charset="0"/>
              </a:rPr>
              <a:t>Finding resources for river basin management accounts and buy-in for these to become part of river basin management </a:t>
            </a:r>
            <a:r>
              <a:rPr lang="en-GB" sz="1600" b="1" dirty="0" smtClean="0">
                <a:latin typeface="Calibri" panose="020F0502020204030204" pitchFamily="34" charset="0"/>
              </a:rPr>
              <a:t>plans </a:t>
            </a:r>
            <a:r>
              <a:rPr lang="en-GB" sz="1600" b="1" dirty="0" smtClean="0">
                <a:latin typeface="Calibri" panose="020F0502020204030204" pitchFamily="34" charset="0"/>
              </a:rPr>
              <a:t>that integrate natural assets and ecosystem services </a:t>
            </a:r>
          </a:p>
          <a:p>
            <a:pPr algn="ctr"/>
            <a:endParaRPr lang="en-GB" sz="1800" dirty="0">
              <a:latin typeface="Calibri" panose="020F0502020204030204" pitchFamily="34" charset="0"/>
            </a:endParaRPr>
          </a:p>
          <a:p>
            <a:pPr algn="ctr"/>
            <a:r>
              <a:rPr lang="en-GB" b="1" dirty="0" smtClean="0">
                <a:solidFill>
                  <a:srgbClr val="0070C0"/>
                </a:solidFill>
                <a:latin typeface="Calibri" panose="020F0502020204030204" pitchFamily="34" charset="0"/>
              </a:rPr>
              <a:t>Others?</a:t>
            </a:r>
          </a:p>
          <a:p>
            <a:pPr algn="ctr"/>
            <a:endParaRPr lang="en-GB"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257836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926772" y="1124415"/>
            <a:ext cx="5741102" cy="363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251520" y="188640"/>
            <a:ext cx="8809069" cy="706089"/>
          </a:xfrm>
        </p:spPr>
        <p:txBody>
          <a:bodyPr>
            <a:noAutofit/>
          </a:bodyPr>
          <a:lstStyle/>
          <a:p>
            <a:r>
              <a:rPr lang="en-GB" sz="2800" b="1" dirty="0" smtClean="0">
                <a:solidFill>
                  <a:srgbClr val="0070C0"/>
                </a:solidFill>
              </a:rPr>
              <a:t>Cohesion Policy - </a:t>
            </a:r>
            <a:r>
              <a:rPr lang="en-GB" sz="2000" dirty="0" smtClean="0"/>
              <a:t>Thematic </a:t>
            </a:r>
            <a:r>
              <a:rPr lang="en-GB" sz="2000" dirty="0"/>
              <a:t>objectives related to: low-carbon economy; climate change adaptation, </a:t>
            </a:r>
            <a:r>
              <a:rPr lang="en-GB" sz="2000" dirty="0" smtClean="0"/>
              <a:t>env. </a:t>
            </a:r>
            <a:r>
              <a:rPr lang="en-GB" sz="2000" dirty="0"/>
              <a:t>protection, promotion of resource efficiency</a:t>
            </a:r>
            <a:r>
              <a:rPr lang="en-GB" sz="2000" dirty="0" smtClean="0"/>
              <a:t>.</a:t>
            </a:r>
            <a:endParaRPr lang="en-GB" sz="2000" b="1" dirty="0">
              <a:solidFill>
                <a:srgbClr val="0070C0"/>
              </a:solidFill>
            </a:endParaRPr>
          </a:p>
        </p:txBody>
      </p:sp>
      <p:sp>
        <p:nvSpPr>
          <p:cNvPr id="13" name="TextBox 12"/>
          <p:cNvSpPr txBox="1"/>
          <p:nvPr/>
        </p:nvSpPr>
        <p:spPr>
          <a:xfrm>
            <a:off x="2435064" y="6669360"/>
            <a:ext cx="6697533" cy="230832"/>
          </a:xfrm>
          <a:prstGeom prst="rect">
            <a:avLst/>
          </a:prstGeom>
          <a:noFill/>
        </p:spPr>
        <p:txBody>
          <a:bodyPr wrap="square" rtlCol="0">
            <a:spAutoFit/>
          </a:bodyPr>
          <a:lstStyle/>
          <a:p>
            <a:pPr algn="r" eaLnBrk="1" fontAlgn="auto" hangingPunct="1">
              <a:spcBef>
                <a:spcPts val="0"/>
              </a:spcBef>
              <a:spcAft>
                <a:spcPts val="0"/>
              </a:spcAft>
            </a:pPr>
            <a:r>
              <a:rPr lang="en-GB" sz="900" i="1" dirty="0" smtClean="0">
                <a:solidFill>
                  <a:prstClr val="black"/>
                </a:solidFill>
                <a:latin typeface="Calibri" pitchFamily="34" charset="0"/>
                <a:cs typeface="Calibri" pitchFamily="34" charset="0"/>
              </a:rPr>
              <a:t>Source:  own creation, building on K Medarova and P ten Brink; adapted from slide developed in context of work for EEA</a:t>
            </a:r>
            <a:endParaRPr lang="en-GB" sz="900" i="1" dirty="0">
              <a:solidFill>
                <a:prstClr val="black"/>
              </a:solidFill>
              <a:latin typeface="Calibri" pitchFamily="34" charset="0"/>
              <a:cs typeface="Calibri" pitchFamily="34" charset="0"/>
            </a:endParaRPr>
          </a:p>
        </p:txBody>
      </p:sp>
      <p:grpSp>
        <p:nvGrpSpPr>
          <p:cNvPr id="14" name="Group 13"/>
          <p:cNvGrpSpPr/>
          <p:nvPr/>
        </p:nvGrpSpPr>
        <p:grpSpPr>
          <a:xfrm>
            <a:off x="2123728" y="836712"/>
            <a:ext cx="5256583" cy="4392488"/>
            <a:chOff x="3347864" y="620688"/>
            <a:chExt cx="4177556" cy="3672408"/>
          </a:xfrm>
        </p:grpSpPr>
        <p:sp>
          <p:nvSpPr>
            <p:cNvPr id="15" name="Rounded Rectangle 14"/>
            <p:cNvSpPr/>
            <p:nvPr/>
          </p:nvSpPr>
          <p:spPr bwMode="auto">
            <a:xfrm>
              <a:off x="3347864" y="620688"/>
              <a:ext cx="4177556" cy="3672408"/>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dirty="0" smtClean="0">
                <a:ln>
                  <a:noFill/>
                </a:ln>
                <a:solidFill>
                  <a:schemeClr val="tx1"/>
                </a:solidFill>
                <a:effectLst/>
                <a:latin typeface="Arial" charset="0"/>
                <a:ea typeface="ＭＳ Ｐゴシック" pitchFamily="84" charset="-128"/>
              </a:endParaRPr>
            </a:p>
          </p:txBody>
        </p:sp>
        <p:pic>
          <p:nvPicPr>
            <p:cNvPr id="16" name="Picture 2"/>
            <p:cNvPicPr>
              <a:picLocks noChangeAspect="1" noChangeArrowheads="1"/>
            </p:cNvPicPr>
            <p:nvPr/>
          </p:nvPicPr>
          <p:blipFill>
            <a:blip r:embed="rId4" cstate="print"/>
            <a:srcRect/>
            <a:stretch>
              <a:fillRect/>
            </a:stretch>
          </p:blipFill>
          <p:spPr bwMode="auto">
            <a:xfrm>
              <a:off x="3419872" y="1673712"/>
              <a:ext cx="4105548" cy="2247851"/>
            </a:xfrm>
            <a:prstGeom prst="rect">
              <a:avLst/>
            </a:prstGeom>
            <a:solidFill>
              <a:schemeClr val="accent4">
                <a:lumMod val="60000"/>
                <a:lumOff val="40000"/>
              </a:schemeClr>
            </a:solidFill>
          </p:spPr>
        </p:pic>
        <p:sp>
          <p:nvSpPr>
            <p:cNvPr id="17" name="Oval 67"/>
            <p:cNvSpPr>
              <a:spLocks noChangeArrowheads="1"/>
            </p:cNvSpPr>
            <p:nvPr/>
          </p:nvSpPr>
          <p:spPr bwMode="auto">
            <a:xfrm>
              <a:off x="5717684" y="1621437"/>
              <a:ext cx="624748" cy="375647"/>
            </a:xfrm>
            <a:prstGeom prst="ellipse">
              <a:avLst/>
            </a:prstGeom>
            <a:solidFill>
              <a:srgbClr val="FF0000"/>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0070C0"/>
                  </a:solidFill>
                  <a:effectLst/>
                  <a:uLnTx/>
                  <a:uFillTx/>
                  <a:latin typeface="Calibri"/>
                </a:rPr>
                <a:t>Likely</a:t>
              </a:r>
              <a:endParaRPr kumimoji="0" lang="nl-NL" sz="1200" b="1" i="0" u="none" strike="noStrike" kern="0" cap="none" spc="0" normalizeH="0" baseline="0" noProof="0" dirty="0" smtClean="0">
                <a:ln>
                  <a:noFill/>
                </a:ln>
                <a:solidFill>
                  <a:prstClr val="black"/>
                </a:solidFill>
                <a:effectLst/>
                <a:uLnTx/>
                <a:uFillTx/>
                <a:latin typeface="Calibri"/>
              </a:endParaRPr>
            </a:p>
          </p:txBody>
        </p:sp>
        <p:sp>
          <p:nvSpPr>
            <p:cNvPr id="18" name="Oval 56"/>
            <p:cNvSpPr>
              <a:spLocks noChangeArrowheads="1"/>
            </p:cNvSpPr>
            <p:nvPr/>
          </p:nvSpPr>
          <p:spPr bwMode="auto">
            <a:xfrm>
              <a:off x="6342432" y="2248744"/>
              <a:ext cx="722430" cy="375646"/>
            </a:xfrm>
            <a:prstGeom prst="ellipse">
              <a:avLst/>
            </a:prstGeom>
            <a:solidFill>
              <a:srgbClr val="FF8200"/>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700" b="1" i="0" u="none" strike="noStrike" kern="0" cap="none" spc="0" normalizeH="0" baseline="0" noProof="0" dirty="0" smtClean="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smtClean="0">
                  <a:ln>
                    <a:noFill/>
                  </a:ln>
                  <a:solidFill>
                    <a:srgbClr val="0070C0"/>
                  </a:solidFill>
                  <a:effectLst/>
                  <a:uLnTx/>
                  <a:uFillTx/>
                  <a:latin typeface="Calibri"/>
                </a:rPr>
                <a:t>For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smtClean="0">
                  <a:ln>
                    <a:noFill/>
                  </a:ln>
                  <a:solidFill>
                    <a:srgbClr val="0070C0"/>
                  </a:solidFill>
                  <a:effectLst/>
                  <a:uLnTx/>
                  <a:uFillTx/>
                  <a:latin typeface="Calibri"/>
                </a:rPr>
                <a:t> issues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black"/>
                </a:solidFill>
                <a:effectLst/>
                <a:uLnTx/>
                <a:uFillTx/>
              </a:endParaRPr>
            </a:p>
          </p:txBody>
        </p:sp>
        <p:sp>
          <p:nvSpPr>
            <p:cNvPr id="19" name="Oval 56"/>
            <p:cNvSpPr>
              <a:spLocks noChangeArrowheads="1"/>
            </p:cNvSpPr>
            <p:nvPr/>
          </p:nvSpPr>
          <p:spPr bwMode="auto">
            <a:xfrm>
              <a:off x="5662955" y="3598193"/>
              <a:ext cx="602025" cy="375646"/>
            </a:xfrm>
            <a:prstGeom prst="ellipse">
              <a:avLst/>
            </a:prstGeom>
            <a:solidFill>
              <a:srgbClr val="FFCC00"/>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70C0"/>
                  </a:solidFill>
                  <a:effectLst/>
                  <a:uLnTx/>
                  <a:uFillTx/>
                  <a:latin typeface="Calibri"/>
                </a:rPr>
                <a:t>For certain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70C0"/>
                  </a:solidFill>
                  <a:effectLst/>
                  <a:uLnTx/>
                  <a:uFillTx/>
                  <a:latin typeface="Calibri"/>
                </a:rPr>
                <a:t>project</a:t>
              </a:r>
              <a:r>
                <a:rPr kumimoji="0" lang="en-GB" sz="1000" b="1" i="0" u="none" strike="noStrike" kern="0" cap="none" spc="0" normalizeH="0" noProof="0" dirty="0" smtClean="0">
                  <a:ln>
                    <a:noFill/>
                  </a:ln>
                  <a:solidFill>
                    <a:srgbClr val="0070C0"/>
                  </a:solidFill>
                  <a:effectLst/>
                  <a:uLnTx/>
                  <a:uFillTx/>
                  <a:latin typeface="Calibri"/>
                </a:rPr>
                <a:t> types</a:t>
              </a:r>
              <a:endParaRPr kumimoji="0" lang="en-US" sz="1000" b="1" i="0" u="none" strike="noStrike" kern="0" cap="none" spc="0" normalizeH="0" baseline="0" noProof="0" dirty="0" smtClean="0">
                <a:ln>
                  <a:noFill/>
                </a:ln>
                <a:solidFill>
                  <a:prstClr val="black"/>
                </a:solidFill>
                <a:effectLst/>
                <a:uLnTx/>
                <a:uFillTx/>
              </a:endParaRPr>
            </a:p>
          </p:txBody>
        </p:sp>
        <p:sp>
          <p:nvSpPr>
            <p:cNvPr id="20" name="Oval 56"/>
            <p:cNvSpPr>
              <a:spLocks noChangeArrowheads="1"/>
            </p:cNvSpPr>
            <p:nvPr/>
          </p:nvSpPr>
          <p:spPr bwMode="auto">
            <a:xfrm>
              <a:off x="4677822" y="3545917"/>
              <a:ext cx="656754" cy="375646"/>
            </a:xfrm>
            <a:prstGeom prst="ellipse">
              <a:avLst/>
            </a:prstGeom>
            <a:solidFill>
              <a:srgbClr val="9BBB59">
                <a:lumMod val="60000"/>
                <a:lumOff val="40000"/>
              </a:srgbClr>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1"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70C0"/>
                  </a:solidFill>
                  <a:effectLst/>
                  <a:uLnTx/>
                  <a:uFillTx/>
                  <a:latin typeface="Calibri"/>
                </a:rPr>
                <a:t>?</a:t>
              </a:r>
              <a:endParaRPr kumimoji="0" lang="nl-NL" sz="1400" b="1" i="0" u="none" strike="noStrike" kern="0" cap="none" spc="0" normalizeH="0" baseline="0" noProof="0" dirty="0" smtClean="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endParaRPr>
            </a:p>
          </p:txBody>
        </p:sp>
        <p:sp>
          <p:nvSpPr>
            <p:cNvPr id="21" name="Oval 56"/>
            <p:cNvSpPr>
              <a:spLocks noChangeArrowheads="1"/>
            </p:cNvSpPr>
            <p:nvPr/>
          </p:nvSpPr>
          <p:spPr bwMode="auto">
            <a:xfrm>
              <a:off x="4570023" y="1610332"/>
              <a:ext cx="711484" cy="324759"/>
            </a:xfrm>
            <a:prstGeom prst="ellipse">
              <a:avLst/>
            </a:prstGeom>
            <a:solidFill>
              <a:srgbClr val="FF7AFF"/>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0070C0"/>
                  </a:solidFill>
                  <a:effectLst/>
                  <a:uLnTx/>
                  <a:uFillTx/>
                  <a:latin typeface="Calibri"/>
                </a:rPr>
                <a:t>Yes</a:t>
              </a:r>
            </a:p>
          </p:txBody>
        </p:sp>
        <p:sp>
          <p:nvSpPr>
            <p:cNvPr id="22" name="Oval 56"/>
            <p:cNvSpPr>
              <a:spLocks noChangeArrowheads="1"/>
            </p:cNvSpPr>
            <p:nvPr/>
          </p:nvSpPr>
          <p:spPr bwMode="auto">
            <a:xfrm>
              <a:off x="4130526" y="2144192"/>
              <a:ext cx="602025" cy="429310"/>
            </a:xfrm>
            <a:prstGeom prst="ellipse">
              <a:avLst/>
            </a:prstGeom>
            <a:solidFill>
              <a:srgbClr val="FFB4E0"/>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0070C0"/>
                  </a:solidFill>
                  <a:effectLst/>
                  <a:uLnTx/>
                  <a:uFillTx/>
                  <a:latin typeface="Calibri"/>
                </a:rPr>
                <a:t>Yes</a:t>
              </a:r>
              <a:endParaRPr kumimoji="0" lang="en-GB" sz="1200" b="1" i="0" u="none" strike="noStrike" kern="0" cap="none" spc="0" normalizeH="0" baseline="0" noProof="0" dirty="0" smtClean="0">
                <a:ln>
                  <a:noFill/>
                </a:ln>
                <a:solidFill>
                  <a:srgbClr val="0070C0"/>
                </a:solidFill>
                <a:effectLst/>
                <a:uLnTx/>
                <a:uFillTx/>
                <a:latin typeface="Calibri"/>
              </a:endParaRPr>
            </a:p>
          </p:txBody>
        </p:sp>
        <p:sp>
          <p:nvSpPr>
            <p:cNvPr id="23" name="Oval 56"/>
            <p:cNvSpPr>
              <a:spLocks noChangeArrowheads="1"/>
            </p:cNvSpPr>
            <p:nvPr/>
          </p:nvSpPr>
          <p:spPr bwMode="auto">
            <a:xfrm>
              <a:off x="6264980" y="2966721"/>
              <a:ext cx="820944" cy="536637"/>
            </a:xfrm>
            <a:prstGeom prst="ellipse">
              <a:avLst/>
            </a:prstGeom>
            <a:solidFill>
              <a:srgbClr val="FF9900">
                <a:alpha val="69804"/>
              </a:srgbClr>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1" i="0" u="none" strike="noStrike" kern="0" cap="none" spc="0" normalizeH="0" baseline="0" noProof="0" dirty="0" smtClean="0">
                  <a:ln>
                    <a:noFill/>
                  </a:ln>
                  <a:solidFill>
                    <a:srgbClr val="0070C0"/>
                  </a:solidFill>
                  <a:effectLst/>
                  <a:uLnTx/>
                  <a:uFillTx/>
                  <a:latin typeface="Calibri"/>
                </a:rPr>
                <a:t>For certain</a:t>
              </a:r>
            </a:p>
            <a:p>
              <a:pPr marL="0" marR="0" lvl="0" indent="0" algn="ctr" defTabSz="914400" eaLnBrk="1" fontAlgn="auto" latinLnBrk="0" hangingPunct="1">
                <a:lnSpc>
                  <a:spcPct val="100000"/>
                </a:lnSpc>
                <a:spcBef>
                  <a:spcPts val="0"/>
                </a:spcBef>
                <a:spcAft>
                  <a:spcPts val="0"/>
                </a:spcAft>
                <a:buClrTx/>
                <a:buSzTx/>
                <a:buFontTx/>
                <a:buNone/>
                <a:tabLst/>
                <a:defRPr/>
              </a:pPr>
              <a:r>
                <a:rPr lang="nl-NL" sz="1050" b="1" kern="0" dirty="0" smtClean="0">
                  <a:solidFill>
                    <a:srgbClr val="0070C0"/>
                  </a:solidFill>
                  <a:latin typeface="Calibri"/>
                </a:rPr>
                <a:t>issues</a:t>
              </a:r>
              <a:endParaRPr kumimoji="0" lang="en-US" sz="1050" b="1" i="0" u="none" strike="noStrike" kern="0" cap="none" spc="0" normalizeH="0" baseline="0" noProof="0" dirty="0" smtClean="0">
                <a:ln>
                  <a:noFill/>
                </a:ln>
                <a:solidFill>
                  <a:prstClr val="black"/>
                </a:solidFill>
                <a:effectLst/>
                <a:uLnTx/>
                <a:uFillTx/>
              </a:endParaRPr>
            </a:p>
          </p:txBody>
        </p:sp>
        <p:sp>
          <p:nvSpPr>
            <p:cNvPr id="24" name="Oval 56"/>
            <p:cNvSpPr>
              <a:spLocks noChangeArrowheads="1"/>
            </p:cNvSpPr>
            <p:nvPr/>
          </p:nvSpPr>
          <p:spPr bwMode="auto">
            <a:xfrm>
              <a:off x="4079117" y="2980602"/>
              <a:ext cx="655095" cy="365930"/>
            </a:xfrm>
            <a:prstGeom prst="ellipse">
              <a:avLst/>
            </a:prstGeom>
            <a:solidFill>
              <a:srgbClr val="E6B9B8"/>
            </a:solidFill>
            <a:ln w="9525">
              <a:solidFill>
                <a:sysClr val="windowText" lastClr="000000"/>
              </a:solidFill>
              <a:roun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70C0"/>
                  </a:solidFill>
                  <a:effectLst/>
                  <a:uLnTx/>
                  <a:uFillTx/>
                  <a:latin typeface="Calibri"/>
                </a:rPr>
                <a:t>Yes</a:t>
              </a:r>
              <a:endParaRPr kumimoji="0" lang="en-GB" sz="1400" b="1" i="0" u="none" strike="noStrike" kern="0" cap="none" spc="0" normalizeH="0" baseline="0" noProof="0" dirty="0" smtClean="0">
                <a:ln>
                  <a:noFill/>
                </a:ln>
                <a:solidFill>
                  <a:prstClr val="black"/>
                </a:solidFill>
                <a:effectLst/>
                <a:uLnTx/>
                <a:uFillTx/>
                <a:latin typeface="Calibri"/>
              </a:endParaRPr>
            </a:p>
          </p:txBody>
        </p:sp>
      </p:grpSp>
      <p:sp>
        <p:nvSpPr>
          <p:cNvPr id="9" name="TextBox 8"/>
          <p:cNvSpPr txBox="1"/>
          <p:nvPr/>
        </p:nvSpPr>
        <p:spPr>
          <a:xfrm>
            <a:off x="35495" y="4915614"/>
            <a:ext cx="9048072" cy="1969770"/>
          </a:xfrm>
          <a:prstGeom prst="rect">
            <a:avLst/>
          </a:prstGeom>
          <a:solidFill>
            <a:schemeClr val="accent6">
              <a:lumMod val="20000"/>
              <a:lumOff val="80000"/>
            </a:schemeClr>
          </a:solidFill>
        </p:spPr>
        <p:txBody>
          <a:bodyPr wrap="square">
            <a:spAutoFit/>
          </a:bodyPr>
          <a:lstStyle/>
          <a:p>
            <a:pPr eaLnBrk="1" fontAlgn="auto" hangingPunct="1">
              <a:spcBef>
                <a:spcPts val="400"/>
              </a:spcBef>
              <a:spcAft>
                <a:spcPts val="0"/>
              </a:spcAft>
              <a:defRPr/>
            </a:pPr>
            <a:r>
              <a:rPr lang="en-US" sz="1800" b="1" dirty="0" smtClean="0">
                <a:latin typeface="Calibri"/>
                <a:ea typeface="ＭＳ Ｐゴシック" pitchFamily="34" charset="-128"/>
              </a:rPr>
              <a:t>Potential for accounts: </a:t>
            </a:r>
          </a:p>
          <a:p>
            <a:pPr eaLnBrk="1" fontAlgn="auto" hangingPunct="1">
              <a:spcBef>
                <a:spcPts val="400"/>
              </a:spcBef>
              <a:spcAft>
                <a:spcPts val="0"/>
              </a:spcAft>
              <a:defRPr/>
            </a:pPr>
            <a:r>
              <a:rPr lang="en-US" sz="1400" b="1" dirty="0" smtClean="0">
                <a:solidFill>
                  <a:prstClr val="black"/>
                </a:solidFill>
                <a:latin typeface="Calibri"/>
                <a:ea typeface="ＭＳ Ｐゴシック" pitchFamily="34" charset="-128"/>
              </a:rPr>
              <a:t>Ecosystem/habitat accounts to assess baseline of a region’s natural assets/wealth and changes over time.</a:t>
            </a:r>
          </a:p>
          <a:p>
            <a:pPr eaLnBrk="1" fontAlgn="auto" hangingPunct="1">
              <a:spcBef>
                <a:spcPts val="400"/>
              </a:spcBef>
              <a:spcAft>
                <a:spcPts val="0"/>
              </a:spcAft>
              <a:defRPr/>
            </a:pPr>
            <a:r>
              <a:rPr lang="en-US" sz="1400" b="1" dirty="0" smtClean="0">
                <a:solidFill>
                  <a:prstClr val="black"/>
                </a:solidFill>
                <a:latin typeface="Calibri"/>
                <a:ea typeface="ＭＳ Ｐゴシック" pitchFamily="34" charset="-128"/>
              </a:rPr>
              <a:t>Carbon biomass accounts for </a:t>
            </a:r>
            <a:r>
              <a:rPr lang="en-US" sz="1400" b="1" dirty="0" smtClean="0">
                <a:solidFill>
                  <a:srgbClr val="0070C0"/>
                </a:solidFill>
                <a:latin typeface="Calibri"/>
                <a:ea typeface="ＭＳ Ｐゴシック" pitchFamily="34" charset="-128"/>
              </a:rPr>
              <a:t>commitments on GHG mitigation;</a:t>
            </a:r>
            <a:r>
              <a:rPr lang="en-US" sz="1400" b="1" dirty="0" smtClean="0">
                <a:solidFill>
                  <a:prstClr val="black"/>
                </a:solidFill>
                <a:latin typeface="Calibri"/>
                <a:ea typeface="ＭＳ Ｐゴシック" pitchFamily="34" charset="-128"/>
              </a:rPr>
              <a:t> </a:t>
            </a:r>
          </a:p>
          <a:p>
            <a:pPr eaLnBrk="1" fontAlgn="auto" hangingPunct="1">
              <a:spcBef>
                <a:spcPts val="400"/>
              </a:spcBef>
              <a:spcAft>
                <a:spcPts val="0"/>
              </a:spcAft>
              <a:defRPr/>
            </a:pPr>
            <a:r>
              <a:rPr lang="en-US" sz="1400" b="1" dirty="0" smtClean="0">
                <a:solidFill>
                  <a:prstClr val="black"/>
                </a:solidFill>
                <a:latin typeface="Calibri"/>
                <a:ea typeface="ＭＳ Ｐゴシック" pitchFamily="34" charset="-128"/>
              </a:rPr>
              <a:t>Land &amp; water accounts: </a:t>
            </a:r>
            <a:r>
              <a:rPr lang="en-US" sz="1400" b="1" dirty="0" smtClean="0">
                <a:solidFill>
                  <a:srgbClr val="0070C0"/>
                </a:solidFill>
                <a:latin typeface="Calibri"/>
                <a:ea typeface="ＭＳ Ｐゴシック" pitchFamily="34" charset="-128"/>
              </a:rPr>
              <a:t>areas at risk from climate change - water scarcity, flooding et al.;  </a:t>
            </a:r>
          </a:p>
          <a:p>
            <a:pPr eaLnBrk="1" fontAlgn="auto" hangingPunct="1">
              <a:spcBef>
                <a:spcPts val="400"/>
              </a:spcBef>
              <a:spcAft>
                <a:spcPts val="0"/>
              </a:spcAft>
              <a:defRPr/>
            </a:pPr>
            <a:r>
              <a:rPr lang="en-US" sz="1400" b="1" dirty="0" smtClean="0">
                <a:solidFill>
                  <a:prstClr val="black"/>
                </a:solidFill>
                <a:latin typeface="Calibri"/>
                <a:ea typeface="ＭＳ Ｐゴシック" pitchFamily="34" charset="-128"/>
              </a:rPr>
              <a:t>Regional accounts: </a:t>
            </a:r>
            <a:r>
              <a:rPr lang="en-US" sz="1400" b="1" dirty="0" smtClean="0">
                <a:solidFill>
                  <a:srgbClr val="0070C0"/>
                </a:solidFill>
                <a:latin typeface="Calibri"/>
                <a:ea typeface="ＭＳ Ｐゴシック" pitchFamily="34" charset="-128"/>
              </a:rPr>
              <a:t>carbon intensity, resource efficiency, regional planning and assessments; </a:t>
            </a:r>
          </a:p>
          <a:p>
            <a:pPr eaLnBrk="1" fontAlgn="auto" hangingPunct="1">
              <a:spcBef>
                <a:spcPts val="400"/>
              </a:spcBef>
              <a:spcAft>
                <a:spcPts val="0"/>
              </a:spcAft>
              <a:defRPr/>
            </a:pPr>
            <a:r>
              <a:rPr lang="en-US" sz="1400" b="1" dirty="0" smtClean="0">
                <a:solidFill>
                  <a:prstClr val="black"/>
                </a:solidFill>
                <a:latin typeface="Calibri"/>
                <a:ea typeface="ＭＳ Ｐゴシック" pitchFamily="34" charset="-128"/>
              </a:rPr>
              <a:t>Local accounting for decision making regarding </a:t>
            </a:r>
            <a:r>
              <a:rPr lang="en-US" sz="1400" b="1" dirty="0" smtClean="0">
                <a:solidFill>
                  <a:srgbClr val="0070C0"/>
                </a:solidFill>
                <a:latin typeface="Calibri"/>
                <a:ea typeface="ＭＳ Ｐゴシック" pitchFamily="34" charset="-128"/>
              </a:rPr>
              <a:t>investments - e.g. for restoration. </a:t>
            </a:r>
          </a:p>
          <a:p>
            <a:pPr eaLnBrk="1" fontAlgn="auto" hangingPunct="1">
              <a:spcBef>
                <a:spcPts val="400"/>
              </a:spcBef>
              <a:spcAft>
                <a:spcPts val="0"/>
              </a:spcAft>
              <a:defRPr/>
            </a:pPr>
            <a:r>
              <a:rPr lang="en-US" sz="1400" b="1" dirty="0" smtClean="0">
                <a:solidFill>
                  <a:srgbClr val="FF0000"/>
                </a:solidFill>
                <a:latin typeface="Calibri"/>
                <a:ea typeface="ＭＳ Ｐゴシック" pitchFamily="34" charset="-128"/>
              </a:rPr>
              <a:t>Challenges: Need experimentation, improved data &amp; capacity building + longevity of accounts (time series important).</a:t>
            </a:r>
            <a:endParaRPr lang="en-US" sz="1400" b="1" dirty="0">
              <a:solidFill>
                <a:srgbClr val="FF0000"/>
              </a:solidFill>
              <a:latin typeface="Calibri"/>
              <a:ea typeface="ＭＳ Ｐゴシック" pitchFamily="34" charset="-128"/>
            </a:endParaRPr>
          </a:p>
        </p:txBody>
      </p:sp>
      <p:sp>
        <p:nvSpPr>
          <p:cNvPr id="5" name="Rectangle 4"/>
          <p:cNvSpPr/>
          <p:nvPr/>
        </p:nvSpPr>
        <p:spPr>
          <a:xfrm>
            <a:off x="5076056" y="1052736"/>
            <a:ext cx="4007511" cy="830997"/>
          </a:xfrm>
          <a:prstGeom prst="rect">
            <a:avLst/>
          </a:prstGeom>
          <a:solidFill>
            <a:schemeClr val="accent4">
              <a:lumMod val="60000"/>
              <a:lumOff val="40000"/>
            </a:schemeClr>
          </a:solidFill>
        </p:spPr>
        <p:txBody>
          <a:bodyPr wrap="square">
            <a:spAutoFit/>
          </a:bodyPr>
          <a:lstStyle/>
          <a:p>
            <a:pPr algn="ctr" eaLnBrk="1" fontAlgn="auto" hangingPunct="1">
              <a:spcBef>
                <a:spcPts val="400"/>
              </a:spcBef>
              <a:spcAft>
                <a:spcPts val="0"/>
              </a:spcAft>
            </a:pPr>
            <a:r>
              <a:rPr lang="en-GB" sz="1600" b="1" dirty="0">
                <a:solidFill>
                  <a:prstClr val="white"/>
                </a:solidFill>
                <a:latin typeface="Calibri"/>
                <a:ea typeface="ＭＳ Ｐゴシック" pitchFamily="34" charset="-128"/>
              </a:rPr>
              <a:t>Helping to select policies, set regional strategies and objectives, and allocate funds across different cohesion policies priorities.</a:t>
            </a:r>
          </a:p>
        </p:txBody>
      </p:sp>
      <p:cxnSp>
        <p:nvCxnSpPr>
          <p:cNvPr id="26" name="Straight Arrow Connector 25"/>
          <p:cNvCxnSpPr/>
          <p:nvPr/>
        </p:nvCxnSpPr>
        <p:spPr bwMode="auto">
          <a:xfrm flipH="1">
            <a:off x="6276188" y="1988840"/>
            <a:ext cx="720226" cy="540727"/>
          </a:xfrm>
          <a:prstGeom prst="straightConnector1">
            <a:avLst/>
          </a:prstGeom>
          <a:solidFill>
            <a:schemeClr val="accent1"/>
          </a:solidFill>
          <a:ln w="25400" cap="flat" cmpd="sng" algn="ctr">
            <a:solidFill>
              <a:srgbClr val="7030A0"/>
            </a:solidFill>
            <a:prstDash val="solid"/>
            <a:round/>
            <a:headEnd type="none" w="med" len="med"/>
            <a:tailEnd type="arrow"/>
          </a:ln>
          <a:effectLst/>
        </p:spPr>
      </p:cxnSp>
      <p:sp>
        <p:nvSpPr>
          <p:cNvPr id="27" name="Rectangle 26"/>
          <p:cNvSpPr/>
          <p:nvPr/>
        </p:nvSpPr>
        <p:spPr>
          <a:xfrm>
            <a:off x="6948264" y="3068960"/>
            <a:ext cx="2145898" cy="1815882"/>
          </a:xfrm>
          <a:prstGeom prst="rect">
            <a:avLst/>
          </a:prstGeom>
          <a:solidFill>
            <a:schemeClr val="accent4">
              <a:lumMod val="60000"/>
              <a:lumOff val="40000"/>
            </a:schemeClr>
          </a:solidFill>
        </p:spPr>
        <p:txBody>
          <a:bodyPr wrap="square">
            <a:spAutoFit/>
          </a:bodyPr>
          <a:lstStyle/>
          <a:p>
            <a:pPr algn="ctr" eaLnBrk="1" fontAlgn="auto" hangingPunct="1">
              <a:spcBef>
                <a:spcPts val="400"/>
              </a:spcBef>
              <a:spcAft>
                <a:spcPts val="0"/>
              </a:spcAft>
            </a:pPr>
            <a:r>
              <a:rPr lang="en-GB" sz="1600" b="1" dirty="0">
                <a:solidFill>
                  <a:prstClr val="white"/>
                </a:solidFill>
                <a:latin typeface="Calibri"/>
                <a:ea typeface="ＭＳ Ｐゴシック" pitchFamily="34" charset="-128"/>
              </a:rPr>
              <a:t>Helping set programme priorities (at least at regional level), and possibly informing project prioritisation (pending sufficient quality data),</a:t>
            </a:r>
          </a:p>
        </p:txBody>
      </p:sp>
      <p:cxnSp>
        <p:nvCxnSpPr>
          <p:cNvPr id="28" name="Straight Arrow Connector 27"/>
          <p:cNvCxnSpPr/>
          <p:nvPr/>
        </p:nvCxnSpPr>
        <p:spPr bwMode="auto">
          <a:xfrm flipH="1">
            <a:off x="6196296" y="4497301"/>
            <a:ext cx="646152" cy="0"/>
          </a:xfrm>
          <a:prstGeom prst="straightConnector1">
            <a:avLst/>
          </a:prstGeom>
          <a:solidFill>
            <a:schemeClr val="accent1"/>
          </a:solidFill>
          <a:ln w="25400" cap="flat" cmpd="sng" algn="ctr">
            <a:solidFill>
              <a:srgbClr val="7030A0"/>
            </a:solidFill>
            <a:prstDash val="solid"/>
            <a:round/>
            <a:headEnd type="none" w="med" len="med"/>
            <a:tailEnd type="arrow"/>
          </a:ln>
          <a:effectLst/>
        </p:spPr>
      </p:cxnSp>
      <p:sp>
        <p:nvSpPr>
          <p:cNvPr id="29" name="Rectangle 28"/>
          <p:cNvSpPr/>
          <p:nvPr/>
        </p:nvSpPr>
        <p:spPr>
          <a:xfrm>
            <a:off x="35496" y="1340768"/>
            <a:ext cx="2520280" cy="2554545"/>
          </a:xfrm>
          <a:prstGeom prst="rect">
            <a:avLst/>
          </a:prstGeom>
          <a:solidFill>
            <a:schemeClr val="accent4">
              <a:lumMod val="60000"/>
              <a:lumOff val="40000"/>
            </a:schemeClr>
          </a:solidFill>
        </p:spPr>
        <p:txBody>
          <a:bodyPr wrap="square">
            <a:spAutoFit/>
          </a:bodyPr>
          <a:lstStyle/>
          <a:p>
            <a:pPr algn="ctr" eaLnBrk="1" fontAlgn="auto" hangingPunct="1">
              <a:spcBef>
                <a:spcPts val="400"/>
              </a:spcBef>
              <a:spcAft>
                <a:spcPts val="0"/>
              </a:spcAft>
            </a:pPr>
            <a:r>
              <a:rPr lang="en-GB" sz="1600" b="1" dirty="0">
                <a:solidFill>
                  <a:prstClr val="white"/>
                </a:solidFill>
                <a:latin typeface="Calibri"/>
                <a:ea typeface="ＭＳ Ｐゴシック" pitchFamily="34" charset="-128"/>
              </a:rPr>
              <a:t>Regional </a:t>
            </a:r>
            <a:r>
              <a:rPr lang="en-GB" sz="1600" b="1" dirty="0" smtClean="0">
                <a:solidFill>
                  <a:prstClr val="white"/>
                </a:solidFill>
                <a:latin typeface="Calibri"/>
                <a:ea typeface="ＭＳ Ｐゴシック" pitchFamily="34" charset="-128"/>
              </a:rPr>
              <a:t>programmes</a:t>
            </a:r>
            <a:r>
              <a:rPr lang="en-GB" sz="1600" b="1" dirty="0">
                <a:solidFill>
                  <a:prstClr val="white"/>
                </a:solidFill>
                <a:latin typeface="Calibri"/>
                <a:ea typeface="ＭＳ Ｐゴシック" pitchFamily="34" charset="-128"/>
              </a:rPr>
              <a:t>’ effects on biomass carbon and carbon neutrality commitments can be monitored. Ecosystem capital accounts could also highlight trade-offs and synergies between different developments paths.</a:t>
            </a:r>
          </a:p>
        </p:txBody>
      </p:sp>
      <p:cxnSp>
        <p:nvCxnSpPr>
          <p:cNvPr id="30" name="Straight Arrow Connector 29"/>
          <p:cNvCxnSpPr/>
          <p:nvPr/>
        </p:nvCxnSpPr>
        <p:spPr bwMode="auto">
          <a:xfrm>
            <a:off x="2771800" y="2175454"/>
            <a:ext cx="822164" cy="354113"/>
          </a:xfrm>
          <a:prstGeom prst="straightConnector1">
            <a:avLst/>
          </a:prstGeom>
          <a:solidFill>
            <a:schemeClr val="accent1"/>
          </a:solidFill>
          <a:ln w="25400" cap="flat" cmpd="sng" algn="ctr">
            <a:solidFill>
              <a:srgbClr val="7030A0"/>
            </a:solidFill>
            <a:prstDash val="solid"/>
            <a:round/>
            <a:headEnd type="none" w="med" len="med"/>
            <a:tailEnd type="arrow"/>
          </a:ln>
          <a:effectLst/>
        </p:spPr>
      </p:cxnSp>
      <p:sp>
        <p:nvSpPr>
          <p:cNvPr id="37" name="TextBox 36"/>
          <p:cNvSpPr txBox="1"/>
          <p:nvPr/>
        </p:nvSpPr>
        <p:spPr>
          <a:xfrm>
            <a:off x="7020272" y="5661248"/>
            <a:ext cx="1800200" cy="400110"/>
          </a:xfrm>
          <a:prstGeom prst="rect">
            <a:avLst/>
          </a:prstGeom>
          <a:solidFill>
            <a:srgbClr val="FFC000"/>
          </a:solidFill>
        </p:spPr>
        <p:txBody>
          <a:bodyPr wrap="square" rtlCol="0">
            <a:spAutoFit/>
          </a:bodyPr>
          <a:lstStyle/>
          <a:p>
            <a:pPr algn="ctr"/>
            <a:r>
              <a:rPr lang="en-GB" sz="2000" b="1" dirty="0" smtClean="0">
                <a:latin typeface="+mn-lt"/>
              </a:rPr>
              <a:t>Others?</a:t>
            </a:r>
            <a:endParaRPr lang="en-GB" sz="2000" b="1" dirty="0">
              <a:latin typeface="+mn-lt"/>
            </a:endParaRPr>
          </a:p>
        </p:txBody>
      </p:sp>
    </p:spTree>
    <p:extLst>
      <p:ext uri="{BB962C8B-B14F-4D97-AF65-F5344CB8AC3E}">
        <p14:creationId xmlns:p14="http://schemas.microsoft.com/office/powerpoint/2010/main" val="245687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6"/>
                                        </p:tgtEl>
                                        <p:attrNameLst>
                                          <p:attrName>style.visibility</p:attrName>
                                        </p:attrNameLst>
                                      </p:cBhvr>
                                      <p:to>
                                        <p:strVal val="hidden"/>
                                      </p:to>
                                    </p:set>
                                  </p:childTnLst>
                                </p:cTn>
                              </p:par>
                              <p:par>
                                <p:cTn id="7" presetID="2" presetClass="entr" presetSubtype="4"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 calcmode="lin" valueType="num">
                                      <p:cBhvr additive="base">
                                        <p:cTn id="9" dur="500" fill="hold"/>
                                        <p:tgtEl>
                                          <p:spTgt spid="14"/>
                                        </p:tgtEl>
                                        <p:attrNameLst>
                                          <p:attrName>ppt_x</p:attrName>
                                        </p:attrNameLst>
                                      </p:cBhvr>
                                      <p:tavLst>
                                        <p:tav tm="0">
                                          <p:val>
                                            <p:strVal val="#ppt_x"/>
                                          </p:val>
                                        </p:tav>
                                        <p:tav tm="100000">
                                          <p:val>
                                            <p:strVal val="#ppt_x"/>
                                          </p:val>
                                        </p:tav>
                                      </p:tavLst>
                                    </p:anim>
                                    <p:anim calcmode="lin" valueType="num">
                                      <p:cBhvr additive="base">
                                        <p:cTn id="1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fill="hold"/>
                                        <p:tgtEl>
                                          <p:spTgt spid="37"/>
                                        </p:tgtEl>
                                        <p:attrNameLst>
                                          <p:attrName>ppt_x</p:attrName>
                                        </p:attrNameLst>
                                      </p:cBhvr>
                                      <p:tavLst>
                                        <p:tav tm="0">
                                          <p:val>
                                            <p:strVal val="#ppt_x"/>
                                          </p:val>
                                        </p:tav>
                                        <p:tav tm="100000">
                                          <p:val>
                                            <p:strVal val="#ppt_x"/>
                                          </p:val>
                                        </p:tav>
                                      </p:tavLst>
                                    </p:anim>
                                    <p:anim calcmode="lin" valueType="num">
                                      <p:cBhvr additive="base">
                                        <p:cTn id="5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27" grpId="0" animBg="1"/>
      <p:bldP spid="29"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solidFill>
                  <a:srgbClr val="0070C0"/>
                </a:solidFill>
              </a:rPr>
              <a:t>Summary</a:t>
            </a:r>
            <a:endParaRPr lang="en-GB" b="1" dirty="0">
              <a:solidFill>
                <a:srgbClr val="0070C0"/>
              </a:solidFill>
            </a:endParaRPr>
          </a:p>
        </p:txBody>
      </p:sp>
      <p:sp>
        <p:nvSpPr>
          <p:cNvPr id="4" name="Text Placeholder 3"/>
          <p:cNvSpPr>
            <a:spLocks noGrp="1"/>
          </p:cNvSpPr>
          <p:nvPr>
            <p:ph type="body" sz="quarter" idx="11"/>
          </p:nvPr>
        </p:nvSpPr>
        <p:spPr>
          <a:xfrm>
            <a:off x="0" y="1124744"/>
            <a:ext cx="9144000" cy="5976664"/>
          </a:xfrm>
          <a:solidFill>
            <a:schemeClr val="bg1"/>
          </a:solidFill>
        </p:spPr>
        <p:txBody>
          <a:bodyPr>
            <a:normAutofit fontScale="85000" lnSpcReduction="20000"/>
          </a:bodyPr>
          <a:lstStyle/>
          <a:p>
            <a:pPr>
              <a:lnSpc>
                <a:spcPct val="120000"/>
              </a:lnSpc>
              <a:spcBef>
                <a:spcPts val="1200"/>
              </a:spcBef>
            </a:pPr>
            <a:r>
              <a:rPr lang="en-GB" sz="1800" b="0" dirty="0" smtClean="0">
                <a:solidFill>
                  <a:schemeClr val="tx1"/>
                </a:solidFill>
              </a:rPr>
              <a:t>Range of </a:t>
            </a:r>
            <a:r>
              <a:rPr lang="en-GB" sz="1800" u="sng" dirty="0" smtClean="0">
                <a:solidFill>
                  <a:schemeClr val="tx1"/>
                </a:solidFill>
              </a:rPr>
              <a:t>potential </a:t>
            </a:r>
            <a:r>
              <a:rPr lang="en-GB" sz="1800" b="1" dirty="0" smtClean="0">
                <a:solidFill>
                  <a:schemeClr val="tx1"/>
                </a:solidFill>
              </a:rPr>
              <a:t>benefits </a:t>
            </a:r>
            <a:r>
              <a:rPr lang="en-GB" sz="1800" b="0" dirty="0" smtClean="0">
                <a:solidFill>
                  <a:schemeClr val="tx1"/>
                </a:solidFill>
              </a:rPr>
              <a:t>across </a:t>
            </a:r>
            <a:r>
              <a:rPr lang="en-GB" sz="1800" b="1" dirty="0" smtClean="0">
                <a:solidFill>
                  <a:schemeClr val="tx1"/>
                </a:solidFill>
              </a:rPr>
              <a:t>policy areas </a:t>
            </a:r>
            <a:r>
              <a:rPr lang="en-GB" sz="1800" b="0" dirty="0" smtClean="0">
                <a:solidFill>
                  <a:schemeClr val="tx1"/>
                </a:solidFill>
              </a:rPr>
              <a:t>and </a:t>
            </a:r>
            <a:r>
              <a:rPr lang="en-GB" sz="1800" b="1" dirty="0" smtClean="0">
                <a:solidFill>
                  <a:schemeClr val="tx1"/>
                </a:solidFill>
              </a:rPr>
              <a:t>policy cycle steps </a:t>
            </a:r>
          </a:p>
          <a:p>
            <a:pPr>
              <a:lnSpc>
                <a:spcPct val="120000"/>
              </a:lnSpc>
              <a:spcBef>
                <a:spcPts val="1200"/>
              </a:spcBef>
            </a:pPr>
            <a:r>
              <a:rPr lang="en-GB" sz="1800" u="sng" dirty="0" smtClean="0">
                <a:solidFill>
                  <a:schemeClr val="tx1"/>
                </a:solidFill>
              </a:rPr>
              <a:t>Actual added value </a:t>
            </a:r>
            <a:r>
              <a:rPr lang="en-GB" sz="1800" b="0" dirty="0" smtClean="0">
                <a:solidFill>
                  <a:schemeClr val="tx1"/>
                </a:solidFill>
              </a:rPr>
              <a:t>will depend on the indicators that come out of accounts (type, granularity, robustness, real world-or modelled), how they fit the policy (cycle) needs and what other evidence bases are available </a:t>
            </a:r>
            <a:r>
              <a:rPr lang="en-GB" sz="1600" b="0" dirty="0" smtClean="0">
                <a:solidFill>
                  <a:schemeClr val="tx1"/>
                </a:solidFill>
              </a:rPr>
              <a:t>(e.g. long time series indicators) – </a:t>
            </a:r>
            <a:r>
              <a:rPr lang="en-GB" sz="1600" dirty="0" smtClean="0"/>
              <a:t>need advice from statisticians / accountants </a:t>
            </a:r>
            <a:endParaRPr lang="en-GB" sz="1800" dirty="0" smtClean="0"/>
          </a:p>
          <a:p>
            <a:pPr>
              <a:lnSpc>
                <a:spcPct val="120000"/>
              </a:lnSpc>
              <a:spcBef>
                <a:spcPts val="1200"/>
              </a:spcBef>
            </a:pPr>
            <a:r>
              <a:rPr lang="en-GB" sz="1800" b="0" dirty="0" smtClean="0">
                <a:solidFill>
                  <a:schemeClr val="tx1"/>
                </a:solidFill>
              </a:rPr>
              <a:t>The </a:t>
            </a:r>
            <a:r>
              <a:rPr lang="en-GB" sz="1800" dirty="0" smtClean="0">
                <a:solidFill>
                  <a:schemeClr val="tx1"/>
                </a:solidFill>
              </a:rPr>
              <a:t>proof of utility </a:t>
            </a:r>
            <a:r>
              <a:rPr lang="en-GB" sz="1800" b="0" dirty="0" smtClean="0">
                <a:solidFill>
                  <a:schemeClr val="tx1"/>
                </a:solidFill>
              </a:rPr>
              <a:t>likely to be demonstrated in areas where there is: </a:t>
            </a:r>
          </a:p>
          <a:p>
            <a:pPr lvl="1" indent="-342900">
              <a:lnSpc>
                <a:spcPct val="120000"/>
              </a:lnSpc>
              <a:spcBef>
                <a:spcPts val="1200"/>
              </a:spcBef>
              <a:buAutoNum type="alphaLcParenBoth"/>
            </a:pPr>
            <a:r>
              <a:rPr lang="en-GB" sz="1500" dirty="0" smtClean="0">
                <a:solidFill>
                  <a:schemeClr val="tx1"/>
                </a:solidFill>
              </a:rPr>
              <a:t>High policy need</a:t>
            </a:r>
            <a:r>
              <a:rPr lang="en-GB" sz="1500" b="0" dirty="0" smtClean="0">
                <a:solidFill>
                  <a:schemeClr val="tx1"/>
                </a:solidFill>
              </a:rPr>
              <a:t> - e.g. </a:t>
            </a:r>
            <a:r>
              <a:rPr lang="en-GB" sz="1500" dirty="0" smtClean="0"/>
              <a:t>peatlands  degradation/restoration and regional carbon balances</a:t>
            </a:r>
            <a:r>
              <a:rPr lang="en-GB" sz="1500" b="0" dirty="0" smtClean="0">
                <a:solidFill>
                  <a:schemeClr val="tx1"/>
                </a:solidFill>
              </a:rPr>
              <a:t> - link to BD/carbon/CP  </a:t>
            </a:r>
          </a:p>
          <a:p>
            <a:pPr lvl="1" indent="-342900">
              <a:lnSpc>
                <a:spcPct val="120000"/>
              </a:lnSpc>
              <a:spcBef>
                <a:spcPts val="1200"/>
              </a:spcBef>
              <a:buAutoNum type="alphaLcParenBoth"/>
            </a:pPr>
            <a:r>
              <a:rPr lang="en-GB" sz="1500" dirty="0" smtClean="0">
                <a:solidFill>
                  <a:schemeClr val="tx1"/>
                </a:solidFill>
              </a:rPr>
              <a:t>Implementation needs </a:t>
            </a:r>
            <a:r>
              <a:rPr lang="en-GB" sz="1500" b="0" dirty="0" smtClean="0">
                <a:solidFill>
                  <a:schemeClr val="tx1"/>
                </a:solidFill>
              </a:rPr>
              <a:t>– e.g. </a:t>
            </a:r>
            <a:r>
              <a:rPr lang="en-GB" sz="1500" dirty="0"/>
              <a:t>river basin management </a:t>
            </a:r>
            <a:r>
              <a:rPr lang="en-GB" sz="1500" dirty="0" smtClean="0"/>
              <a:t>plans </a:t>
            </a:r>
            <a:r>
              <a:rPr lang="en-GB" sz="1500" dirty="0"/>
              <a:t>and ecological flow objectives for WFD </a:t>
            </a:r>
          </a:p>
          <a:p>
            <a:pPr marL="400050" lvl="1" indent="0">
              <a:lnSpc>
                <a:spcPct val="120000"/>
              </a:lnSpc>
              <a:spcBef>
                <a:spcPts val="1200"/>
              </a:spcBef>
              <a:buNone/>
            </a:pPr>
            <a:r>
              <a:rPr lang="en-GB" sz="1500" b="0" dirty="0" smtClean="0">
                <a:solidFill>
                  <a:schemeClr val="tx1"/>
                </a:solidFill>
              </a:rPr>
              <a:t>(c)    </a:t>
            </a:r>
            <a:r>
              <a:rPr lang="en-GB" sz="1500" dirty="0" smtClean="0">
                <a:solidFill>
                  <a:schemeClr val="tx1"/>
                </a:solidFill>
              </a:rPr>
              <a:t>Economic benefits of the evidence base - </a:t>
            </a:r>
            <a:r>
              <a:rPr lang="en-GB" sz="1500" b="0" dirty="0" smtClean="0">
                <a:solidFill>
                  <a:schemeClr val="tx1"/>
                </a:solidFill>
              </a:rPr>
              <a:t>e.g. using accounts to </a:t>
            </a:r>
            <a:r>
              <a:rPr lang="en-GB" sz="1500" dirty="0" smtClean="0"/>
              <a:t>identify forest values at risk from IAS; flood risk areas, </a:t>
            </a:r>
            <a:endParaRPr lang="en-GB" sz="1500" b="0" dirty="0" smtClean="0">
              <a:solidFill>
                <a:schemeClr val="tx1"/>
              </a:solidFill>
            </a:endParaRPr>
          </a:p>
          <a:p>
            <a:pPr marL="400050" lvl="1" indent="0">
              <a:lnSpc>
                <a:spcPct val="120000"/>
              </a:lnSpc>
              <a:spcBef>
                <a:spcPts val="1200"/>
              </a:spcBef>
              <a:buNone/>
            </a:pPr>
            <a:r>
              <a:rPr lang="en-GB" sz="1500" b="0" dirty="0" smtClean="0">
                <a:solidFill>
                  <a:schemeClr val="tx1"/>
                </a:solidFill>
              </a:rPr>
              <a:t>(d)</a:t>
            </a:r>
            <a:r>
              <a:rPr lang="en-GB" sz="1500" dirty="0" smtClean="0">
                <a:solidFill>
                  <a:schemeClr val="tx1"/>
                </a:solidFill>
              </a:rPr>
              <a:t>   Fewer competing info sources</a:t>
            </a:r>
            <a:r>
              <a:rPr lang="en-GB" sz="1500" b="0" dirty="0" smtClean="0">
                <a:solidFill>
                  <a:schemeClr val="tx1"/>
                </a:solidFill>
              </a:rPr>
              <a:t>, so that experimental accounts have a chance of real added value  - </a:t>
            </a:r>
            <a:r>
              <a:rPr lang="en-GB" sz="1500" dirty="0" smtClean="0"/>
              <a:t>Marine areas</a:t>
            </a:r>
            <a:r>
              <a:rPr lang="en-GB" sz="1500" b="0" dirty="0" smtClean="0">
                <a:solidFill>
                  <a:schemeClr val="tx1"/>
                </a:solidFill>
              </a:rPr>
              <a:t>. </a:t>
            </a:r>
          </a:p>
          <a:p>
            <a:pPr marL="400050" lvl="1" indent="0">
              <a:lnSpc>
                <a:spcPct val="120000"/>
              </a:lnSpc>
              <a:spcBef>
                <a:spcPts val="1200"/>
              </a:spcBef>
              <a:buNone/>
            </a:pPr>
            <a:r>
              <a:rPr lang="en-GB" sz="1500" b="0" dirty="0" smtClean="0">
                <a:solidFill>
                  <a:schemeClr val="tx1"/>
                </a:solidFill>
              </a:rPr>
              <a:t>Where something offers added value </a:t>
            </a:r>
            <a:r>
              <a:rPr lang="en-GB" sz="1500" dirty="0" smtClean="0"/>
              <a:t>will be country  and region specific. </a:t>
            </a:r>
          </a:p>
          <a:p>
            <a:pPr>
              <a:lnSpc>
                <a:spcPct val="120000"/>
              </a:lnSpc>
              <a:spcBef>
                <a:spcPts val="1200"/>
              </a:spcBef>
            </a:pPr>
            <a:r>
              <a:rPr lang="en-GB" sz="1800" dirty="0" smtClean="0">
                <a:solidFill>
                  <a:schemeClr val="tx1"/>
                </a:solidFill>
              </a:rPr>
              <a:t>Policy benefits will grow as accounts mature </a:t>
            </a:r>
            <a:r>
              <a:rPr lang="en-GB" sz="1800" b="0" dirty="0" smtClean="0">
                <a:solidFill>
                  <a:schemeClr val="tx1"/>
                </a:solidFill>
              </a:rPr>
              <a:t>and policy makers’ awareness of the instrument grows – </a:t>
            </a:r>
            <a:r>
              <a:rPr lang="en-GB" sz="1800" dirty="0" smtClean="0"/>
              <a:t>further application, method advances and investment needed</a:t>
            </a:r>
          </a:p>
          <a:p>
            <a:pPr>
              <a:lnSpc>
                <a:spcPct val="120000"/>
              </a:lnSpc>
              <a:spcBef>
                <a:spcPts val="1200"/>
              </a:spcBef>
            </a:pPr>
            <a:r>
              <a:rPr lang="en-GB" sz="1800" dirty="0" smtClean="0">
                <a:solidFill>
                  <a:schemeClr val="tx1"/>
                </a:solidFill>
              </a:rPr>
              <a:t>Challenges remain :  data, ground-truthing, funding, capacity building, methodologies (e.g. valuation), and </a:t>
            </a:r>
            <a:r>
              <a:rPr lang="en-GB" sz="1800" dirty="0">
                <a:solidFill>
                  <a:schemeClr val="tx1"/>
                </a:solidFill>
              </a:rPr>
              <a:t>i</a:t>
            </a:r>
            <a:r>
              <a:rPr lang="en-GB" sz="1800" dirty="0" smtClean="0">
                <a:solidFill>
                  <a:schemeClr val="tx1"/>
                </a:solidFill>
              </a:rPr>
              <a:t>nterpretation of meaning </a:t>
            </a:r>
            <a:r>
              <a:rPr lang="en-GB" sz="1800" b="0" dirty="0" smtClean="0">
                <a:solidFill>
                  <a:schemeClr val="tx1"/>
                </a:solidFill>
              </a:rPr>
              <a:t>(e.g. meaning of “value”, and what is included/not and hence what do numbers mean, defining ‘fit-for-purpose’)</a:t>
            </a:r>
          </a:p>
          <a:p>
            <a:pPr>
              <a:lnSpc>
                <a:spcPct val="120000"/>
              </a:lnSpc>
              <a:spcBef>
                <a:spcPts val="1200"/>
              </a:spcBef>
            </a:pPr>
            <a:r>
              <a:rPr lang="en-GB" sz="1800" dirty="0">
                <a:solidFill>
                  <a:schemeClr val="tx1"/>
                </a:solidFill>
              </a:rPr>
              <a:t>Some major issues remain: e.g. </a:t>
            </a:r>
            <a:r>
              <a:rPr lang="en-GB" sz="1800" dirty="0"/>
              <a:t>monetisation</a:t>
            </a:r>
            <a:r>
              <a:rPr lang="en-GB" sz="1800" dirty="0">
                <a:solidFill>
                  <a:schemeClr val="tx1"/>
                </a:solidFill>
              </a:rPr>
              <a:t> </a:t>
            </a:r>
            <a:r>
              <a:rPr lang="en-GB" sz="1800" b="0" dirty="0">
                <a:solidFill>
                  <a:schemeClr val="tx1"/>
                </a:solidFill>
              </a:rPr>
              <a:t>and </a:t>
            </a:r>
            <a:r>
              <a:rPr lang="en-GB" sz="1800" dirty="0" smtClean="0"/>
              <a:t>integration of biodiversity</a:t>
            </a:r>
          </a:p>
          <a:p>
            <a:pPr>
              <a:lnSpc>
                <a:spcPct val="120000"/>
              </a:lnSpc>
              <a:spcBef>
                <a:spcPts val="1200"/>
              </a:spcBef>
            </a:pPr>
            <a:r>
              <a:rPr lang="en-GB" sz="1800" dirty="0" smtClean="0"/>
              <a:t>The Way forward will be defined by targeted experimentation/application to demonstrate added value and keep commitments to the instrument real.</a:t>
            </a:r>
            <a:endParaRPr lang="en-GB" sz="1800" dirty="0"/>
          </a:p>
        </p:txBody>
      </p:sp>
    </p:spTree>
    <p:extLst>
      <p:ext uri="{BB962C8B-B14F-4D97-AF65-F5344CB8AC3E}">
        <p14:creationId xmlns:p14="http://schemas.microsoft.com/office/powerpoint/2010/main" val="43500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additive="base">
                                        <p:cTn id="6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 calcmode="lin" valueType="num">
                                      <p:cBhvr additive="base">
                                        <p:cTn id="6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10" end="10"/>
                                            </p:txEl>
                                          </p:spTgt>
                                        </p:tgtEl>
                                        <p:attrNameLst>
                                          <p:attrName>style.visibility</p:attrName>
                                        </p:attrNameLst>
                                      </p:cBhvr>
                                      <p:to>
                                        <p:strVal val="visible"/>
                                      </p:to>
                                    </p:set>
                                    <p:anim calcmode="lin" valueType="num">
                                      <p:cBhvr additive="base">
                                        <p:cTn id="7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11" end="11"/>
                                            </p:txEl>
                                          </p:spTgt>
                                        </p:tgtEl>
                                        <p:attrNameLst>
                                          <p:attrName>style.visibility</p:attrName>
                                        </p:attrNameLst>
                                      </p:cBhvr>
                                      <p:to>
                                        <p:strVal val="visible"/>
                                      </p:to>
                                    </p:set>
                                    <p:anim calcmode="lin" valueType="num">
                                      <p:cBhvr additive="base">
                                        <p:cTn id="7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PPT-EndSlide"/>
          <p:cNvPicPr>
            <a:picLocks noGrp="1" noChangeAspect="1" noChangeArrowheads="1"/>
          </p:cNvPicPr>
          <p:nvPr>
            <p:ph/>
          </p:nvPr>
        </p:nvPicPr>
        <p:blipFill>
          <a:blip r:embed="rId3" cstate="print"/>
          <a:srcRect/>
          <a:stretch>
            <a:fillRect/>
          </a:stretch>
        </p:blipFill>
        <p:spPr>
          <a:xfrm>
            <a:off x="0" y="9525"/>
            <a:ext cx="9144000" cy="57372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58595B"/>
      </a:dk1>
      <a:lt1>
        <a:srgbClr val="FFFFFF"/>
      </a:lt1>
      <a:dk2>
        <a:srgbClr val="58595B"/>
      </a:dk2>
      <a:lt2>
        <a:srgbClr val="C8C8C8"/>
      </a:lt2>
      <a:accent1>
        <a:srgbClr val="683A76"/>
      </a:accent1>
      <a:accent2>
        <a:srgbClr val="547844"/>
      </a:accent2>
      <a:accent3>
        <a:srgbClr val="FFFFFF"/>
      </a:accent3>
      <a:accent4>
        <a:srgbClr val="4A4B4C"/>
      </a:accent4>
      <a:accent5>
        <a:srgbClr val="B9AEBD"/>
      </a:accent5>
      <a:accent6>
        <a:srgbClr val="4B6C3D"/>
      </a:accent6>
      <a:hlink>
        <a:srgbClr val="009CA6"/>
      </a:hlink>
      <a:folHlink>
        <a:srgbClr val="AF334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58595B"/>
        </a:dk1>
        <a:lt1>
          <a:srgbClr val="FFFFFF"/>
        </a:lt1>
        <a:dk2>
          <a:srgbClr val="58595B"/>
        </a:dk2>
        <a:lt2>
          <a:srgbClr val="C8C8C8"/>
        </a:lt2>
        <a:accent1>
          <a:srgbClr val="683A76"/>
        </a:accent1>
        <a:accent2>
          <a:srgbClr val="547844"/>
        </a:accent2>
        <a:accent3>
          <a:srgbClr val="FFFFFF"/>
        </a:accent3>
        <a:accent4>
          <a:srgbClr val="4A4B4C"/>
        </a:accent4>
        <a:accent5>
          <a:srgbClr val="B9AEBD"/>
        </a:accent5>
        <a:accent6>
          <a:srgbClr val="4B6C3D"/>
        </a:accent6>
        <a:hlink>
          <a:srgbClr val="009CA6"/>
        </a:hlink>
        <a:folHlink>
          <a:srgbClr val="AF33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oint templat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7823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owerPoint templat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7823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owerPoint templat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7823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TotalTime>
  <Words>1705</Words>
  <Application>Microsoft Office PowerPoint</Application>
  <PresentationFormat>On-screen Show (4:3)</PresentationFormat>
  <Paragraphs>227</Paragraphs>
  <Slides>9</Slides>
  <Notes>8</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Blank Presentation</vt:lpstr>
      <vt:lpstr>PowerPoint template</vt:lpstr>
      <vt:lpstr>1_PowerPoint template</vt:lpstr>
      <vt:lpstr>2_PowerPoint template</vt:lpstr>
      <vt:lpstr>Making natural capital accounts policy relevant – opportunities and challenges</vt:lpstr>
      <vt:lpstr>Policy commitments &amp; accounting related activities</vt:lpstr>
      <vt:lpstr>Accounting tools – what do they focus on?</vt:lpstr>
      <vt:lpstr>What problem / needs can NCAs address?</vt:lpstr>
      <vt:lpstr>Policy Commitments: EU Biodiversity Strategy</vt:lpstr>
      <vt:lpstr>Water Policy</vt:lpstr>
      <vt:lpstr>Cohesion Policy - Thematic objectives related to: low-carbon economy; climate change adaptation, env. protection, promotion of resource efficiency.</vt:lpstr>
      <vt:lpstr>Summary</vt:lpstr>
      <vt:lpstr>PowerPoint Presentation</vt:lpstr>
    </vt:vector>
  </TitlesOfParts>
  <Company>Countryscape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Brown</dc:creator>
  <cp:lastModifiedBy>PTENBRINK</cp:lastModifiedBy>
  <cp:revision>119</cp:revision>
  <cp:lastPrinted>2014-09-19T08:08:36Z</cp:lastPrinted>
  <dcterms:created xsi:type="dcterms:W3CDTF">2012-08-21T13:45:09Z</dcterms:created>
  <dcterms:modified xsi:type="dcterms:W3CDTF">2014-09-19T14:23:18Z</dcterms:modified>
</cp:coreProperties>
</file>