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2" r:id="rId1"/>
    <p:sldMasterId id="2147483714" r:id="rId2"/>
  </p:sldMasterIdLst>
  <p:notesMasterIdLst>
    <p:notesMasterId r:id="rId14"/>
  </p:notesMasterIdLst>
  <p:handoutMasterIdLst>
    <p:handoutMasterId r:id="rId15"/>
  </p:handoutMasterIdLst>
  <p:sldIdLst>
    <p:sldId id="462" r:id="rId3"/>
    <p:sldId id="438" r:id="rId4"/>
    <p:sldId id="459" r:id="rId5"/>
    <p:sldId id="448" r:id="rId6"/>
    <p:sldId id="451" r:id="rId7"/>
    <p:sldId id="452" r:id="rId8"/>
    <p:sldId id="453" r:id="rId9"/>
    <p:sldId id="450" r:id="rId10"/>
    <p:sldId id="461" r:id="rId11"/>
    <p:sldId id="455" r:id="rId12"/>
    <p:sldId id="460" r:id="rId13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A60"/>
    <a:srgbClr val="016357"/>
    <a:srgbClr val="001746"/>
    <a:srgbClr val="017567"/>
    <a:srgbClr val="007635"/>
    <a:srgbClr val="001C54"/>
    <a:srgbClr val="202661"/>
    <a:srgbClr val="3640A4"/>
    <a:srgbClr val="D63D27"/>
    <a:srgbClr val="007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45" autoAdjust="0"/>
  </p:normalViewPr>
  <p:slideViewPr>
    <p:cSldViewPr snapToGrid="0">
      <p:cViewPr varScale="1">
        <p:scale>
          <a:sx n="94" d="100"/>
          <a:sy n="94" d="100"/>
        </p:scale>
        <p:origin x="24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116" d="100"/>
          <a:sy n="116" d="100"/>
        </p:scale>
        <p:origin x="2016" y="90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A3EE131-D7AE-47FD-A14B-A4590389E309}" type="datetimeFigureOut">
              <a:rPr lang="en-GB" smtClean="0"/>
              <a:pPr/>
              <a:t>01/10/2015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0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E2E2C6C-1A46-49B2-95A1-874E5B60CA1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71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4F6B5D3-2AB1-4063-BA50-FEBA813E0814}" type="datetimeFigureOut">
              <a:rPr lang="en-GB" smtClean="0"/>
              <a:pPr/>
              <a:t>01/10/2015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4" y="3271104"/>
            <a:ext cx="7942238" cy="267645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77201BC-94E4-4101-962D-54511777D2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23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_image_Synthe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00262" y="75538"/>
            <a:ext cx="10353893" cy="5312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46" b="1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 smtClean="0"/>
              <a:t>Slide title goes 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900113" y="1249363"/>
            <a:ext cx="10353675" cy="4583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13A60"/>
                </a:solidFill>
              </a:defRPr>
            </a:lvl1pPr>
            <a:lvl2pPr>
              <a:defRPr>
                <a:solidFill>
                  <a:srgbClr val="113A60"/>
                </a:solidFill>
              </a:defRPr>
            </a:lvl2pPr>
            <a:lvl3pPr>
              <a:defRPr>
                <a:solidFill>
                  <a:srgbClr val="113A60"/>
                </a:solidFill>
              </a:defRPr>
            </a:lvl3pPr>
            <a:lvl4pPr>
              <a:defRPr>
                <a:solidFill>
                  <a:srgbClr val="113A60"/>
                </a:solidFill>
              </a:defRPr>
            </a:lvl4pPr>
            <a:lvl5pPr>
              <a:defRPr>
                <a:solidFill>
                  <a:srgbClr val="113A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68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BEABAA-A936-42B0-BD73-70628D085FB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0365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FFE9A5-A0D3-4D10-BD94-45D6AA496D2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7697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18E528-F082-4F97-ACEC-265D435BA91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59441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61400" y="228600"/>
            <a:ext cx="2616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28600"/>
            <a:ext cx="7645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05BDCF-C80F-4312-B9BF-7047BA6FCFF9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75888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5619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92616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6189784" y="1600200"/>
            <a:ext cx="5392616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6189784" y="3938590"/>
            <a:ext cx="5392616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7E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7E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B5902-1D62-40EB-B4C5-9AF5C4AA5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531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206"/>
          <p:cNvSpPr>
            <a:spLocks noChangeAspect="1" noChangeArrowheads="1" noTextEdit="1"/>
          </p:cNvSpPr>
          <p:nvPr/>
        </p:nvSpPr>
        <p:spPr bwMode="auto">
          <a:xfrm>
            <a:off x="-1905000" y="4286250"/>
            <a:ext cx="172508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7E"/>
              </a:solidFill>
            </a:endParaRPr>
          </a:p>
        </p:txBody>
      </p:sp>
      <p:pic>
        <p:nvPicPr>
          <p:cNvPr id="4" name="Picture 454" descr="EEA-logo_whit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2" y="6165850"/>
            <a:ext cx="371263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19141" y="53752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634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message_image_European_bri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300413" y="152400"/>
            <a:ext cx="1169987" cy="236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797">
              <a:defRPr/>
            </a:pPr>
            <a:endParaRPr lang="en-GB" sz="1247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" y="0"/>
            <a:ext cx="2157045" cy="68580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493954" y="152400"/>
            <a:ext cx="4032737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623" b="1" kern="1200" baseline="0" dirty="0" smtClean="0">
                <a:solidFill>
                  <a:srgbClr val="54803A"/>
                </a:solidFill>
                <a:latin typeface="+mn-lt"/>
                <a:ea typeface="+mn-ea"/>
                <a:cs typeface="+mn-cs"/>
              </a:defRPr>
            </a:lvl1pPr>
            <a:lvl2pPr marL="316546" indent="0">
              <a:buNone/>
              <a:defRPr lang="en-US" sz="623" kern="1200" baseline="0" dirty="0" smtClean="0">
                <a:solidFill>
                  <a:srgbClr val="202661"/>
                </a:solidFill>
                <a:latin typeface="+mn-lt"/>
                <a:ea typeface="+mn-ea"/>
                <a:cs typeface="+mn-cs"/>
              </a:defRPr>
            </a:lvl2pPr>
            <a:lvl3pPr marL="633091" indent="0">
              <a:buNone/>
              <a:defRPr lang="en-US" sz="623" kern="1200" baseline="0" dirty="0" smtClean="0">
                <a:solidFill>
                  <a:srgbClr val="202661"/>
                </a:solidFill>
                <a:latin typeface="+mn-lt"/>
                <a:ea typeface="+mn-ea"/>
                <a:cs typeface="+mn-cs"/>
              </a:defRPr>
            </a:lvl3pPr>
            <a:lvl4pPr marL="949636" indent="0">
              <a:buNone/>
              <a:defRPr lang="en-US" sz="623" kern="1200" baseline="0" dirty="0" smtClean="0">
                <a:solidFill>
                  <a:srgbClr val="202661"/>
                </a:solidFill>
                <a:latin typeface="+mn-lt"/>
                <a:ea typeface="+mn-ea"/>
                <a:cs typeface="+mn-cs"/>
              </a:defRPr>
            </a:lvl4pPr>
            <a:lvl5pPr marL="1266181" indent="0">
              <a:buNone/>
              <a:defRPr lang="en-GB" sz="623" kern="1200" baseline="0" dirty="0">
                <a:solidFill>
                  <a:srgbClr val="20266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438401" y="609601"/>
            <a:ext cx="8159263" cy="838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kern="1200" baseline="0" smtClean="0">
                <a:solidFill>
                  <a:srgbClr val="54803A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defRPr>
            </a:lvl1pPr>
            <a:lvl2pPr>
              <a:defRPr lang="en-US" sz="1800" kern="1200" baseline="0" smtClean="0">
                <a:solidFill>
                  <a:srgbClr val="7FA643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defRPr>
            </a:lvl2pPr>
            <a:lvl3pPr>
              <a:defRPr lang="en-US" sz="1800" kern="1200" baseline="0" smtClean="0">
                <a:solidFill>
                  <a:srgbClr val="7FA643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defRPr>
            </a:lvl3pPr>
            <a:lvl4pPr>
              <a:defRPr lang="en-US" sz="1800" kern="1200" baseline="0" smtClean="0">
                <a:solidFill>
                  <a:srgbClr val="7FA643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defRPr>
            </a:lvl4pPr>
            <a:lvl5pPr>
              <a:defRPr lang="en-GB" sz="1800" kern="1200" baseline="0">
                <a:solidFill>
                  <a:srgbClr val="7FA643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438401" y="2133600"/>
            <a:ext cx="9378463" cy="3581400"/>
          </a:xfrm>
          <a:prstGeom prst="rect">
            <a:avLst/>
          </a:prstGeom>
        </p:spPr>
        <p:txBody>
          <a:bodyPr/>
          <a:lstStyle>
            <a:lvl1pPr>
              <a:spcBef>
                <a:spcPts val="416"/>
              </a:spcBef>
              <a:spcAft>
                <a:spcPts val="831"/>
              </a:spcAft>
              <a:defRPr lang="en-US" sz="1108" b="0" i="0" kern="1200" baseline="0" smtClean="0">
                <a:solidFill>
                  <a:srgbClr val="54803A"/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416"/>
              </a:spcBef>
              <a:spcAft>
                <a:spcPts val="831"/>
              </a:spcAft>
              <a:defRPr lang="en-US" sz="1108" b="0" i="0" kern="1200" baseline="0" smtClean="0">
                <a:solidFill>
                  <a:srgbClr val="54803A"/>
                </a:solidFill>
                <a:latin typeface="+mn-lt"/>
                <a:ea typeface="+mn-ea"/>
                <a:cs typeface="+mn-cs"/>
              </a:defRPr>
            </a:lvl2pPr>
            <a:lvl3pPr>
              <a:spcBef>
                <a:spcPts val="416"/>
              </a:spcBef>
              <a:spcAft>
                <a:spcPts val="831"/>
              </a:spcAft>
              <a:defRPr lang="en-US" sz="1108" b="0" i="0" kern="1200" baseline="0" smtClean="0">
                <a:solidFill>
                  <a:srgbClr val="54803A"/>
                </a:solidFill>
                <a:latin typeface="+mn-lt"/>
                <a:ea typeface="+mn-ea"/>
                <a:cs typeface="+mn-cs"/>
              </a:defRPr>
            </a:lvl3pPr>
            <a:lvl4pPr>
              <a:spcBef>
                <a:spcPts val="416"/>
              </a:spcBef>
              <a:spcAft>
                <a:spcPts val="831"/>
              </a:spcAft>
              <a:defRPr lang="en-US" sz="1108" b="0" i="0" kern="1200" baseline="0" smtClean="0">
                <a:solidFill>
                  <a:srgbClr val="54803A"/>
                </a:solidFill>
                <a:latin typeface="+mn-lt"/>
                <a:ea typeface="+mn-ea"/>
                <a:cs typeface="+mn-cs"/>
              </a:defRPr>
            </a:lvl4pPr>
            <a:lvl5pPr>
              <a:spcBef>
                <a:spcPts val="416"/>
              </a:spcBef>
              <a:spcAft>
                <a:spcPts val="831"/>
              </a:spcAft>
              <a:defRPr lang="en-GB" sz="1108" b="0" i="0" kern="1200" baseline="0">
                <a:solidFill>
                  <a:srgbClr val="54803A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173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206"/>
          <p:cNvSpPr>
            <a:spLocks noChangeAspect="1" noChangeArrowheads="1" noTextEdit="1"/>
          </p:cNvSpPr>
          <p:nvPr/>
        </p:nvSpPr>
        <p:spPr bwMode="auto">
          <a:xfrm>
            <a:off x="-1905000" y="4286250"/>
            <a:ext cx="172508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7E"/>
              </a:solidFill>
            </a:endParaRPr>
          </a:p>
        </p:txBody>
      </p:sp>
      <p:pic>
        <p:nvPicPr>
          <p:cNvPr id="4" name="Picture 454" descr="EEA-logo_whit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2" y="6165850"/>
            <a:ext cx="371263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19141" y="53752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51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981200"/>
            <a:ext cx="103632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304800" y="64008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821554-A532-4DA1-ACCD-82DDADA353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21392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68D972-4E0D-446D-B4DB-11340F61F76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0719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821554-A532-4DA1-ACCD-82DDADA3530D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77582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4B982E-D164-4DAC-B029-82EF0F0BCE9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3260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E6D84C-717F-4CA2-A8F8-EA3BAF187FF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3656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03956A-D716-491D-873B-7611FE73D49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4122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EED0F8-291B-45ED-B3ED-47D19A76DBE5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1556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7DC167-D7D6-4706-BBD4-57B102156EF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1719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../slides/slide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4" action="ppaction://hlinksldjump"/>
          </p:cNvPr>
          <p:cNvSpPr/>
          <p:nvPr userDrawn="1"/>
        </p:nvSpPr>
        <p:spPr>
          <a:xfrm>
            <a:off x="2344619" y="152400"/>
            <a:ext cx="885743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15" dirty="0"/>
          </a:p>
        </p:txBody>
      </p:sp>
      <p:cxnSp>
        <p:nvCxnSpPr>
          <p:cNvPr id="15" name="Straight Connector 7"/>
          <p:cNvCxnSpPr/>
          <p:nvPr userDrawn="1"/>
        </p:nvCxnSpPr>
        <p:spPr>
          <a:xfrm>
            <a:off x="0" y="756000"/>
            <a:ext cx="12192000" cy="24938"/>
          </a:xfrm>
          <a:prstGeom prst="line">
            <a:avLst/>
          </a:prstGeom>
          <a:ln w="114300">
            <a:solidFill>
              <a:srgbClr val="113A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0"/>
            <a:ext cx="2160000" cy="43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125500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61" indent="-422061" algn="l" defTabSz="1125500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68" indent="-351718" algn="l" defTabSz="1125500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625" indent="-281376" algn="l" defTabSz="1125500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76" indent="-281376" algn="l" defTabSz="1125500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1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6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374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51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5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10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7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9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998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8" name="Picture 64"/>
          <p:cNvPicPr>
            <a:picLocks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685" y="6249988"/>
            <a:ext cx="3583516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</a:t>
            </a:r>
          </a:p>
          <a:p>
            <a:pPr lvl="2"/>
            <a:r>
              <a:rPr lang="en-GB" altLang="en-US" smtClean="0"/>
              <a:t>GA	FGA</a:t>
            </a:r>
          </a:p>
          <a:p>
            <a:pPr lvl="2"/>
            <a:endParaRPr lang="en-GB" altLang="en-US" smtClean="0"/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304800" y="6400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D15376-5A13-491B-9481-A61DAEFBED23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0" y="6172200"/>
            <a:ext cx="12192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9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lr>
          <a:srgbClr val="00007E"/>
        </a:buClr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Clr>
          <a:srgbClr val="00007E"/>
        </a:buClr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lr>
          <a:srgbClr val="00007E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a.europa.eu/data-and-maps/data/data-viewers/land-account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7F532-4909-4B62-BECE-72117BBC8E25}" type="slidenum">
              <a:rPr lang="en-GB" altLang="en-US">
                <a:solidFill>
                  <a:srgbClr val="000000"/>
                </a:solidFill>
              </a:rPr>
              <a:pPr/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5520" y="188640"/>
            <a:ext cx="8712968" cy="2376264"/>
          </a:xfrm>
        </p:spPr>
        <p:txBody>
          <a:bodyPr anchor="ctr"/>
          <a:lstStyle/>
          <a:p>
            <a:r>
              <a:rPr lang="en-US" altLang="en-US" sz="3600" dirty="0" smtClean="0"/>
              <a:t>Land accounts in Europe – current state and outlook</a:t>
            </a:r>
            <a:endParaRPr lang="en-US" altLang="en-US" sz="36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21360" y="2562406"/>
            <a:ext cx="6400800" cy="1752600"/>
          </a:xfrm>
        </p:spPr>
        <p:txBody>
          <a:bodyPr/>
          <a:lstStyle/>
          <a:p>
            <a:r>
              <a:rPr lang="fr-FR" dirty="0" smtClean="0"/>
              <a:t>Land </a:t>
            </a:r>
            <a:r>
              <a:rPr lang="fr-FR" dirty="0" err="1" smtClean="0"/>
              <a:t>accounts</a:t>
            </a:r>
            <a:endParaRPr lang="fr-FR" dirty="0" smtClean="0"/>
          </a:p>
          <a:p>
            <a:r>
              <a:rPr lang="en-US" altLang="en-US" dirty="0" smtClean="0"/>
              <a:t>01/10/2015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44811" y="5307903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</a:rPr>
              <a:t>Daniel Desaulty</a:t>
            </a:r>
            <a:r>
              <a:rPr lang="en-US" altLang="en-US" dirty="0">
                <a:solidFill>
                  <a:srgbClr val="000000"/>
                </a:solidFill>
              </a:rPr>
              <a:t/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 smtClean="0">
                <a:solidFill>
                  <a:srgbClr val="000000"/>
                </a:solidFill>
              </a:rPr>
              <a:t>daniel.desaulty@eea.europa.eu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5914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Analytical and reporting units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900113" y="1127443"/>
            <a:ext cx="10354042" cy="4583112"/>
          </a:xfrm>
        </p:spPr>
        <p:txBody>
          <a:bodyPr/>
          <a:lstStyle/>
          <a:p>
            <a:r>
              <a:rPr lang="en-GB" sz="2400" dirty="0"/>
              <a:t>Even if the data are calculated and stored at </a:t>
            </a:r>
            <a:r>
              <a:rPr lang="en-GB" sz="2400" dirty="0" smtClean="0"/>
              <a:t>cell </a:t>
            </a:r>
            <a:r>
              <a:rPr lang="en-GB" sz="2400" dirty="0"/>
              <a:t>level, we know the precision of CLC, of statistics </a:t>
            </a:r>
            <a:r>
              <a:rPr lang="en-GB" sz="2400" dirty="0" smtClean="0"/>
              <a:t>disaggregation and geographical estimation</a:t>
            </a:r>
            <a:endParaRPr lang="en-GB" sz="2400" dirty="0"/>
          </a:p>
          <a:p>
            <a:r>
              <a:rPr lang="en-GB" sz="2400" dirty="0"/>
              <a:t>T</a:t>
            </a:r>
            <a:r>
              <a:rPr lang="en-GB" sz="2400" dirty="0" smtClean="0"/>
              <a:t>he </a:t>
            </a:r>
            <a:r>
              <a:rPr lang="en-GB" sz="2400" dirty="0"/>
              <a:t>accounts are not intended to be produced at 1km² level but for zones or </a:t>
            </a:r>
            <a:r>
              <a:rPr lang="en-GB" sz="2400" dirty="0" smtClean="0"/>
              <a:t>units and for </a:t>
            </a:r>
            <a:r>
              <a:rPr lang="en-GB" sz="2400" dirty="0"/>
              <a:t>analysis or </a:t>
            </a:r>
            <a:r>
              <a:rPr lang="en-GB" sz="2400" dirty="0" smtClean="0"/>
              <a:t>reporting</a:t>
            </a:r>
            <a:endParaRPr lang="en-GB" sz="2400" dirty="0"/>
          </a:p>
          <a:p>
            <a:r>
              <a:rPr lang="en-GB" sz="2400" dirty="0" smtClean="0"/>
              <a:t>Analytical and reporting units:</a:t>
            </a:r>
            <a:endParaRPr lang="en-GB" sz="2400" dirty="0"/>
          </a:p>
          <a:p>
            <a:pPr lvl="1"/>
            <a:r>
              <a:rPr lang="en-GB" sz="1800" dirty="0"/>
              <a:t>Administrative units (countries, NUTS1, NUTS2, NUTS3, …)</a:t>
            </a:r>
          </a:p>
          <a:p>
            <a:pPr lvl="1"/>
            <a:r>
              <a:rPr lang="en-GB" sz="1800" dirty="0"/>
              <a:t>Geographic regions or zonings</a:t>
            </a:r>
          </a:p>
          <a:p>
            <a:pPr lvl="2"/>
            <a:r>
              <a:rPr lang="en-GB" sz="1800" dirty="0"/>
              <a:t>River basins</a:t>
            </a:r>
          </a:p>
          <a:p>
            <a:pPr lvl="2"/>
            <a:r>
              <a:rPr lang="en-GB" sz="1800" dirty="0"/>
              <a:t>Coastal zones</a:t>
            </a:r>
          </a:p>
          <a:p>
            <a:pPr lvl="2"/>
            <a:r>
              <a:rPr lang="en-GB" sz="1800" dirty="0"/>
              <a:t>Mountain areas</a:t>
            </a:r>
          </a:p>
          <a:p>
            <a:pPr lvl="2"/>
            <a:r>
              <a:rPr lang="en-GB" sz="1800" dirty="0"/>
              <a:t>Elevation breakdown</a:t>
            </a:r>
          </a:p>
          <a:p>
            <a:pPr lvl="2"/>
            <a:r>
              <a:rPr lang="en-GB" sz="1800" dirty="0"/>
              <a:t>Bio-geographical regions</a:t>
            </a:r>
          </a:p>
          <a:p>
            <a:pPr lvl="2"/>
            <a:r>
              <a:rPr lang="en-GB" sz="1800" dirty="0"/>
              <a:t>Low or high intensity agriculture</a:t>
            </a:r>
          </a:p>
          <a:p>
            <a:pPr lvl="2"/>
            <a:r>
              <a:rPr lang="en-GB" sz="1800" dirty="0"/>
              <a:t>..</a:t>
            </a: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0812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Towards ecosystem land accounts - 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900114" y="1249363"/>
            <a:ext cx="10354042" cy="4583112"/>
          </a:xfrm>
        </p:spPr>
        <p:txBody>
          <a:bodyPr/>
          <a:lstStyle/>
          <a:p>
            <a:r>
              <a:rPr lang="en-GB" sz="2800" dirty="0"/>
              <a:t>The current land accounts </a:t>
            </a:r>
            <a:r>
              <a:rPr lang="en-GB" sz="2800" dirty="0" smtClean="0"/>
              <a:t>provide </a:t>
            </a:r>
            <a:r>
              <a:rPr lang="en-GB" sz="2800" dirty="0"/>
              <a:t>a platform for further development </a:t>
            </a:r>
            <a:r>
              <a:rPr lang="en-GB" sz="2800" dirty="0" smtClean="0"/>
              <a:t>towards ecosystem </a:t>
            </a:r>
            <a:r>
              <a:rPr lang="en-GB" sz="2800" dirty="0"/>
              <a:t>land </a:t>
            </a:r>
            <a:r>
              <a:rPr lang="en-GB" sz="2800" dirty="0" smtClean="0"/>
              <a:t>accounts</a:t>
            </a:r>
          </a:p>
          <a:p>
            <a:r>
              <a:rPr lang="en-GB" sz="2800" dirty="0" smtClean="0"/>
              <a:t>Future activities:</a:t>
            </a:r>
            <a:endParaRPr lang="en-GB" sz="2800" dirty="0"/>
          </a:p>
          <a:p>
            <a:pPr lvl="1"/>
            <a:r>
              <a:rPr lang="en-GB" sz="2400" dirty="0"/>
              <a:t>E</a:t>
            </a:r>
            <a:r>
              <a:rPr lang="en-GB" sz="2400" dirty="0" smtClean="0"/>
              <a:t>cosystem </a:t>
            </a:r>
            <a:r>
              <a:rPr lang="en-GB" sz="2400" dirty="0"/>
              <a:t>accounting </a:t>
            </a:r>
            <a:r>
              <a:rPr lang="en-GB" sz="2400" dirty="0" smtClean="0"/>
              <a:t>units will have to be defined further</a:t>
            </a:r>
          </a:p>
          <a:p>
            <a:pPr lvl="1"/>
            <a:r>
              <a:rPr lang="en-GB" sz="2400" dirty="0"/>
              <a:t>E</a:t>
            </a:r>
            <a:r>
              <a:rPr lang="en-GB" sz="2400" dirty="0" smtClean="0"/>
              <a:t>cosystem </a:t>
            </a:r>
            <a:r>
              <a:rPr lang="en-GB" sz="2400" dirty="0"/>
              <a:t>reporting </a:t>
            </a:r>
            <a:r>
              <a:rPr lang="en-GB" sz="2400" dirty="0" smtClean="0"/>
              <a:t>units will have to be developed fully </a:t>
            </a:r>
            <a:r>
              <a:rPr lang="en-GB" sz="2400" dirty="0"/>
              <a:t>for analytical use of land </a:t>
            </a:r>
            <a:r>
              <a:rPr lang="en-GB" sz="2400" dirty="0" smtClean="0"/>
              <a:t>accounts</a:t>
            </a:r>
          </a:p>
          <a:p>
            <a:pPr lvl="1"/>
            <a:r>
              <a:rPr lang="en-GB" sz="2400" dirty="0"/>
              <a:t>R</a:t>
            </a:r>
            <a:r>
              <a:rPr lang="en-GB" sz="2400" dirty="0" smtClean="0"/>
              <a:t>elationships </a:t>
            </a:r>
            <a:r>
              <a:rPr lang="en-GB" sz="2400" dirty="0"/>
              <a:t>between land cover and land use will have to be explored </a:t>
            </a:r>
            <a:r>
              <a:rPr lang="en-GB" sz="2400" dirty="0" smtClean="0"/>
              <a:t>further</a:t>
            </a:r>
          </a:p>
          <a:p>
            <a:pPr lvl="1"/>
            <a:r>
              <a:rPr lang="en-GB" sz="2400" dirty="0" smtClean="0"/>
              <a:t>A common reference grid for has to be developed</a:t>
            </a:r>
          </a:p>
        </p:txBody>
      </p:sp>
    </p:spTree>
    <p:extLst>
      <p:ext uri="{BB962C8B-B14F-4D97-AF65-F5344CB8AC3E}">
        <p14:creationId xmlns:p14="http://schemas.microsoft.com/office/powerpoint/2010/main" val="38170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Analytical purpose of land accounts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FR" sz="3200" dirty="0" smtClean="0"/>
              <a:t>To </a:t>
            </a:r>
            <a:r>
              <a:rPr lang="fr-FR" sz="3200" dirty="0" err="1" smtClean="0"/>
              <a:t>provide</a:t>
            </a:r>
            <a:r>
              <a:rPr lang="fr-FR" sz="3200" dirty="0" smtClean="0"/>
              <a:t> </a:t>
            </a:r>
            <a:r>
              <a:rPr lang="fr-FR" sz="3200" dirty="0"/>
              <a:t>an </a:t>
            </a:r>
            <a:r>
              <a:rPr lang="fr-FR" sz="3200" dirty="0" err="1"/>
              <a:t>overview</a:t>
            </a:r>
            <a:r>
              <a:rPr lang="fr-FR" sz="3200" dirty="0"/>
              <a:t> of the </a:t>
            </a:r>
            <a:r>
              <a:rPr lang="fr-FR" sz="3200" dirty="0" err="1"/>
              <a:t>different</a:t>
            </a:r>
            <a:r>
              <a:rPr lang="fr-FR" sz="3200" dirty="0"/>
              <a:t> land </a:t>
            </a:r>
            <a:r>
              <a:rPr lang="fr-FR" sz="3200" dirty="0" err="1"/>
              <a:t>cover</a:t>
            </a:r>
            <a:r>
              <a:rPr lang="fr-FR" sz="3200" dirty="0"/>
              <a:t> types </a:t>
            </a:r>
            <a:r>
              <a:rPr lang="fr-FR" sz="3200" dirty="0" err="1"/>
              <a:t>across</a:t>
            </a:r>
            <a:r>
              <a:rPr lang="fr-FR" sz="3200" dirty="0"/>
              <a:t> Europe </a:t>
            </a:r>
            <a:endParaRPr lang="fr-FR" sz="3200" dirty="0" smtClean="0"/>
          </a:p>
          <a:p>
            <a:r>
              <a:rPr lang="fr-FR" sz="3200" dirty="0"/>
              <a:t>T</a:t>
            </a:r>
            <a:r>
              <a:rPr lang="fr-FR" sz="3200" dirty="0" smtClean="0"/>
              <a:t>o </a:t>
            </a:r>
            <a:r>
              <a:rPr lang="fr-FR" sz="3200" dirty="0"/>
              <a:t>analyse </a:t>
            </a:r>
            <a:r>
              <a:rPr lang="fr-FR" sz="3200" dirty="0" err="1"/>
              <a:t>their</a:t>
            </a:r>
            <a:r>
              <a:rPr lang="fr-FR" sz="3200" dirty="0"/>
              <a:t> changes over time in a </a:t>
            </a:r>
            <a:r>
              <a:rPr lang="fr-FR" sz="3200" dirty="0" err="1"/>
              <a:t>systematic</a:t>
            </a:r>
            <a:r>
              <a:rPr lang="fr-FR" sz="3200" dirty="0"/>
              <a:t> </a:t>
            </a:r>
            <a:r>
              <a:rPr lang="fr-FR" sz="3200" dirty="0" err="1" smtClean="0"/>
              <a:t>way</a:t>
            </a:r>
            <a:r>
              <a:rPr lang="fr-FR" sz="3200" dirty="0" smtClean="0"/>
              <a:t> (</a:t>
            </a:r>
            <a:r>
              <a:rPr lang="fr-FR" sz="3200" dirty="0" err="1" smtClean="0"/>
              <a:t>e.g</a:t>
            </a:r>
            <a:r>
              <a:rPr lang="fr-FR" sz="3200" dirty="0" smtClean="0"/>
              <a:t>. </a:t>
            </a:r>
            <a:r>
              <a:rPr lang="fr-FR" sz="3200" dirty="0" err="1" smtClean="0"/>
              <a:t>through</a:t>
            </a:r>
            <a:r>
              <a:rPr lang="fr-FR" sz="3200" dirty="0" smtClean="0"/>
              <a:t> Land-TAKE </a:t>
            </a:r>
            <a:r>
              <a:rPr lang="fr-FR" sz="3200" dirty="0" err="1" smtClean="0"/>
              <a:t>indicator</a:t>
            </a:r>
            <a:r>
              <a:rPr lang="fr-FR" sz="3200" dirty="0" smtClean="0"/>
              <a:t> (CSIO14))</a:t>
            </a:r>
          </a:p>
          <a:p>
            <a:r>
              <a:rPr lang="fr-FR" sz="3200" dirty="0" smtClean="0"/>
              <a:t>To </a:t>
            </a:r>
            <a:r>
              <a:rPr lang="fr-FR" sz="3200" dirty="0" err="1" smtClean="0"/>
              <a:t>identify</a:t>
            </a:r>
            <a:r>
              <a:rPr lang="fr-FR" sz="3200" dirty="0"/>
              <a:t> </a:t>
            </a:r>
            <a:r>
              <a:rPr lang="fr-FR" sz="3200" dirty="0" smtClean="0"/>
              <a:t>key </a:t>
            </a:r>
            <a:r>
              <a:rPr lang="fr-FR" sz="3200" dirty="0"/>
              <a:t>patterns and </a:t>
            </a:r>
            <a:r>
              <a:rPr lang="fr-FR" sz="3200" dirty="0" smtClean="0"/>
              <a:t>trends, </a:t>
            </a:r>
            <a:r>
              <a:rPr lang="fr-FR" sz="3200" dirty="0" err="1" smtClean="0"/>
              <a:t>e.g</a:t>
            </a:r>
            <a:r>
              <a:rPr lang="fr-FR" sz="3200" dirty="0" smtClean="0"/>
              <a:t> urbanisation, </a:t>
            </a:r>
            <a:r>
              <a:rPr lang="fr-FR" sz="3200" dirty="0" err="1" smtClean="0"/>
              <a:t>forest</a:t>
            </a:r>
            <a:r>
              <a:rPr lang="fr-FR" sz="3200" dirty="0" smtClean="0"/>
              <a:t> </a:t>
            </a:r>
            <a:r>
              <a:rPr lang="fr-FR" sz="3200" dirty="0" err="1" smtClean="0"/>
              <a:t>loss</a:t>
            </a:r>
            <a:r>
              <a:rPr lang="fr-FR" sz="3200" dirty="0" smtClean="0"/>
              <a:t>, etc.</a:t>
            </a:r>
          </a:p>
          <a:p>
            <a:r>
              <a:rPr lang="fr-FR" sz="3200" dirty="0" smtClean="0"/>
              <a:t>Land </a:t>
            </a:r>
            <a:r>
              <a:rPr lang="fr-FR" sz="3200" dirty="0" err="1" smtClean="0"/>
              <a:t>accounts</a:t>
            </a:r>
            <a:r>
              <a:rPr lang="fr-FR" sz="3200" dirty="0" smtClean="0"/>
              <a:t> are </a:t>
            </a:r>
            <a:r>
              <a:rPr lang="fr-FR" sz="3200" dirty="0" err="1" smtClean="0"/>
              <a:t>supporting</a:t>
            </a:r>
            <a:r>
              <a:rPr lang="fr-FR" sz="3200" dirty="0" smtClean="0"/>
              <a:t> </a:t>
            </a:r>
            <a:r>
              <a:rPr lang="fr-FR" sz="3200" dirty="0" err="1" smtClean="0"/>
              <a:t>other</a:t>
            </a:r>
            <a:r>
              <a:rPr lang="fr-FR" sz="3200" dirty="0" smtClean="0"/>
              <a:t> component </a:t>
            </a:r>
            <a:r>
              <a:rPr lang="fr-FR" sz="3200" dirty="0" err="1" smtClean="0"/>
              <a:t>accounts</a:t>
            </a:r>
            <a:r>
              <a:rPr lang="fr-FR" sz="3200" dirty="0" smtClean="0"/>
              <a:t>, </a:t>
            </a:r>
            <a:r>
              <a:rPr lang="fr-FR" sz="3200" dirty="0" err="1" smtClean="0"/>
              <a:t>e.g</a:t>
            </a:r>
            <a:r>
              <a:rPr lang="fr-FR" sz="3200" dirty="0" smtClean="0"/>
              <a:t>. </a:t>
            </a:r>
            <a:r>
              <a:rPr lang="fr-FR" sz="3200" dirty="0" err="1" smtClean="0"/>
              <a:t>carbon</a:t>
            </a:r>
            <a:r>
              <a:rPr lang="fr-FR" sz="3200" dirty="0" smtClean="0"/>
              <a:t> </a:t>
            </a:r>
            <a:r>
              <a:rPr lang="fr-FR" sz="3200" dirty="0" err="1" smtClean="0"/>
              <a:t>accounts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2931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3312" y="1017715"/>
            <a:ext cx="3096825" cy="439186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EEA land accounts are soo</a:t>
            </a:r>
            <a:r>
              <a:rPr lang="en-GB" dirty="0"/>
              <a:t>n</a:t>
            </a:r>
            <a:r>
              <a:rPr lang="en-GB" dirty="0" smtClean="0"/>
              <a:t> established: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900114" y="1249363"/>
            <a:ext cx="10354042" cy="4583112"/>
          </a:xfrm>
        </p:spPr>
        <p:txBody>
          <a:bodyPr/>
          <a:lstStyle/>
          <a:p>
            <a:r>
              <a:rPr lang="en-US" sz="2800" dirty="0"/>
              <a:t>Land Account methodology exists </a:t>
            </a:r>
            <a:endParaRPr lang="en-US" sz="2000" dirty="0"/>
          </a:p>
          <a:p>
            <a:pPr lvl="1"/>
            <a:r>
              <a:rPr lang="en-US" sz="2400" dirty="0"/>
              <a:t>EEA report 11//2006: Land accounts for </a:t>
            </a:r>
            <a:r>
              <a:rPr lang="en-US" sz="2400" dirty="0" smtClean="0"/>
              <a:t>Europe</a:t>
            </a:r>
          </a:p>
          <a:p>
            <a:pPr marL="562750" lvl="1" indent="0">
              <a:buNone/>
            </a:pPr>
            <a:r>
              <a:rPr lang="en-US" sz="2400" dirty="0" smtClean="0"/>
              <a:t> 1990-2000</a:t>
            </a:r>
          </a:p>
          <a:p>
            <a:pPr marL="562750" lvl="1" indent="0">
              <a:buNone/>
            </a:pPr>
            <a:endParaRPr lang="en-US" sz="2400" dirty="0"/>
          </a:p>
          <a:p>
            <a:r>
              <a:rPr lang="en-US" sz="2800" dirty="0"/>
              <a:t>D</a:t>
            </a:r>
            <a:r>
              <a:rPr lang="en-US" sz="2800" dirty="0" smtClean="0"/>
              <a:t>ata </a:t>
            </a:r>
            <a:r>
              <a:rPr lang="en-US" sz="2800" dirty="0"/>
              <a:t>are available and accessible</a:t>
            </a:r>
          </a:p>
          <a:p>
            <a:pPr lvl="1"/>
            <a:r>
              <a:rPr lang="en-US" sz="2400" dirty="0"/>
              <a:t>Data 1990 – 2000 – 2006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www.eea.europa.eu/data-and-maps/data/data-viewers/</a:t>
            </a:r>
          </a:p>
          <a:p>
            <a:pPr marL="457200" lvl="1" indent="0">
              <a:buNone/>
            </a:pPr>
            <a:r>
              <a:rPr lang="en-US" sz="2000" dirty="0" smtClean="0">
                <a:hlinkClick r:id="rId3"/>
              </a:rPr>
              <a:t>land-accounts</a:t>
            </a:r>
            <a:endParaRPr lang="en-US" sz="2000" dirty="0" smtClean="0"/>
          </a:p>
          <a:p>
            <a:pPr marL="457200" lvl="1" indent="0">
              <a:buNone/>
            </a:pPr>
            <a:endParaRPr lang="en-US" sz="2800" dirty="0"/>
          </a:p>
          <a:p>
            <a:pPr marL="419100" indent="-342900"/>
            <a:r>
              <a:rPr lang="en-US" sz="2800" dirty="0"/>
              <a:t>Complete </a:t>
            </a:r>
            <a:r>
              <a:rPr lang="en-US" sz="2800" dirty="0" err="1"/>
              <a:t>Corine</a:t>
            </a:r>
            <a:r>
              <a:rPr lang="en-US" sz="2800" dirty="0"/>
              <a:t> Land Cover </a:t>
            </a:r>
            <a:r>
              <a:rPr lang="en-US" sz="2800" dirty="0" smtClean="0"/>
              <a:t>2012 is coming soon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21011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93486" y="141514"/>
            <a:ext cx="10363200" cy="1143000"/>
          </a:xfrm>
        </p:spPr>
        <p:txBody>
          <a:bodyPr/>
          <a:lstStyle/>
          <a:p>
            <a:r>
              <a:rPr lang="en-GB" sz="3450" b="1" dirty="0" smtClean="0">
                <a:solidFill>
                  <a:schemeClr val="tx2">
                    <a:lumMod val="75000"/>
                  </a:schemeClr>
                </a:solidFill>
              </a:rPr>
              <a:t>The structure of land cover accounts</a:t>
            </a:r>
            <a:endParaRPr lang="en-GB" sz="345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6562" y="1284514"/>
            <a:ext cx="7315200" cy="422365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21554-A532-4DA1-ACCD-82DDADA3530D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5374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3200" dirty="0" smtClean="0"/>
              <a:t>Accounting table for land cover and flows</a:t>
            </a:r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256" y="832353"/>
            <a:ext cx="4214597" cy="582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Data organization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900480" y="1164019"/>
            <a:ext cx="10353675" cy="4583112"/>
          </a:xfrm>
        </p:spPr>
        <p:txBody>
          <a:bodyPr/>
          <a:lstStyle/>
          <a:p>
            <a:endParaRPr lang="en-GB" sz="2800" dirty="0" smtClean="0"/>
          </a:p>
          <a:p>
            <a:pPr marL="0" indent="0">
              <a:buNone/>
            </a:pPr>
            <a:r>
              <a:rPr lang="en-GB" sz="4000" dirty="0" smtClean="0"/>
              <a:t>To </a:t>
            </a:r>
            <a:r>
              <a:rPr lang="en-GB" sz="4000" dirty="0"/>
              <a:t>produce </a:t>
            </a:r>
            <a:r>
              <a:rPr lang="en-GB" sz="4000" dirty="0" smtClean="0"/>
              <a:t>land accounts we </a:t>
            </a:r>
            <a:r>
              <a:rPr lang="en-GB" sz="4000" dirty="0"/>
              <a:t>need to </a:t>
            </a:r>
            <a:r>
              <a:rPr lang="en-GB" sz="4000" dirty="0" smtClean="0"/>
              <a:t>define:</a:t>
            </a:r>
            <a:endParaRPr lang="en-GB" sz="4000" dirty="0"/>
          </a:p>
          <a:p>
            <a:pPr lvl="1"/>
            <a:r>
              <a:rPr lang="en-GB" sz="3200" dirty="0"/>
              <a:t>Statistical </a:t>
            </a:r>
            <a:r>
              <a:rPr lang="en-GB" sz="3200" dirty="0" smtClean="0"/>
              <a:t>unit or basic unit: </a:t>
            </a:r>
          </a:p>
          <a:p>
            <a:pPr lvl="1"/>
            <a:r>
              <a:rPr lang="en-GB" sz="3200" dirty="0" smtClean="0"/>
              <a:t>Nomenclature </a:t>
            </a:r>
            <a:r>
              <a:rPr lang="en-GB" sz="3200" dirty="0"/>
              <a:t>or </a:t>
            </a:r>
            <a:r>
              <a:rPr lang="en-GB" sz="3200" dirty="0" smtClean="0"/>
              <a:t>classification: to classify the basic unit</a:t>
            </a:r>
          </a:p>
          <a:p>
            <a:pPr lvl="1"/>
            <a:r>
              <a:rPr lang="en-GB" sz="3200" dirty="0" smtClean="0"/>
              <a:t>Analytical </a:t>
            </a:r>
            <a:r>
              <a:rPr lang="en-GB" sz="3200" dirty="0"/>
              <a:t>and reporting </a:t>
            </a:r>
            <a:r>
              <a:rPr lang="en-GB" sz="3200" dirty="0" smtClean="0"/>
              <a:t>unit : country, NUTS, River basin, </a:t>
            </a:r>
            <a:r>
              <a:rPr lang="en-GB" sz="2800" dirty="0" smtClean="0"/>
              <a:t>…</a:t>
            </a:r>
          </a:p>
          <a:p>
            <a:pPr lvl="1"/>
            <a:endParaRPr lang="en-GB" sz="2000" dirty="0"/>
          </a:p>
          <a:p>
            <a:pPr lvl="1"/>
            <a:endParaRPr lang="en-GB" sz="3507" dirty="0"/>
          </a:p>
        </p:txBody>
      </p:sp>
    </p:spTree>
    <p:extLst>
      <p:ext uri="{BB962C8B-B14F-4D97-AF65-F5344CB8AC3E}">
        <p14:creationId xmlns:p14="http://schemas.microsoft.com/office/powerpoint/2010/main" val="272773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Statistical </a:t>
            </a:r>
            <a:r>
              <a:rPr lang="en-GB" dirty="0"/>
              <a:t>unit and </a:t>
            </a:r>
            <a:r>
              <a:rPr lang="en-GB" dirty="0" smtClean="0"/>
              <a:t>spatial </a:t>
            </a:r>
            <a:r>
              <a:rPr lang="en-GB" dirty="0"/>
              <a:t>data requirements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900113" y="914400"/>
            <a:ext cx="10962703" cy="4918075"/>
          </a:xfrm>
        </p:spPr>
        <p:txBody>
          <a:bodyPr/>
          <a:lstStyle/>
          <a:p>
            <a:r>
              <a:rPr lang="en-GB" sz="2400" dirty="0"/>
              <a:t>The statistical unit has been defined as a basic spatial </a:t>
            </a:r>
            <a:r>
              <a:rPr lang="en-GB" sz="2400" dirty="0" smtClean="0"/>
              <a:t>area: it is </a:t>
            </a:r>
            <a:r>
              <a:rPr lang="en-GB" sz="2400" dirty="0"/>
              <a:t>a cell of 1 </a:t>
            </a:r>
            <a:r>
              <a:rPr lang="en-GB" sz="2400" dirty="0" smtClean="0"/>
              <a:t>km²</a:t>
            </a:r>
          </a:p>
          <a:p>
            <a:r>
              <a:rPr lang="en-GB" sz="2400" dirty="0" smtClean="0"/>
              <a:t>All information </a:t>
            </a:r>
            <a:r>
              <a:rPr lang="en-GB" sz="2400" dirty="0"/>
              <a:t>must </a:t>
            </a:r>
            <a:r>
              <a:rPr lang="en-GB" sz="2400" dirty="0" smtClean="0"/>
              <a:t>be compiled </a:t>
            </a:r>
            <a:r>
              <a:rPr lang="en-GB" sz="2400" dirty="0"/>
              <a:t>(and stored) at this </a:t>
            </a:r>
            <a:r>
              <a:rPr lang="en-GB" sz="2400" dirty="0" smtClean="0"/>
              <a:t>level</a:t>
            </a:r>
            <a:endParaRPr lang="en-GB" sz="2400" dirty="0"/>
          </a:p>
          <a:p>
            <a:pPr lvl="1"/>
            <a:r>
              <a:rPr lang="en-GB" sz="1800" dirty="0" smtClean="0"/>
              <a:t>Information </a:t>
            </a:r>
            <a:r>
              <a:rPr lang="en-GB" sz="1800" dirty="0"/>
              <a:t>must exist for </a:t>
            </a:r>
            <a:r>
              <a:rPr lang="en-GB" sz="1800" dirty="0" smtClean="0"/>
              <a:t>all of </a:t>
            </a:r>
            <a:r>
              <a:rPr lang="en-GB" sz="1800" dirty="0"/>
              <a:t>the </a:t>
            </a:r>
            <a:r>
              <a:rPr lang="en-GB" sz="1800" dirty="0" smtClean="0"/>
              <a:t>cells</a:t>
            </a:r>
            <a:r>
              <a:rPr lang="en-GB" sz="1800" dirty="0"/>
              <a:t>	</a:t>
            </a:r>
          </a:p>
          <a:p>
            <a:pPr lvl="1"/>
            <a:r>
              <a:rPr lang="en-GB" sz="1800" dirty="0"/>
              <a:t>The population is derived from </a:t>
            </a:r>
            <a:r>
              <a:rPr lang="en-GB" sz="1800" dirty="0" err="1"/>
              <a:t>Corine</a:t>
            </a:r>
            <a:r>
              <a:rPr lang="en-GB" sz="1800" dirty="0"/>
              <a:t> Land Cover rasterized at 100 </a:t>
            </a:r>
            <a:r>
              <a:rPr lang="en-GB" sz="1800" dirty="0" smtClean="0"/>
              <a:t>m and aggregated at 1 km²; this makes a cell </a:t>
            </a:r>
            <a:r>
              <a:rPr lang="en-GB" sz="1800" dirty="0"/>
              <a:t>of </a:t>
            </a:r>
            <a:r>
              <a:rPr lang="en-GB" sz="1800" dirty="0" smtClean="0"/>
              <a:t>1km² a composite cell</a:t>
            </a:r>
          </a:p>
          <a:p>
            <a:r>
              <a:rPr lang="en-GB" sz="2400" dirty="0"/>
              <a:t>Need for a “reference” mask for ecosystem accounting</a:t>
            </a:r>
          </a:p>
          <a:p>
            <a:pPr lvl="1"/>
            <a:r>
              <a:rPr lang="en-GB" sz="1800" dirty="0"/>
              <a:t>Based on </a:t>
            </a:r>
            <a:r>
              <a:rPr lang="en-GB" sz="1800" dirty="0" err="1"/>
              <a:t>Corine</a:t>
            </a:r>
            <a:r>
              <a:rPr lang="en-GB" sz="1800" dirty="0"/>
              <a:t> Land Cover</a:t>
            </a:r>
          </a:p>
          <a:p>
            <a:r>
              <a:rPr lang="en-GB" sz="2400" dirty="0"/>
              <a:t>Need for </a:t>
            </a:r>
            <a:r>
              <a:rPr lang="en-GB" sz="2400" dirty="0" smtClean="0"/>
              <a:t>process to </a:t>
            </a:r>
            <a:r>
              <a:rPr lang="en-GB" sz="2400" dirty="0"/>
              <a:t>fit the input data </a:t>
            </a:r>
            <a:r>
              <a:rPr lang="en-GB" sz="2400" dirty="0" smtClean="0"/>
              <a:t>into </a:t>
            </a:r>
            <a:r>
              <a:rPr lang="en-GB" sz="2400" dirty="0"/>
              <a:t>the ecosystem </a:t>
            </a:r>
            <a:r>
              <a:rPr lang="en-GB" sz="2400" dirty="0" smtClean="0"/>
              <a:t>accounting </a:t>
            </a:r>
            <a:r>
              <a:rPr lang="en-GB" sz="2400" dirty="0"/>
              <a:t>grid, in particular estimation of missing cells</a:t>
            </a:r>
          </a:p>
          <a:p>
            <a:r>
              <a:rPr lang="en-GB" sz="2400" dirty="0"/>
              <a:t>Storage of all output data (variables and time series) in the same format (same grid and same extent)</a:t>
            </a:r>
          </a:p>
          <a:p>
            <a:r>
              <a:rPr lang="en-GB" sz="2400" dirty="0" smtClean="0"/>
              <a:t>Need for geo referencing </a:t>
            </a:r>
            <a:r>
              <a:rPr lang="en-GB" sz="2400" dirty="0"/>
              <a:t>of all reporting and analytical </a:t>
            </a:r>
            <a:r>
              <a:rPr lang="en-GB" sz="2400" dirty="0" smtClean="0"/>
              <a:t>units </a:t>
            </a:r>
            <a:r>
              <a:rPr lang="en-GB" sz="2400" dirty="0"/>
              <a:t>– All the cells must be matched. In particular when the source </a:t>
            </a:r>
            <a:r>
              <a:rPr lang="en-GB" sz="2400" dirty="0" smtClean="0"/>
              <a:t>needs </a:t>
            </a:r>
            <a:r>
              <a:rPr lang="en-GB" sz="2400" dirty="0"/>
              <a:t>to be rasterized</a:t>
            </a:r>
          </a:p>
          <a:p>
            <a:r>
              <a:rPr lang="en-GB" sz="2400" dirty="0" smtClean="0"/>
              <a:t>Units have to be </a:t>
            </a:r>
            <a:r>
              <a:rPr lang="en-GB" sz="2400" dirty="0"/>
              <a:t>updated regularly </a:t>
            </a:r>
          </a:p>
          <a:p>
            <a:endParaRPr lang="en-GB" sz="2493" dirty="0"/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7881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Towards an integrated LCEU classification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sz="3200" dirty="0" smtClean="0"/>
              <a:t>One cell of 1km² is a composite unit</a:t>
            </a:r>
          </a:p>
          <a:p>
            <a:r>
              <a:rPr lang="en-GB" sz="3200" dirty="0" smtClean="0"/>
              <a:t>There is the need to define a Land Cover Ecosystem Unit</a:t>
            </a:r>
          </a:p>
          <a:p>
            <a:r>
              <a:rPr lang="en-GB" sz="3200" dirty="0" smtClean="0"/>
              <a:t>Different classification </a:t>
            </a:r>
            <a:r>
              <a:rPr lang="en-GB" sz="3200" dirty="0"/>
              <a:t>exist for classifying LCEU: </a:t>
            </a:r>
            <a:r>
              <a:rPr lang="en-GB" sz="3200" dirty="0" smtClean="0"/>
              <a:t>LEAC, UN-SEEA, MAES</a:t>
            </a:r>
            <a:endParaRPr lang="en-US" sz="3200" dirty="0" smtClean="0"/>
          </a:p>
          <a:p>
            <a:r>
              <a:rPr lang="en-US" sz="3200" dirty="0" smtClean="0"/>
              <a:t>There is the </a:t>
            </a:r>
            <a:r>
              <a:rPr lang="en-US" sz="3200" dirty="0"/>
              <a:t>need to adapt the </a:t>
            </a:r>
            <a:r>
              <a:rPr lang="en-US" sz="3200" dirty="0" smtClean="0"/>
              <a:t>LCEU </a:t>
            </a:r>
            <a:r>
              <a:rPr lang="en-US" sz="3200" dirty="0"/>
              <a:t>classification to the new “</a:t>
            </a:r>
            <a:r>
              <a:rPr lang="en-US" sz="3200" dirty="0" smtClean="0"/>
              <a:t>norms”</a:t>
            </a:r>
            <a:endParaRPr lang="en-US" sz="3200" dirty="0"/>
          </a:p>
          <a:p>
            <a:r>
              <a:rPr lang="en-GB" sz="3200" dirty="0"/>
              <a:t>P</a:t>
            </a:r>
            <a:r>
              <a:rPr lang="en-GB" sz="3200" dirty="0" smtClean="0"/>
              <a:t>roposal </a:t>
            </a:r>
            <a:r>
              <a:rPr lang="en-GB" sz="3200" dirty="0"/>
              <a:t>to use a classification </a:t>
            </a:r>
            <a:r>
              <a:rPr lang="en-GB" sz="3200" dirty="0" smtClean="0"/>
              <a:t>and a method which </a:t>
            </a:r>
            <a:r>
              <a:rPr lang="en-GB" sz="3200" dirty="0"/>
              <a:t>could be aggregated </a:t>
            </a:r>
            <a:r>
              <a:rPr lang="en-GB" sz="3200" dirty="0" smtClean="0"/>
              <a:t>both </a:t>
            </a:r>
            <a:r>
              <a:rPr lang="en-GB" sz="3200" dirty="0"/>
              <a:t>in MAES and in UN-SEEA</a:t>
            </a: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1346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SECA-LCEU Classification</a:t>
            </a:r>
            <a:endParaRPr lang="en-GB" dirty="0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3131769" y="861818"/>
            <a:ext cx="4683304" cy="59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4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_Se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A16074B-72F5-49B0-88E3-7A0690448997}" vid="{2380E6F6-5FB8-4239-8EB5-87382BEB2000}"/>
    </a:ext>
  </a:ext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7E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7E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1_16x9_white background</Template>
  <TotalTime>405</TotalTime>
  <Words>451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Open Sans</vt:lpstr>
      <vt:lpstr>Open Sans Extrabold</vt:lpstr>
      <vt:lpstr>Open Sans Semibold</vt:lpstr>
      <vt:lpstr>Verdana</vt:lpstr>
      <vt:lpstr>16_Sections</vt:lpstr>
      <vt:lpstr>Default Design</vt:lpstr>
      <vt:lpstr>Land accounts in Europe – current state and outlook</vt:lpstr>
      <vt:lpstr>PowerPoint Presentation</vt:lpstr>
      <vt:lpstr>PowerPoint Presentation</vt:lpstr>
      <vt:lpstr>The structure of land cover accounts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European Environment Agency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Lisa Waselikowski</dc:creator>
  <cp:keywords/>
  <dc:description/>
  <cp:lastModifiedBy>Lisa Waselikowski</cp:lastModifiedBy>
  <cp:revision>62</cp:revision>
  <cp:lastPrinted>2015-02-09T14:13:52Z</cp:lastPrinted>
  <dcterms:created xsi:type="dcterms:W3CDTF">2015-09-23T09:48:02Z</dcterms:created>
  <dcterms:modified xsi:type="dcterms:W3CDTF">2015-10-01T08:45:18Z</dcterms:modified>
  <cp:category/>
</cp:coreProperties>
</file>