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3" r:id="rId2"/>
    <p:sldId id="367" r:id="rId3"/>
    <p:sldId id="351" r:id="rId4"/>
    <p:sldId id="336" r:id="rId5"/>
    <p:sldId id="365" r:id="rId6"/>
    <p:sldId id="366" r:id="rId7"/>
    <p:sldId id="353" r:id="rId8"/>
    <p:sldId id="355" r:id="rId9"/>
    <p:sldId id="356" r:id="rId10"/>
    <p:sldId id="357" r:id="rId11"/>
    <p:sldId id="358" r:id="rId12"/>
    <p:sldId id="359" r:id="rId13"/>
    <p:sldId id="360" r:id="rId14"/>
    <p:sldId id="362" r:id="rId15"/>
    <p:sldId id="337" r:id="rId16"/>
    <p:sldId id="338" r:id="rId17"/>
    <p:sldId id="339" r:id="rId18"/>
    <p:sldId id="348" r:id="rId19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3E6FD2"/>
    <a:srgbClr val="009999"/>
    <a:srgbClr val="FFD624"/>
    <a:srgbClr val="B2930E"/>
    <a:srgbClr val="808080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85" autoAdjust="0"/>
  </p:normalViewPr>
  <p:slideViewPr>
    <p:cSldViewPr>
      <p:cViewPr varScale="1">
        <p:scale>
          <a:sx n="91" d="100"/>
          <a:sy n="91" d="100"/>
        </p:scale>
        <p:origin x="6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2"/>
        <p:guide pos="2145"/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7" tIns="45793" rIns="91587" bIns="457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4" y="1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7" tIns="45793" rIns="91587" bIns="457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7" tIns="45793" rIns="91587" bIns="457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7" tIns="45793" rIns="91587" bIns="457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7" tIns="45793" rIns="91587" bIns="457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4" y="1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7" tIns="45793" rIns="91587" bIns="457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3" y="4723170"/>
            <a:ext cx="5445127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7" tIns="45793" rIns="91587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7" tIns="45793" rIns="91587" bIns="457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7" tIns="45793" rIns="91587" bIns="457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baseline="0" dirty="0" smtClean="0"/>
              <a:t>Eurostat</a:t>
            </a:r>
            <a:endParaRPr lang="en-US" sz="900" b="0" baseline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257925"/>
            <a:ext cx="647700" cy="476250"/>
          </a:xfrm>
        </p:spPr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0AC99F-781D-4362-B140-B2A8C49BBE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9344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257925"/>
            <a:ext cx="6477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4A0125-20DD-44A3-90AA-E263993165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984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baseline="0" dirty="0" smtClean="0"/>
              <a:t>Eurostat</a:t>
            </a:r>
            <a:endParaRPr lang="en-US" sz="900" b="0" baseline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REI - 21.02.2013, Brussels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REI - 21.02.2013, Brussels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3" r:id="rId12"/>
    <p:sldLayoutId id="2147483754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nature/knowledge/ecosystem_assessment/pdf/MAESWorkingPaper2013.pdf" TargetMode="External"/><Relationship Id="rId2" Type="http://schemas.openxmlformats.org/officeDocument/2006/relationships/hyperlink" Target="http://unstats.un.org/unsd/envaccounting/seeaRev/eea_final_en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641600"/>
            <a:ext cx="7128792" cy="2075432"/>
          </a:xfrm>
        </p:spPr>
        <p:txBody>
          <a:bodyPr/>
          <a:lstStyle/>
          <a:p>
            <a:r>
              <a:rPr lang="fr-BE" altLang="en-US" sz="2800" dirty="0" smtClean="0">
                <a:solidFill>
                  <a:schemeClr val="bg1"/>
                </a:solidFill>
              </a:rPr>
              <a:t>A </a:t>
            </a:r>
            <a:r>
              <a:rPr lang="fr-BE" altLang="en-US" sz="2800" dirty="0" err="1" smtClean="0">
                <a:solidFill>
                  <a:schemeClr val="bg1"/>
                </a:solidFill>
              </a:rPr>
              <a:t>statistical</a:t>
            </a:r>
            <a:r>
              <a:rPr lang="fr-BE" altLang="en-US" sz="2800" dirty="0" smtClean="0">
                <a:solidFill>
                  <a:schemeClr val="bg1"/>
                </a:solidFill>
              </a:rPr>
              <a:t> perspective on </a:t>
            </a:r>
            <a:r>
              <a:rPr lang="fr-BE" altLang="en-US" sz="2800" dirty="0" err="1" smtClean="0">
                <a:solidFill>
                  <a:schemeClr val="bg1"/>
                </a:solidFill>
              </a:rPr>
              <a:t>developing</a:t>
            </a:r>
            <a:r>
              <a:rPr lang="fr-BE" altLang="en-US" sz="2800" dirty="0" smtClean="0">
                <a:solidFill>
                  <a:schemeClr val="bg1"/>
                </a:solidFill>
              </a:rPr>
              <a:t> an </a:t>
            </a:r>
            <a:r>
              <a:rPr lang="fr-BE" altLang="en-US" sz="2800" dirty="0" err="1" smtClean="0">
                <a:solidFill>
                  <a:schemeClr val="bg1"/>
                </a:solidFill>
              </a:rPr>
              <a:t>ecosystem</a:t>
            </a:r>
            <a:r>
              <a:rPr lang="fr-BE" altLang="en-US" sz="2800" dirty="0" smtClean="0">
                <a:solidFill>
                  <a:schemeClr val="bg1"/>
                </a:solidFill>
              </a:rPr>
              <a:t> </a:t>
            </a:r>
            <a:r>
              <a:rPr lang="fr-BE" altLang="en-US" sz="2800" dirty="0" err="1" smtClean="0">
                <a:solidFill>
                  <a:schemeClr val="bg1"/>
                </a:solidFill>
              </a:rPr>
              <a:t>accounting</a:t>
            </a:r>
            <a:r>
              <a:rPr lang="fr-BE" altLang="en-US" sz="2800" dirty="0" smtClean="0">
                <a:solidFill>
                  <a:schemeClr val="bg1"/>
                </a:solidFill>
              </a:rPr>
              <a:t> system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09120"/>
            <a:ext cx="7992888" cy="936104"/>
          </a:xfrm>
        </p:spPr>
        <p:txBody>
          <a:bodyPr/>
          <a:lstStyle/>
          <a:p>
            <a:r>
              <a:rPr lang="fr-BE" altLang="en-US" sz="2000" dirty="0" smtClean="0"/>
              <a:t>1-2 </a:t>
            </a:r>
            <a:r>
              <a:rPr lang="fr-BE" altLang="en-US" sz="2000" dirty="0" err="1" smtClean="0"/>
              <a:t>Oct</a:t>
            </a:r>
            <a:r>
              <a:rPr lang="fr-BE" altLang="en-US" sz="2000" dirty="0" smtClean="0"/>
              <a:t> </a:t>
            </a:r>
            <a:r>
              <a:rPr lang="fr-BE" altLang="en-US" sz="2000" dirty="0"/>
              <a:t>2015</a:t>
            </a:r>
          </a:p>
          <a:p>
            <a:pPr>
              <a:lnSpc>
                <a:spcPct val="200000"/>
              </a:lnSpc>
            </a:pPr>
            <a:r>
              <a:rPr lang="fr-BE" altLang="en-US" sz="2000" dirty="0" smtClean="0">
                <a:solidFill>
                  <a:schemeClr val="accent5">
                    <a:lumMod val="75000"/>
                  </a:schemeClr>
                </a:solidFill>
              </a:rPr>
              <a:t>Anton Steurer, Eurostat Unit E2</a:t>
            </a:r>
          </a:p>
        </p:txBody>
      </p:sp>
    </p:spTree>
    <p:extLst>
      <p:ext uri="{BB962C8B-B14F-4D97-AF65-F5344CB8AC3E}">
        <p14:creationId xmlns:p14="http://schemas.microsoft.com/office/powerpoint/2010/main" val="26439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01775" y="4175125"/>
            <a:ext cx="5638800" cy="2209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2986" y="3108325"/>
            <a:ext cx="2584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Ecosystem services</a:t>
            </a:r>
          </a:p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 - Provisioning</a:t>
            </a:r>
          </a:p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 - Regulating</a:t>
            </a:r>
          </a:p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 - Cultural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863975" y="3108325"/>
            <a:ext cx="914400" cy="1676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1975" y="58515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ECOSYSTEM ASSET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759575" y="4556125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530975" y="4403725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87375" y="4937125"/>
            <a:ext cx="7620000" cy="838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5200" y="5127625"/>
            <a:ext cx="452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Ecosystem structure, function &amp; processes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59296" y="5015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smtClean="0"/>
              <a:t>Core Ecosystem Accounting Model</a:t>
            </a:r>
            <a:endParaRPr lang="en-US" kern="0" dirty="0"/>
          </a:p>
        </p:txBody>
      </p:sp>
      <p:sp>
        <p:nvSpPr>
          <p:cNvPr id="16" name="Oval 15"/>
          <p:cNvSpPr/>
          <p:nvPr/>
        </p:nvSpPr>
        <p:spPr>
          <a:xfrm>
            <a:off x="6530973" y="3573015"/>
            <a:ext cx="2433515" cy="9069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0575" y="3640495"/>
            <a:ext cx="161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Other ecosystems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01775" y="4175125"/>
            <a:ext cx="5638800" cy="2209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20975" y="2117725"/>
            <a:ext cx="30480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9467" y="227012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Benefits :</a:t>
            </a:r>
          </a:p>
          <a:p>
            <a:pPr algn="ctr"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Material &amp; non-material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5975" y="3489325"/>
            <a:ext cx="161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Ecosystem services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863975" y="3108325"/>
            <a:ext cx="914400" cy="1676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1975" y="58515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ECOSYSTEM ASSET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759575" y="4556125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530975" y="4403725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375" y="3717925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0" dirty="0" smtClean="0">
                <a:solidFill>
                  <a:prstClr val="black"/>
                </a:solidFill>
                <a:latin typeface="Arial" charset="0"/>
              </a:rPr>
              <a:t>Human inputs (e.g. </a:t>
            </a:r>
            <a:r>
              <a:rPr lang="en-US" sz="1600" b="0" dirty="0" err="1" smtClean="0">
                <a:solidFill>
                  <a:prstClr val="black"/>
                </a:solidFill>
                <a:latin typeface="Arial" charset="0"/>
              </a:rPr>
              <a:t>labour</a:t>
            </a:r>
            <a:r>
              <a:rPr lang="en-US" sz="1600" b="0" dirty="0" smtClean="0">
                <a:solidFill>
                  <a:prstClr val="black"/>
                </a:solidFill>
                <a:latin typeface="Arial" charset="0"/>
              </a:rPr>
              <a:t>, produced assets)</a:t>
            </a:r>
            <a:endParaRPr lang="en-US" sz="1600" b="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720975" y="3032125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87375" y="4937125"/>
            <a:ext cx="7620000" cy="838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5200" y="5127625"/>
            <a:ext cx="452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Ecosystem structure, function &amp; processes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59296" y="5015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smtClean="0"/>
              <a:t>Core Ecosystem Accounting Model</a:t>
            </a:r>
            <a:endParaRPr lang="en-US" kern="0" dirty="0"/>
          </a:p>
        </p:txBody>
      </p:sp>
      <p:sp>
        <p:nvSpPr>
          <p:cNvPr id="17" name="Oval 16"/>
          <p:cNvSpPr/>
          <p:nvPr/>
        </p:nvSpPr>
        <p:spPr>
          <a:xfrm>
            <a:off x="6530973" y="3573015"/>
            <a:ext cx="2433515" cy="9069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575" y="3640495"/>
            <a:ext cx="161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Other ecosystems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296" y="501588"/>
            <a:ext cx="8229600" cy="936625"/>
          </a:xfrm>
        </p:spPr>
        <p:txBody>
          <a:bodyPr/>
          <a:lstStyle/>
          <a:p>
            <a:r>
              <a:rPr lang="en-US" dirty="0" smtClean="0"/>
              <a:t>Core Ecosystem Accounting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25575" y="1127125"/>
            <a:ext cx="5638800" cy="1905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01775" y="4175125"/>
            <a:ext cx="5638800" cy="2209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20975" y="2117725"/>
            <a:ext cx="30480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8575" y="143192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Individual &amp; societal well-being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35575" y="2041525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339975" y="1965325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959225" y="2022475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5975" y="3489325"/>
            <a:ext cx="161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Ecosystem services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863975" y="3108325"/>
            <a:ext cx="914400" cy="1676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1975" y="58515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ECOSYSTEM ASSET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759575" y="4556125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530975" y="4403725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375" y="3717925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0" dirty="0" smtClean="0">
                <a:solidFill>
                  <a:prstClr val="black"/>
                </a:solidFill>
                <a:latin typeface="Arial" charset="0"/>
              </a:rPr>
              <a:t>Human inputs (e.g. </a:t>
            </a:r>
            <a:r>
              <a:rPr lang="en-US" sz="1600" b="0" dirty="0" err="1" smtClean="0">
                <a:solidFill>
                  <a:prstClr val="black"/>
                </a:solidFill>
                <a:latin typeface="Arial" charset="0"/>
              </a:rPr>
              <a:t>labour</a:t>
            </a:r>
            <a:r>
              <a:rPr lang="en-US" sz="1600" b="0" dirty="0" smtClean="0">
                <a:solidFill>
                  <a:prstClr val="black"/>
                </a:solidFill>
                <a:latin typeface="Arial" charset="0"/>
              </a:rPr>
              <a:t>, produced assets)</a:t>
            </a:r>
            <a:endParaRPr lang="en-US" sz="1600" b="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720975" y="3032125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87375" y="4937125"/>
            <a:ext cx="7620000" cy="838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6173" y="2179722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Benefits : material &amp; non-material; SNA and non-SNA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5200" y="5127625"/>
            <a:ext cx="452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Ecosystem structure, function &amp; processes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30973" y="3573015"/>
            <a:ext cx="2433515" cy="9069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0575" y="3640495"/>
            <a:ext cx="161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Other ecosystems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620688"/>
            <a:ext cx="82296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Role of the SNA production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229600" cy="3633788"/>
          </a:xfrm>
        </p:spPr>
        <p:txBody>
          <a:bodyPr/>
          <a:lstStyle/>
          <a:p>
            <a:r>
              <a:rPr lang="en-US" sz="2200" dirty="0" smtClean="0"/>
              <a:t>There are SNA benefits and non-SNA benefits</a:t>
            </a:r>
          </a:p>
          <a:p>
            <a:pPr marL="800100" lvl="3" indent="-342900">
              <a:buClr>
                <a:schemeClr val="bg1"/>
              </a:buClr>
              <a:buFontTx/>
              <a:buChar char="•"/>
            </a:pPr>
            <a:r>
              <a:rPr lang="en-US" sz="1600" dirty="0" smtClean="0">
                <a:solidFill>
                  <a:srgbClr val="0F5494"/>
                </a:solidFill>
                <a:latin typeface="+mn-lt"/>
              </a:rPr>
              <a:t>SNA benefits = recorded in national accounts as produced by an economic unit (e.g. potatoes are produced by farmers, ecosystem </a:t>
            </a:r>
            <a:r>
              <a:rPr lang="en-US" sz="1600" dirty="0">
                <a:solidFill>
                  <a:srgbClr val="0F5494"/>
                </a:solidFill>
                <a:latin typeface="+mn-lt"/>
              </a:rPr>
              <a:t>service in </a:t>
            </a:r>
            <a:r>
              <a:rPr lang="en-US" sz="1600" b="1" u="sng" dirty="0">
                <a:solidFill>
                  <a:srgbClr val="0F5494"/>
                </a:solidFill>
                <a:latin typeface="+mn-lt"/>
              </a:rPr>
              <a:t>this</a:t>
            </a:r>
            <a:r>
              <a:rPr lang="en-US" sz="1600" dirty="0">
                <a:solidFill>
                  <a:srgbClr val="0F5494"/>
                </a:solidFill>
                <a:latin typeface="+mn-lt"/>
              </a:rPr>
              <a:t> view = contribution to </a:t>
            </a:r>
            <a:r>
              <a:rPr lang="en-US" sz="1600" dirty="0" smtClean="0">
                <a:solidFill>
                  <a:srgbClr val="0F5494"/>
                </a:solidFill>
                <a:latin typeface="+mn-lt"/>
              </a:rPr>
              <a:t>making of potatoes; but clean air is produced by nature). </a:t>
            </a:r>
            <a:endParaRPr lang="en-US" sz="1600" dirty="0">
              <a:solidFill>
                <a:srgbClr val="0F5494"/>
              </a:solidFill>
              <a:latin typeface="+mn-lt"/>
            </a:endParaRPr>
          </a:p>
          <a:p>
            <a:r>
              <a:rPr lang="en-US" sz="2200" dirty="0" smtClean="0"/>
              <a:t>Production boundary defines scope of activity (and income and consumption) from the use of assets</a:t>
            </a:r>
          </a:p>
          <a:p>
            <a:pPr lvl="2"/>
            <a:r>
              <a:rPr lang="en-US" sz="1600" dirty="0" smtClean="0"/>
              <a:t>Includes market and non-market activity (e.g. govt. health, education, defense, owner-occupied dwellings…)</a:t>
            </a:r>
          </a:p>
          <a:p>
            <a:pPr lvl="2"/>
            <a:r>
              <a:rPr lang="en-US" sz="1600" dirty="0" smtClean="0"/>
              <a:t>Includes subsistence agriculture and fishing but excludes natural processes</a:t>
            </a:r>
          </a:p>
          <a:p>
            <a:r>
              <a:rPr lang="en-US" sz="2200" dirty="0" smtClean="0"/>
              <a:t>Implications for environmental assets</a:t>
            </a:r>
          </a:p>
          <a:p>
            <a:pPr lvl="2"/>
            <a:r>
              <a:rPr lang="en-US" sz="1600" dirty="0" smtClean="0"/>
              <a:t>SNA value only covers contribution to current measures of output – i.e. essentially income from extraction or harvest, and implicitly </a:t>
            </a:r>
            <a:r>
              <a:rPr lang="en-US" sz="1600" dirty="0"/>
              <a:t>some priced </a:t>
            </a:r>
            <a:r>
              <a:rPr lang="en-US" sz="1600" dirty="0" smtClean="0"/>
              <a:t>parts of ecosystem services ("the nice view"…)</a:t>
            </a:r>
          </a:p>
          <a:p>
            <a:pPr lvl="2"/>
            <a:r>
              <a:rPr lang="en-US" sz="1600" dirty="0" smtClean="0"/>
              <a:t>Cost of capital relates to loss of future extraction income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1175" y="548680"/>
            <a:ext cx="8229600" cy="936625"/>
          </a:xfrm>
        </p:spPr>
        <p:txBody>
          <a:bodyPr/>
          <a:lstStyle/>
          <a:p>
            <a:r>
              <a:rPr lang="en-US" dirty="0" smtClean="0"/>
              <a:t>Changing the Production Boundary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25575" y="1127125"/>
            <a:ext cx="5638800" cy="1905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01775" y="4175125"/>
            <a:ext cx="5638800" cy="2209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13467" y="1801257"/>
            <a:ext cx="4617507" cy="12308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49383" y="1801257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958975" y="1801257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978275" y="1782207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5975" y="3489325"/>
            <a:ext cx="161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Ecosystem services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863975" y="3108325"/>
            <a:ext cx="914400" cy="1676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5750" y="5149851"/>
            <a:ext cx="309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ECOSYSTEM ASSET</a:t>
            </a:r>
          </a:p>
          <a:p>
            <a:pPr algn="ctr"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e.g. forest, wetland, coastal area, agricultural land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11475" y="209936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Benefits :</a:t>
            </a:r>
          </a:p>
          <a:p>
            <a:pPr algn="ctr"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SNA &amp; non-SNA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36134" y="1371600"/>
            <a:ext cx="5828242" cy="3555999"/>
          </a:xfrm>
          <a:prstGeom prst="ellipse">
            <a:avLst/>
          </a:prstGeom>
          <a:noFill/>
          <a:ln w="2857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4375" y="2565995"/>
            <a:ext cx="1507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Extended production boundary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7544" y="74612"/>
            <a:ext cx="8229600" cy="936625"/>
          </a:xfrm>
        </p:spPr>
        <p:txBody>
          <a:bodyPr/>
          <a:lstStyle/>
          <a:p>
            <a:r>
              <a:rPr lang="en-GB" altLang="en-US" dirty="0" smtClean="0"/>
              <a:t>What do we need for accounting for ecosystems (at EU level)?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5325" y="1101725"/>
            <a:ext cx="8448675" cy="5099050"/>
          </a:xfrm>
        </p:spPr>
        <p:txBody>
          <a:bodyPr/>
          <a:lstStyle/>
          <a:p>
            <a:pPr marL="177800" indent="-177800" eaLnBrk="1" fontAlgn="auto" hangingPunct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GB" altLang="en-US" kern="1200" dirty="0" smtClean="0">
                <a:solidFill>
                  <a:prstClr val="black"/>
                </a:solidFill>
              </a:rPr>
              <a:t> We </a:t>
            </a:r>
            <a:r>
              <a:rPr lang="en-GB" altLang="en-US" kern="1200" dirty="0">
                <a:solidFill>
                  <a:prstClr val="black"/>
                </a:solidFill>
              </a:rPr>
              <a:t>need biophysical accounts </a:t>
            </a:r>
            <a:r>
              <a:rPr lang="en-GB" altLang="en-US" kern="1200" dirty="0" smtClean="0">
                <a:solidFill>
                  <a:prstClr val="black"/>
                </a:solidFill>
              </a:rPr>
              <a:t>first</a:t>
            </a:r>
          </a:p>
          <a:p>
            <a:pPr marL="722313" lvl="3" indent="-3429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GB" altLang="en-US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direct </a:t>
            </a:r>
            <a:r>
              <a:rPr lang="en-GB" altLang="en-US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use </a:t>
            </a:r>
          </a:p>
          <a:p>
            <a:pPr marL="722313" lvl="3" indent="-3429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en-GB" altLang="en-US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 basis for valuation studies, upscaling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GB" altLang="en-US" kern="1200" dirty="0" smtClean="0">
                <a:solidFill>
                  <a:prstClr val="black"/>
                </a:solidFill>
              </a:rPr>
              <a:t> We </a:t>
            </a:r>
            <a:r>
              <a:rPr lang="en-GB" altLang="en-US" kern="1200" dirty="0">
                <a:solidFill>
                  <a:prstClr val="black"/>
                </a:solidFill>
              </a:rPr>
              <a:t>need an EU </a:t>
            </a:r>
            <a:r>
              <a:rPr lang="en-GB" altLang="en-US" kern="1200" dirty="0" smtClean="0">
                <a:solidFill>
                  <a:prstClr val="black"/>
                </a:solidFill>
              </a:rPr>
              <a:t>data layer </a:t>
            </a:r>
            <a:r>
              <a:rPr lang="en-GB" altLang="en-US" kern="1200" dirty="0">
                <a:solidFill>
                  <a:prstClr val="black"/>
                </a:solidFill>
              </a:rPr>
              <a:t>of accounts </a:t>
            </a:r>
            <a:r>
              <a:rPr lang="en-GB" altLang="en-US" kern="1200" dirty="0" smtClean="0">
                <a:solidFill>
                  <a:prstClr val="black"/>
                </a:solidFill>
              </a:rPr>
              <a:t>as a</a:t>
            </a:r>
          </a:p>
          <a:p>
            <a:pPr marL="720725" indent="-363538" eaLnBrk="1" fontAlgn="auto" hangingPunct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GB" altLang="en-US" sz="2000" kern="1200" dirty="0" smtClean="0">
                <a:solidFill>
                  <a:schemeClr val="tx1"/>
                </a:solidFill>
              </a:rPr>
              <a:t>frame </a:t>
            </a:r>
            <a:r>
              <a:rPr lang="en-GB" altLang="en-US" sz="2000" kern="1200" dirty="0">
                <a:solidFill>
                  <a:schemeClr val="tx1"/>
                </a:solidFill>
              </a:rPr>
              <a:t>for countries and for </a:t>
            </a:r>
            <a:r>
              <a:rPr lang="en-GB" altLang="en-US" sz="2000" kern="1200" dirty="0" smtClean="0">
                <a:solidFill>
                  <a:schemeClr val="tx1"/>
                </a:solidFill>
              </a:rPr>
              <a:t>responding to EU policies</a:t>
            </a:r>
            <a:endParaRPr lang="en-GB" altLang="en-US" sz="2000" kern="1200" dirty="0">
              <a:solidFill>
                <a:schemeClr val="tx1"/>
              </a:solidFill>
            </a:endParaRPr>
          </a:p>
          <a:p>
            <a:pPr marL="720725" indent="-363538" eaLnBrk="1" fontAlgn="auto" hangingPunct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GB" altLang="en-US" sz="2000" kern="1200" dirty="0" smtClean="0">
                <a:solidFill>
                  <a:schemeClr val="tx1"/>
                </a:solidFill>
              </a:rPr>
              <a:t>foundation for building input data layers and the </a:t>
            </a:r>
            <a:r>
              <a:rPr lang="en-GB" altLang="en-US" sz="2000" kern="1200" dirty="0">
                <a:solidFill>
                  <a:schemeClr val="tx1"/>
                </a:solidFill>
              </a:rPr>
              <a:t>capacity to analyse </a:t>
            </a:r>
            <a:r>
              <a:rPr lang="en-GB" altLang="en-US" sz="2000" kern="1200" dirty="0" smtClean="0">
                <a:solidFill>
                  <a:schemeClr val="tx1"/>
                </a:solidFill>
              </a:rPr>
              <a:t>accounting results</a:t>
            </a:r>
            <a:endParaRPr lang="en-GB" altLang="en-US" sz="2000" kern="1200" dirty="0">
              <a:solidFill>
                <a:schemeClr val="tx1"/>
              </a:solidFill>
            </a:endParaRPr>
          </a:p>
          <a:p>
            <a:pPr marL="177800" indent="-177800" eaLnBrk="1" fontAlgn="auto" hangingPunct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GB" altLang="en-US" kern="1200" dirty="0" smtClean="0">
                <a:solidFill>
                  <a:schemeClr val="tx1"/>
                </a:solidFill>
              </a:rPr>
              <a:t> We </a:t>
            </a:r>
            <a:r>
              <a:rPr lang="en-GB" altLang="en-US" kern="1200" dirty="0">
                <a:solidFill>
                  <a:schemeClr val="tx1"/>
                </a:solidFill>
              </a:rPr>
              <a:t>need </a:t>
            </a:r>
            <a:r>
              <a:rPr lang="en-GB" altLang="en-US" kern="1200" dirty="0" smtClean="0">
                <a:solidFill>
                  <a:schemeClr val="tx1"/>
                </a:solidFill>
              </a:rPr>
              <a:t>accounting experiments &amp; demonstrations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GB" altLang="en-US" kern="1200" dirty="0" smtClean="0">
                <a:solidFill>
                  <a:prstClr val="black"/>
                </a:solidFill>
              </a:rPr>
              <a:t>We </a:t>
            </a:r>
            <a:r>
              <a:rPr lang="en-GB" altLang="en-US" kern="1200" dirty="0">
                <a:solidFill>
                  <a:prstClr val="black"/>
                </a:solidFill>
              </a:rPr>
              <a:t>need stepwise standards &amp; </a:t>
            </a:r>
            <a:r>
              <a:rPr lang="en-GB" altLang="en-US" kern="1200" dirty="0" smtClean="0">
                <a:solidFill>
                  <a:prstClr val="black"/>
                </a:solidFill>
              </a:rPr>
              <a:t>recommendations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GB" altLang="en-US" kern="1200" dirty="0" smtClean="0">
                <a:solidFill>
                  <a:prstClr val="black"/>
                </a:solidFill>
              </a:rPr>
              <a:t>We need a community that works on this and advances the area (i.e. we need also funding) 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381750"/>
            <a:ext cx="503238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79241712-C58E-43F2-BD83-05EC7C04D703}" type="slidenum">
              <a:rPr lang="en-GB" altLang="en-US" sz="1400">
                <a:solidFill>
                  <a:srgbClr val="000000"/>
                </a:solidFill>
                <a:cs typeface="Arial" charset="0"/>
              </a:rPr>
              <a:pPr/>
              <a:t>15</a:t>
            </a:fld>
            <a:endParaRPr lang="en-GB" altLang="en-US" sz="1400">
              <a:solidFill>
                <a:srgbClr val="000000"/>
              </a:solidFill>
              <a:cs typeface="Arial" charset="0"/>
            </a:endParaRPr>
          </a:p>
          <a:p>
            <a:endParaRPr lang="en-GB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4763"/>
            <a:ext cx="8229600" cy="2571751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4000" dirty="0" smtClean="0"/>
              <a:t>What is the challenge?  </a:t>
            </a:r>
            <a:br>
              <a:rPr lang="en-GB" sz="4000" dirty="0" smtClean="0"/>
            </a:br>
            <a:r>
              <a:rPr lang="en-GB" sz="3100" dirty="0" smtClean="0"/>
              <a:t>Many different &amp; separate &amp; expensive data gathering exercises but not really tailored towards measuring ecosystems</a:t>
            </a:r>
            <a:endParaRPr lang="en-GB" sz="3100" dirty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077913" y="3073400"/>
            <a:ext cx="187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600" b="1"/>
              <a:t>LUCAS (ground observation)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976938" y="3095625"/>
            <a:ext cx="1871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600" b="1"/>
              <a:t>COPERNICUS (satellite images)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042988" y="4462463"/>
            <a:ext cx="17287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600" b="1"/>
              <a:t>Farm Structure Survey (agricultural census)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951163" y="4140200"/>
            <a:ext cx="1223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600" b="1"/>
              <a:t>Corine Land Cover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140200" y="523398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600" b="1"/>
              <a:t>Natura 2000 data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3551238" y="3140075"/>
            <a:ext cx="166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600" b="1"/>
              <a:t>Biodiversity monitoring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4895850" y="4140200"/>
            <a:ext cx="140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600" b="1"/>
              <a:t>Forest statistics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6300788" y="5264150"/>
            <a:ext cx="1223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600" b="1"/>
              <a:t>Et cetera</a:t>
            </a:r>
          </a:p>
        </p:txBody>
      </p:sp>
      <p:sp>
        <p:nvSpPr>
          <p:cNvPr id="2765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" y="6381750"/>
            <a:ext cx="503238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/>
            <a:fld id="{49B9525C-786A-45A3-A504-AB74D43FC0C5}" type="slidenum">
              <a:rPr lang="en-GB" altLang="en-US" sz="1400" smtClean="0">
                <a:solidFill>
                  <a:schemeClr val="tx1"/>
                </a:solidFill>
                <a:cs typeface="Arial" charset="0"/>
              </a:rPr>
              <a:pPr algn="l"/>
              <a:t>16</a:t>
            </a:fld>
            <a:endParaRPr lang="en-GB" altLang="en-US" sz="1400" smtClean="0">
              <a:solidFill>
                <a:schemeClr val="tx1"/>
              </a:solidFill>
              <a:cs typeface="Arial" charset="0"/>
            </a:endParaRPr>
          </a:p>
          <a:p>
            <a:pPr algn="l"/>
            <a:endParaRPr lang="en-GB" altLang="en-US" sz="140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6659563" y="4140200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600" b="1"/>
              <a:t>Water FD reporting</a:t>
            </a:r>
          </a:p>
        </p:txBody>
      </p:sp>
    </p:spTree>
    <p:extLst>
      <p:ext uri="{BB962C8B-B14F-4D97-AF65-F5344CB8AC3E}">
        <p14:creationId xmlns:p14="http://schemas.microsoft.com/office/powerpoint/2010/main" val="14635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936625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1"/>
                </a:solidFill>
              </a:rPr>
              <a:t>What is the potential solution ?</a:t>
            </a:r>
            <a:endParaRPr lang="en-GB" altLang="en-US" dirty="0" smtClean="0"/>
          </a:p>
        </p:txBody>
      </p:sp>
      <p:grpSp>
        <p:nvGrpSpPr>
          <p:cNvPr id="28675" name="Group 23"/>
          <p:cNvGrpSpPr>
            <a:grpSpLocks/>
          </p:cNvGrpSpPr>
          <p:nvPr/>
        </p:nvGrpSpPr>
        <p:grpSpPr bwMode="auto">
          <a:xfrm>
            <a:off x="429623" y="2740074"/>
            <a:ext cx="7783512" cy="3475038"/>
            <a:chOff x="1048214" y="3157650"/>
            <a:chExt cx="7783552" cy="3475466"/>
          </a:xfrm>
        </p:grpSpPr>
        <p:sp>
          <p:nvSpPr>
            <p:cNvPr id="3" name="Oval 2"/>
            <p:cNvSpPr/>
            <p:nvPr/>
          </p:nvSpPr>
          <p:spPr>
            <a:xfrm>
              <a:off x="1226015" y="3840359"/>
              <a:ext cx="3003565" cy="142257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1148227" y="3560925"/>
              <a:ext cx="4835550" cy="2327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1048214" y="3157650"/>
              <a:ext cx="7783552" cy="347546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100" dirty="0"/>
            </a:p>
          </p:txBody>
        </p:sp>
        <p:sp>
          <p:nvSpPr>
            <p:cNvPr id="28681" name="TextBox 5"/>
            <p:cNvSpPr txBox="1">
              <a:spLocks noChangeArrowheads="1"/>
            </p:cNvSpPr>
            <p:nvPr/>
          </p:nvSpPr>
          <p:spPr bwMode="auto">
            <a:xfrm>
              <a:off x="1520695" y="4397666"/>
              <a:ext cx="720080" cy="2616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altLang="en-US" sz="1100"/>
                <a:t>FSS</a:t>
              </a:r>
            </a:p>
          </p:txBody>
        </p:sp>
        <p:sp>
          <p:nvSpPr>
            <p:cNvPr id="28682" name="TextBox 6"/>
            <p:cNvSpPr txBox="1">
              <a:spLocks noChangeArrowheads="1"/>
            </p:cNvSpPr>
            <p:nvPr/>
          </p:nvSpPr>
          <p:spPr bwMode="auto">
            <a:xfrm>
              <a:off x="2159301" y="4570745"/>
              <a:ext cx="827351" cy="4309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altLang="en-US" sz="1100"/>
                <a:t>Forest stats</a:t>
              </a:r>
            </a:p>
          </p:txBody>
        </p:sp>
        <p:sp>
          <p:nvSpPr>
            <p:cNvPr id="28683" name="TextBox 9"/>
            <p:cNvSpPr txBox="1">
              <a:spLocks noChangeArrowheads="1"/>
            </p:cNvSpPr>
            <p:nvPr/>
          </p:nvSpPr>
          <p:spPr bwMode="auto">
            <a:xfrm>
              <a:off x="2931887" y="4416622"/>
              <a:ext cx="1061208" cy="2616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altLang="en-US" sz="1100"/>
                <a:t>Bio-energy</a:t>
              </a:r>
            </a:p>
          </p:txBody>
        </p:sp>
        <p:sp>
          <p:nvSpPr>
            <p:cNvPr id="28684" name="TextBox 12"/>
            <p:cNvSpPr txBox="1">
              <a:spLocks noChangeArrowheads="1"/>
            </p:cNvSpPr>
            <p:nvPr/>
          </p:nvSpPr>
          <p:spPr bwMode="auto">
            <a:xfrm>
              <a:off x="3906165" y="5001766"/>
              <a:ext cx="1262361" cy="93883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altLang="en-US" sz="1100"/>
                <a:t>Copernicus Land monitoring</a:t>
              </a:r>
            </a:p>
            <a:p>
              <a:pPr eaLnBrk="1" hangingPunct="1"/>
              <a:r>
                <a:rPr lang="en-GB" altLang="en-US" sz="1100"/>
                <a:t>In situ coordination</a:t>
              </a:r>
            </a:p>
          </p:txBody>
        </p:sp>
        <p:sp>
          <p:nvSpPr>
            <p:cNvPr id="28685" name="TextBox 13"/>
            <p:cNvSpPr txBox="1">
              <a:spLocks noChangeArrowheads="1"/>
            </p:cNvSpPr>
            <p:nvPr/>
          </p:nvSpPr>
          <p:spPr bwMode="auto">
            <a:xfrm>
              <a:off x="4721095" y="4741495"/>
              <a:ext cx="936290" cy="2616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altLang="en-US" sz="1100"/>
                <a:t>LUCAS</a:t>
              </a:r>
            </a:p>
          </p:txBody>
        </p:sp>
        <p:sp>
          <p:nvSpPr>
            <p:cNvPr id="28686" name="TextBox 15"/>
            <p:cNvSpPr txBox="1">
              <a:spLocks noChangeArrowheads="1"/>
            </p:cNvSpPr>
            <p:nvPr/>
          </p:nvSpPr>
          <p:spPr bwMode="auto">
            <a:xfrm>
              <a:off x="6941091" y="4242435"/>
              <a:ext cx="1224001" cy="4617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altLang="en-US" dirty="0" err="1"/>
                <a:t>Natura</a:t>
              </a:r>
              <a:r>
                <a:rPr lang="en-GB" altLang="en-US" dirty="0"/>
                <a:t> </a:t>
              </a:r>
            </a:p>
            <a:p>
              <a:pPr eaLnBrk="1" hangingPunct="1"/>
              <a:r>
                <a:rPr lang="en-GB" altLang="en-US" dirty="0"/>
                <a:t>2000/CDDA</a:t>
              </a:r>
            </a:p>
          </p:txBody>
        </p:sp>
        <p:sp>
          <p:nvSpPr>
            <p:cNvPr id="28687" name="TextBox 17"/>
            <p:cNvSpPr txBox="1">
              <a:spLocks noChangeArrowheads="1"/>
            </p:cNvSpPr>
            <p:nvPr/>
          </p:nvSpPr>
          <p:spPr bwMode="auto">
            <a:xfrm>
              <a:off x="6747106" y="4895383"/>
              <a:ext cx="1080120" cy="6002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altLang="en-US" sz="1100"/>
                <a:t>Ecosystem mapping (extent)</a:t>
              </a:r>
            </a:p>
          </p:txBody>
        </p:sp>
        <p:sp>
          <p:nvSpPr>
            <p:cNvPr id="28688" name="TextBox 18"/>
            <p:cNvSpPr txBox="1">
              <a:spLocks noChangeArrowheads="1"/>
            </p:cNvSpPr>
            <p:nvPr/>
          </p:nvSpPr>
          <p:spPr bwMode="auto">
            <a:xfrm>
              <a:off x="5748761" y="5452276"/>
              <a:ext cx="1080120" cy="6002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altLang="en-US" sz="1100"/>
                <a:t>Ecosystem condition (state)</a:t>
              </a:r>
            </a:p>
          </p:txBody>
        </p:sp>
        <p:sp>
          <p:nvSpPr>
            <p:cNvPr id="28689" name="TextBox 19"/>
            <p:cNvSpPr txBox="1">
              <a:spLocks noChangeArrowheads="1"/>
            </p:cNvSpPr>
            <p:nvPr/>
          </p:nvSpPr>
          <p:spPr bwMode="auto">
            <a:xfrm>
              <a:off x="4535308" y="5865547"/>
              <a:ext cx="1266437" cy="6002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altLang="en-US" sz="1100"/>
                <a:t>Biodiversity </a:t>
              </a:r>
            </a:p>
            <a:p>
              <a:pPr eaLnBrk="1" hangingPunct="1"/>
              <a:r>
                <a:rPr lang="en-GB" altLang="en-US" sz="1100"/>
                <a:t>assessments (monitoring)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16568" y="3961024"/>
              <a:ext cx="1295554" cy="2616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v-SE" sz="1100" dirty="0">
                  <a:solidFill>
                    <a:srgbClr val="3E6FD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Land use data</a:t>
              </a:r>
              <a:endParaRPr lang="en-GB" sz="1100" dirty="0">
                <a:solidFill>
                  <a:srgbClr val="3E6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29580" y="3783202"/>
              <a:ext cx="994188" cy="6002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v-SE" sz="1100" dirty="0">
                  <a:solidFill>
                    <a:srgbClr val="2D5EC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Land </a:t>
              </a:r>
            </a:p>
            <a:p>
              <a:pPr eaLnBrk="1" hangingPunct="1">
                <a:defRPr/>
              </a:pPr>
              <a:r>
                <a:rPr lang="sv-SE" sz="1100" dirty="0">
                  <a:solidFill>
                    <a:srgbClr val="2D5EC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use/cover</a:t>
              </a:r>
            </a:p>
            <a:p>
              <a:pPr eaLnBrk="1" hangingPunct="1">
                <a:defRPr/>
              </a:pPr>
              <a:r>
                <a:rPr lang="sv-SE" sz="1100" dirty="0">
                  <a:solidFill>
                    <a:srgbClr val="2D5EC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</a:t>
              </a:r>
              <a:endParaRPr lang="en-GB" sz="1100" dirty="0">
                <a:solidFill>
                  <a:srgbClr val="2D5E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05989" y="3783202"/>
              <a:ext cx="1540814" cy="2770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v-SE" sz="1200" dirty="0">
                  <a:solidFill>
                    <a:srgbClr val="3E6FD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Ecosystem data</a:t>
              </a:r>
              <a:endParaRPr lang="en-GB" sz="1200" dirty="0">
                <a:solidFill>
                  <a:srgbClr val="3E6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914401" y="1417638"/>
            <a:ext cx="78340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sv-SE" altLang="en-US" sz="1800" b="1" dirty="0"/>
              <a:t>Goal: nested and connected data sets in a common </a:t>
            </a:r>
            <a:r>
              <a:rPr lang="sv-SE" altLang="en-US" sz="1800" b="1" dirty="0" smtClean="0"/>
              <a:t>frame: </a:t>
            </a:r>
            <a:r>
              <a:rPr lang="de-DE" altLang="en-US" sz="1800" dirty="0"/>
              <a:t>the foundation for an </a:t>
            </a:r>
            <a:r>
              <a:rPr lang="fr-BE" altLang="en-US" sz="1800" dirty="0" err="1"/>
              <a:t>Integrated</a:t>
            </a:r>
            <a:r>
              <a:rPr lang="fr-BE" altLang="en-US" sz="1800" dirty="0"/>
              <a:t> </a:t>
            </a:r>
            <a:r>
              <a:rPr lang="en-GB" altLang="en-US" sz="1800" dirty="0"/>
              <a:t>system for Natural Capital and ecosystem services Accounting - based on statistical and geospatial information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381750"/>
            <a:ext cx="503238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1D2284DF-1B58-41BD-8DAD-B43DE8CC66C4}" type="slidenum">
              <a:rPr lang="en-GB" altLang="en-US" sz="1400">
                <a:solidFill>
                  <a:srgbClr val="000000"/>
                </a:solidFill>
                <a:cs typeface="Arial" charset="0"/>
              </a:rPr>
              <a:pPr/>
              <a:t>17</a:t>
            </a:fld>
            <a:endParaRPr lang="en-GB" altLang="en-US" sz="1400">
              <a:solidFill>
                <a:srgbClr val="000000"/>
              </a:solidFill>
              <a:cs typeface="Arial" charset="0"/>
            </a:endParaRPr>
          </a:p>
          <a:p>
            <a:endParaRPr lang="en-GB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8271A6DA-AD9D-443A-8D6E-7A8BDE045EC0}" type="slidenum">
              <a:rPr lang="en-GB" altLang="en-US" sz="1400">
                <a:solidFill>
                  <a:schemeClr val="tx1"/>
                </a:solidFill>
                <a:cs typeface="Arial" charset="0"/>
              </a:rPr>
              <a:pPr/>
              <a:t>18</a:t>
            </a:fld>
            <a:endParaRPr lang="en-GB" altLang="en-US" sz="1400">
              <a:solidFill>
                <a:schemeClr val="tx1"/>
              </a:solidFill>
              <a:cs typeface="Arial" charset="0"/>
            </a:endParaRPr>
          </a:p>
          <a:p>
            <a:endParaRPr lang="en-GB" altLang="en-US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95536" y="1124744"/>
            <a:ext cx="8208912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FontTx/>
              <a:buChar char="-"/>
            </a:pPr>
            <a:r>
              <a:rPr lang="en-GB" altLang="en-US" sz="1800" b="1" dirty="0" smtClean="0">
                <a:solidFill>
                  <a:srgbClr val="FF0000"/>
                </a:solidFill>
              </a:rPr>
              <a:t>SEEA</a:t>
            </a:r>
            <a:r>
              <a:rPr lang="en-GB" altLang="en-US" sz="1800" b="1" dirty="0" smtClean="0">
                <a:solidFill>
                  <a:srgbClr val="2D5EC1"/>
                </a:solidFill>
              </a:rPr>
              <a:t> provides a basic frame for thinking about ecosystems and a world-wide community. </a:t>
            </a:r>
          </a:p>
          <a:p>
            <a:pPr marL="457200" indent="-457200" eaLnBrk="1" hangingPunct="1">
              <a:buFontTx/>
              <a:buChar char="-"/>
            </a:pPr>
            <a:r>
              <a:rPr lang="en-GB" altLang="en-US" sz="1800" b="1" dirty="0" smtClean="0">
                <a:solidFill>
                  <a:srgbClr val="2D5EC1"/>
                </a:solidFill>
              </a:rPr>
              <a:t>A </a:t>
            </a:r>
            <a:r>
              <a:rPr lang="en-GB" altLang="en-US" sz="1800" b="1" dirty="0">
                <a:solidFill>
                  <a:srgbClr val="2D5EC1"/>
                </a:solidFill>
              </a:rPr>
              <a:t>key idea is </a:t>
            </a:r>
            <a:r>
              <a:rPr lang="en-GB" altLang="en-US" sz="1800" b="1" dirty="0">
                <a:solidFill>
                  <a:srgbClr val="FF0000"/>
                </a:solidFill>
              </a:rPr>
              <a:t>data integration </a:t>
            </a:r>
            <a:r>
              <a:rPr lang="en-GB" altLang="en-US" sz="1800" b="1" dirty="0">
                <a:solidFill>
                  <a:srgbClr val="2D5EC1"/>
                </a:solidFill>
              </a:rPr>
              <a:t>which allows making use of existing </a:t>
            </a:r>
            <a:r>
              <a:rPr lang="en-GB" altLang="en-US" sz="1800" b="1" dirty="0" smtClean="0">
                <a:solidFill>
                  <a:srgbClr val="2D5EC1"/>
                </a:solidFill>
              </a:rPr>
              <a:t>data, </a:t>
            </a:r>
            <a:r>
              <a:rPr lang="en-GB" altLang="en-US" sz="1800" b="1" dirty="0">
                <a:solidFill>
                  <a:srgbClr val="2D5EC1"/>
                </a:solidFill>
              </a:rPr>
              <a:t>exploiting the strengths of each approach</a:t>
            </a:r>
            <a:r>
              <a:rPr lang="en-GB" altLang="en-US" sz="1800" b="1" dirty="0" smtClean="0">
                <a:solidFill>
                  <a:srgbClr val="2D5EC1"/>
                </a:solidFill>
              </a:rPr>
              <a:t>.</a:t>
            </a:r>
          </a:p>
          <a:p>
            <a:pPr marL="457200" indent="-457200" eaLnBrk="1" hangingPunct="1">
              <a:buFontTx/>
              <a:buChar char="-"/>
            </a:pPr>
            <a:r>
              <a:rPr lang="en-GB" altLang="en-US" sz="1800" dirty="0">
                <a:solidFill>
                  <a:srgbClr val="FF0000"/>
                </a:solidFill>
              </a:rPr>
              <a:t>Capitalise on expertise </a:t>
            </a:r>
            <a:r>
              <a:rPr lang="en-GB" altLang="en-US" sz="1800" dirty="0" smtClean="0">
                <a:solidFill>
                  <a:srgbClr val="2D5EC1"/>
                </a:solidFill>
              </a:rPr>
              <a:t>and data available, </a:t>
            </a:r>
            <a:r>
              <a:rPr lang="en-GB" altLang="en-US" sz="1800" dirty="0" smtClean="0">
                <a:solidFill>
                  <a:srgbClr val="FF0000"/>
                </a:solidFill>
              </a:rPr>
              <a:t>incl</a:t>
            </a:r>
            <a:r>
              <a:rPr lang="en-GB" altLang="en-US" sz="1800" dirty="0" smtClean="0">
                <a:solidFill>
                  <a:srgbClr val="2D5EC1"/>
                </a:solidFill>
              </a:rPr>
              <a:t>. accounting, monitoring, analysis and modelling</a:t>
            </a:r>
            <a:endParaRPr lang="en-GB" altLang="en-US" sz="1800" b="1" dirty="0">
              <a:solidFill>
                <a:srgbClr val="2D5EC1"/>
              </a:solidFill>
            </a:endParaRPr>
          </a:p>
          <a:p>
            <a:pPr marL="457200" indent="-457200">
              <a:buFontTx/>
              <a:buChar char="-"/>
            </a:pPr>
            <a:r>
              <a:rPr lang="en-GB" sz="1800" dirty="0">
                <a:solidFill>
                  <a:srgbClr val="2D5EC1"/>
                </a:solidFill>
              </a:rPr>
              <a:t>Shared </a:t>
            </a:r>
            <a:r>
              <a:rPr lang="en-GB" sz="1800" dirty="0" smtClean="0">
                <a:solidFill>
                  <a:srgbClr val="FF0000"/>
                </a:solidFill>
              </a:rPr>
              <a:t>roles</a:t>
            </a:r>
            <a:r>
              <a:rPr lang="en-GB" sz="1800" dirty="0">
                <a:solidFill>
                  <a:srgbClr val="2D5EC1"/>
                </a:solidFill>
              </a:rPr>
              <a:t> </a:t>
            </a:r>
            <a:r>
              <a:rPr lang="en-GB" sz="1800" dirty="0" smtClean="0">
                <a:solidFill>
                  <a:srgbClr val="2D5EC1"/>
                </a:solidFill>
              </a:rPr>
              <a:t>and cooperation of partners decisive </a:t>
            </a:r>
            <a:endParaRPr lang="en-GB" altLang="en-US" sz="1800" dirty="0">
              <a:solidFill>
                <a:srgbClr val="2D5EC1"/>
              </a:solidFill>
            </a:endParaRPr>
          </a:p>
          <a:p>
            <a:pPr marL="457200" indent="-457200" eaLnBrk="1" hangingPunct="1">
              <a:buFontTx/>
              <a:buChar char="-"/>
            </a:pPr>
            <a:r>
              <a:rPr lang="en-GB" altLang="en-US" sz="1800" b="1" dirty="0" smtClean="0">
                <a:solidFill>
                  <a:srgbClr val="FF0000"/>
                </a:solidFill>
              </a:rPr>
              <a:t>Strategic component</a:t>
            </a:r>
            <a:r>
              <a:rPr lang="en-GB" altLang="en-US" sz="1800" b="1" dirty="0" smtClean="0">
                <a:solidFill>
                  <a:srgbClr val="2D5EC1"/>
                </a:solidFill>
              </a:rPr>
              <a:t>: gradually</a:t>
            </a:r>
            <a:r>
              <a:rPr lang="en-GB" altLang="en-US" sz="1800" b="1" dirty="0">
                <a:solidFill>
                  <a:srgbClr val="2D5EC1"/>
                </a:solidFill>
              </a:rPr>
              <a:t>, different approaches (such as LUCAS) can be tailored towards better contributing to ecosystem </a:t>
            </a:r>
            <a:r>
              <a:rPr lang="en-GB" altLang="en-US" sz="1800" b="1" dirty="0" smtClean="0">
                <a:solidFill>
                  <a:srgbClr val="FF0000"/>
                </a:solidFill>
              </a:rPr>
              <a:t>accounting</a:t>
            </a:r>
          </a:p>
          <a:p>
            <a:pPr marL="457200" indent="-457200" eaLnBrk="1" hangingPunct="1">
              <a:buFontTx/>
              <a:buChar char="-"/>
            </a:pPr>
            <a:r>
              <a:rPr lang="en-GB" altLang="en-US" sz="1800" dirty="0" smtClean="0">
                <a:solidFill>
                  <a:srgbClr val="FF0000"/>
                </a:solidFill>
              </a:rPr>
              <a:t>EU level data sets </a:t>
            </a:r>
            <a:r>
              <a:rPr lang="en-GB" altLang="en-US" sz="1800" dirty="0" smtClean="0">
                <a:solidFill>
                  <a:srgbClr val="2D5EC1"/>
                </a:solidFill>
              </a:rPr>
              <a:t>integrated by EU level bodies – no extra work for MS but opportunity to plug in</a:t>
            </a:r>
          </a:p>
          <a:p>
            <a:pPr marL="457200" indent="-457200" eaLnBrk="1" hangingPunct="1">
              <a:buFontTx/>
              <a:buChar char="-"/>
            </a:pPr>
            <a:r>
              <a:rPr lang="en-GB" altLang="en-US" sz="1800" b="1" dirty="0" smtClean="0">
                <a:solidFill>
                  <a:srgbClr val="2D5EC1"/>
                </a:solidFill>
              </a:rPr>
              <a:t>Organise a </a:t>
            </a:r>
            <a:r>
              <a:rPr lang="en-GB" altLang="en-US" sz="1800" b="1" dirty="0" smtClean="0">
                <a:solidFill>
                  <a:srgbClr val="FF0000"/>
                </a:solidFill>
              </a:rPr>
              <a:t>system</a:t>
            </a:r>
            <a:r>
              <a:rPr lang="en-GB" altLang="en-US" sz="1800" b="1" dirty="0" smtClean="0">
                <a:solidFill>
                  <a:srgbClr val="2D5EC1"/>
                </a:solidFill>
              </a:rPr>
              <a:t> (a machine) that generates the data – this is a long-term effort that requires perseverance, funding and clever people.</a:t>
            </a:r>
            <a:endParaRPr lang="en-GB" altLang="en-US" sz="1800" b="1" dirty="0">
              <a:solidFill>
                <a:srgbClr val="2D5EC1"/>
              </a:solidFill>
            </a:endParaRPr>
          </a:p>
          <a:p>
            <a:pPr marL="457200" indent="-457200" eaLnBrk="1" hangingPunct="1">
              <a:buFontTx/>
              <a:buChar char="-"/>
            </a:pPr>
            <a:endParaRPr lang="en-GB" altLang="en-US" sz="2000" dirty="0">
              <a:solidFill>
                <a:srgbClr val="2D5EC1"/>
              </a:solidFill>
            </a:endParaRPr>
          </a:p>
          <a:p>
            <a:pPr marL="457200" indent="-457200" eaLnBrk="1" hangingPunct="1">
              <a:buFontTx/>
              <a:buChar char="-"/>
            </a:pPr>
            <a:endParaRPr lang="en-GB" altLang="en-US" sz="2000" b="1" dirty="0">
              <a:solidFill>
                <a:srgbClr val="2D5EC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Summing up</a:t>
            </a:r>
          </a:p>
        </p:txBody>
      </p:sp>
    </p:spTree>
    <p:extLst>
      <p:ext uri="{BB962C8B-B14F-4D97-AF65-F5344CB8AC3E}">
        <p14:creationId xmlns:p14="http://schemas.microsoft.com/office/powerpoint/2010/main" val="11741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36625"/>
          </a:xfrm>
        </p:spPr>
        <p:txBody>
          <a:bodyPr/>
          <a:lstStyle/>
          <a:p>
            <a:r>
              <a:rPr lang="en-GB" altLang="en-US" sz="2400" smtClean="0"/>
              <a:t>Overview of presentation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484313"/>
            <a:ext cx="7545387" cy="4114800"/>
          </a:xfrm>
        </p:spPr>
        <p:txBody>
          <a:bodyPr/>
          <a:lstStyle/>
          <a:p>
            <a:pPr>
              <a:buClrTx/>
            </a:pPr>
            <a:r>
              <a:rPr lang="en-GB" altLang="en-US" dirty="0" smtClean="0"/>
              <a:t>Basic idea of environmental accounting</a:t>
            </a:r>
          </a:p>
          <a:p>
            <a:pPr>
              <a:buClrTx/>
            </a:pPr>
            <a:r>
              <a:rPr lang="en-GB" altLang="en-US" dirty="0" smtClean="0"/>
              <a:t>Key aspects of SEEA CF and EEA</a:t>
            </a:r>
          </a:p>
          <a:p>
            <a:pPr>
              <a:buClrTx/>
            </a:pPr>
            <a:r>
              <a:rPr lang="en-GB" altLang="en-US" dirty="0" smtClean="0"/>
              <a:t>Core ecosystem accounting model</a:t>
            </a:r>
          </a:p>
          <a:p>
            <a:pPr>
              <a:buClrTx/>
            </a:pPr>
            <a:r>
              <a:rPr lang="en-GB" altLang="en-US" dirty="0" smtClean="0"/>
              <a:t>Data integration (KIP INCA) as practical realisation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381750"/>
            <a:ext cx="503238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19D7878F-D18D-481E-9DD2-55FC2DAAD4F6}" type="slidenum">
              <a:rPr altLang="en-US" sz="1400" smtClean="0">
                <a:solidFill>
                  <a:srgbClr val="000000"/>
                </a:solidFill>
                <a:cs typeface="Arial" charset="0"/>
              </a:rPr>
              <a:pPr eaLnBrk="1" hangingPunct="1"/>
              <a:t>2</a:t>
            </a:fld>
            <a:endParaRPr altLang="en-US" sz="1400" smtClean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altLang="en-US" sz="140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r>
              <a:rPr lang="en-GB" altLang="en-US" sz="2400" dirty="0" smtClean="0"/>
              <a:t>What is environmental accounting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25538"/>
            <a:ext cx="6048375" cy="4413250"/>
          </a:xfrm>
        </p:spPr>
        <p:txBody>
          <a:bodyPr/>
          <a:lstStyle/>
          <a:p>
            <a:pPr>
              <a:buClrTx/>
            </a:pPr>
            <a:r>
              <a:rPr lang="en-GB" altLang="en-US" sz="1800" dirty="0" smtClean="0"/>
              <a:t>Presents environmental information in a way that is compatible with national accounts using the same concepts (not territory but residence principle which fits to gross domestic product) and classifications </a:t>
            </a:r>
          </a:p>
          <a:p>
            <a:pPr>
              <a:buClrTx/>
            </a:pPr>
            <a:r>
              <a:rPr lang="en-GB" altLang="en-US" sz="1800" dirty="0" smtClean="0"/>
              <a:t>Integrates existing data into a coherent system </a:t>
            </a:r>
          </a:p>
          <a:p>
            <a:pPr>
              <a:buClrTx/>
            </a:pPr>
            <a:r>
              <a:rPr lang="en-GB" altLang="en-US" sz="1800" dirty="0" smtClean="0"/>
              <a:t>Allows analysis and modelling of environmental effects of economic activities and of policy measures</a:t>
            </a:r>
          </a:p>
          <a:p>
            <a:pPr>
              <a:buClrTx/>
            </a:pPr>
            <a:r>
              <a:rPr lang="en-GB" altLang="en-US" sz="1800" dirty="0" smtClean="0"/>
              <a:t>Basic frameworks supply-use tables (=what goes in comes out) and balance sheets (=opening stock plus changes gives closing stock)</a:t>
            </a:r>
          </a:p>
          <a:p>
            <a:pPr>
              <a:buClrTx/>
            </a:pPr>
            <a:r>
              <a:rPr lang="en-GB" altLang="en-US" sz="1800" dirty="0" smtClean="0"/>
              <a:t>Main areas:</a:t>
            </a:r>
          </a:p>
          <a:p>
            <a:pPr lvl="1"/>
            <a:r>
              <a:rPr lang="en-GB" altLang="en-US" sz="1400" dirty="0" smtClean="0"/>
              <a:t>Physical flow accounts (air emission, energy…)</a:t>
            </a:r>
          </a:p>
          <a:p>
            <a:pPr lvl="1"/>
            <a:r>
              <a:rPr lang="en-GB" altLang="en-US" sz="1400" dirty="0" smtClean="0"/>
              <a:t>Monetary environmental accounts (taxes, outlays…)</a:t>
            </a:r>
          </a:p>
          <a:p>
            <a:pPr lvl="1"/>
            <a:r>
              <a:rPr lang="en-GB" altLang="en-US" sz="1400" dirty="0" smtClean="0"/>
              <a:t>Asset accounts (physical and monetary)</a:t>
            </a:r>
          </a:p>
          <a:p>
            <a:pPr lvl="1"/>
            <a:r>
              <a:rPr lang="en-GB" altLang="en-US" sz="1400" dirty="0" smtClean="0"/>
              <a:t>Recently research in ecosystem accounting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381750"/>
            <a:ext cx="503238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38916AD3-E0A4-4CA3-AD20-16367DB1F37D}" type="slidenum">
              <a:rPr altLang="en-US" sz="1400" smtClean="0">
                <a:solidFill>
                  <a:srgbClr val="000000"/>
                </a:solidFill>
                <a:cs typeface="Arial" charset="0"/>
              </a:rPr>
              <a:pPr eaLnBrk="1" hangingPunct="1"/>
              <a:t>3</a:t>
            </a:fld>
            <a:endParaRPr altLang="en-US" sz="1400" smtClean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altLang="en-US" sz="14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41" y="1196752"/>
            <a:ext cx="2480319" cy="34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7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632700" cy="865187"/>
          </a:xfrm>
        </p:spPr>
        <p:txBody>
          <a:bodyPr/>
          <a:lstStyle/>
          <a:p>
            <a:pPr algn="ctr"/>
            <a:r>
              <a:rPr lang="en-GB" altLang="en-US" smtClean="0"/>
              <a:t>International &amp; EU guidance documents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125538"/>
            <a:ext cx="6732588" cy="403225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  <a:defRPr/>
            </a:pPr>
            <a:r>
              <a:rPr lang="en-GB" altLang="en-US" sz="3600" dirty="0"/>
              <a:t>United Nations, European Commission</a:t>
            </a:r>
            <a:r>
              <a:rPr lang="en-GB" altLang="en-US" sz="3600" dirty="0" smtClean="0"/>
              <a:t>, FAO, IMF, OECD </a:t>
            </a:r>
            <a:r>
              <a:rPr lang="en-GB" altLang="en-US" sz="3600" dirty="0"/>
              <a:t>and World Bank (</a:t>
            </a:r>
            <a:r>
              <a:rPr lang="en-GB" altLang="en-US" sz="3600" dirty="0" smtClean="0"/>
              <a:t>2013): </a:t>
            </a:r>
            <a:r>
              <a:rPr lang="en-GB" altLang="en-US" sz="3600" b="1" dirty="0"/>
              <a:t>System of Environmental-Economic Accounting 2012 </a:t>
            </a:r>
            <a:r>
              <a:rPr lang="en-GB" altLang="en-US" sz="3600" b="1" dirty="0" smtClean="0"/>
              <a:t>– Central Framework. (International Statistical Standard)  </a:t>
            </a:r>
            <a:r>
              <a:rPr lang="en-GB" altLang="en-US" sz="3300" u="sng" dirty="0"/>
              <a:t/>
            </a:r>
            <a:br>
              <a:rPr lang="en-GB" altLang="en-US" sz="3300" u="sng" dirty="0"/>
            </a:br>
            <a:endParaRPr lang="en-GB" altLang="en-US" sz="3300" u="sng" dirty="0" smtClean="0"/>
          </a:p>
          <a:p>
            <a:pPr>
              <a:spcAft>
                <a:spcPts val="1200"/>
              </a:spcAft>
              <a:defRPr/>
            </a:pPr>
            <a:endParaRPr lang="en-GB" altLang="en-US" sz="3300" dirty="0" smtClean="0"/>
          </a:p>
          <a:p>
            <a:pPr>
              <a:spcAft>
                <a:spcPts val="1200"/>
              </a:spcAft>
              <a:defRPr/>
            </a:pPr>
            <a:r>
              <a:rPr lang="en-GB" altLang="en-US" sz="3600" dirty="0" smtClean="0"/>
              <a:t>United Nations, European Commission, FAO, OECD and World Bank (2014): </a:t>
            </a:r>
            <a:r>
              <a:rPr lang="en-GB" altLang="en-US" sz="3600" b="1" dirty="0" smtClean="0"/>
              <a:t>System of Environmental-Economic Accounting 2012 - Experimental Ecosystem Accounting.  </a:t>
            </a:r>
            <a:r>
              <a:rPr lang="en-GB" altLang="en-US" sz="3600" u="sng" dirty="0" smtClean="0"/>
              <a:t/>
            </a:r>
            <a:br>
              <a:rPr lang="en-GB" altLang="en-US" sz="3600" u="sng" dirty="0" smtClean="0"/>
            </a:br>
            <a:r>
              <a:rPr lang="en-GB" altLang="en-US" u="sng" dirty="0" smtClean="0">
                <a:hlinkClick r:id="rId2"/>
              </a:rPr>
              <a:t>http://unstats.un.org/unsd/envaccounting/seeaRev/eea_final_en.pdf</a:t>
            </a:r>
            <a:endParaRPr lang="en-GB" altLang="en-US" u="sng" dirty="0" smtClean="0"/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381750"/>
            <a:ext cx="503238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2C454918-E5DB-4AE9-A05C-E45C701AB482}" type="slidenum">
              <a:rPr lang="en-GB" altLang="en-US" sz="1400">
                <a:solidFill>
                  <a:schemeClr val="tx1"/>
                </a:solidFill>
                <a:cs typeface="Arial" charset="0"/>
              </a:rPr>
              <a:pPr/>
              <a:t>4</a:t>
            </a:fld>
            <a:endParaRPr lang="en-GB" altLang="en-US" sz="1400">
              <a:solidFill>
                <a:schemeClr val="tx1"/>
              </a:solidFill>
              <a:cs typeface="Arial" charset="0"/>
            </a:endParaRPr>
          </a:p>
          <a:p>
            <a:endParaRPr lang="en-GB" altLang="en-US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605" name="Rectangle 3"/>
          <p:cNvSpPr txBox="1">
            <a:spLocks noChangeArrowheads="1"/>
          </p:cNvSpPr>
          <p:nvPr/>
        </p:nvSpPr>
        <p:spPr bwMode="auto">
          <a:xfrm>
            <a:off x="179388" y="5157788"/>
            <a:ext cx="66960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GB" altLang="en-US" sz="1800">
                <a:solidFill>
                  <a:schemeClr val="tx1"/>
                </a:solidFill>
              </a:rPr>
              <a:t>European Commission (2013): </a:t>
            </a:r>
            <a:r>
              <a:rPr lang="en-GB" altLang="en-US" sz="1800" b="1">
                <a:solidFill>
                  <a:schemeClr val="tx1"/>
                </a:solidFill>
              </a:rPr>
              <a:t>Mapping and Assessment of Ecosystems and their services </a:t>
            </a:r>
            <a:r>
              <a:rPr lang="en-GB" altLang="en-US" sz="1800">
                <a:solidFill>
                  <a:schemeClr val="tx1"/>
                </a:solidFill>
                <a:hlinkClick r:id="rId3"/>
              </a:rPr>
              <a:t>http://ec.europa.eu/environment/nature/knowledge/ecosystem_assessment/pdf/MAESWorkingPaper2013.pdf</a:t>
            </a:r>
            <a:r>
              <a:rPr lang="en-GB" altLang="en-US" sz="18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473075"/>
            <a:ext cx="2162175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357563"/>
            <a:ext cx="21605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3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aspects of SEEA CF and EEA</a:t>
            </a:r>
            <a:endParaRPr lang="en-GB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43608" y="1268760"/>
            <a:ext cx="604837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en-GB" altLang="en-US" sz="1800" b="0" kern="0" dirty="0" smtClean="0"/>
              <a:t>SEEA CF: component accounts (land, water, timber, fish….)</a:t>
            </a:r>
          </a:p>
          <a:p>
            <a:pPr>
              <a:buClrTx/>
            </a:pPr>
            <a:r>
              <a:rPr lang="en-GB" altLang="en-US" sz="1800" b="0" kern="0" dirty="0" smtClean="0"/>
              <a:t>SEEA EEA: </a:t>
            </a:r>
            <a:r>
              <a:rPr lang="en-GB" altLang="en-US" sz="1800" kern="0" dirty="0" smtClean="0"/>
              <a:t>ecosystems</a:t>
            </a:r>
            <a:r>
              <a:rPr lang="en-GB" altLang="en-US" sz="1800" b="0" kern="0" dirty="0" smtClean="0"/>
              <a:t> based. Ecosystem = spatial area combining biotic and non-biotic components functioning together</a:t>
            </a:r>
          </a:p>
          <a:p>
            <a:pPr>
              <a:buClrTx/>
            </a:pPr>
            <a:r>
              <a:rPr lang="en-GB" altLang="en-US" sz="1800" b="0" kern="0" dirty="0" smtClean="0"/>
              <a:t>Ecosystems have an extent (=size) and a condition (=state or quality)</a:t>
            </a:r>
          </a:p>
          <a:p>
            <a:pPr>
              <a:buClrTx/>
            </a:pPr>
            <a:r>
              <a:rPr lang="en-GB" altLang="en-US" sz="1800" b="0" kern="0" dirty="0" smtClean="0"/>
              <a:t>They produce a </a:t>
            </a:r>
            <a:r>
              <a:rPr lang="en-GB" altLang="en-US" sz="1800" kern="0" dirty="0" smtClean="0"/>
              <a:t>bundle of ecosystem services </a:t>
            </a:r>
            <a:r>
              <a:rPr lang="en-GB" altLang="en-US" sz="1800" b="0" kern="0" dirty="0" smtClean="0"/>
              <a:t>(= contributions to human benefits and well-being – excludes flows that benefit nobody or only other ecosystems)</a:t>
            </a:r>
          </a:p>
          <a:p>
            <a:pPr>
              <a:buClrTx/>
            </a:pPr>
            <a:r>
              <a:rPr lang="en-GB" altLang="en-US" sz="1800" b="0" kern="0" dirty="0" smtClean="0"/>
              <a:t>They also have a potential (= ability to produce more ecosystem services than are demanded, or produce a different basket = can be converted within limits)</a:t>
            </a:r>
          </a:p>
        </p:txBody>
      </p:sp>
    </p:spTree>
    <p:extLst>
      <p:ext uri="{BB962C8B-B14F-4D97-AF65-F5344CB8AC3E}">
        <p14:creationId xmlns:p14="http://schemas.microsoft.com/office/powerpoint/2010/main" val="306714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625"/>
          </a:xfrm>
        </p:spPr>
        <p:txBody>
          <a:bodyPr/>
          <a:lstStyle/>
          <a:p>
            <a:r>
              <a:rPr lang="en-GB" dirty="0" smtClean="0"/>
              <a:t>Key aspects of SEEA EEA cont.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55DDF-6655-40F2-8D9E-CA15739A7EC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4967" y="1556792"/>
            <a:ext cx="604837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en-GB" altLang="en-US" sz="2000" b="0" kern="0" dirty="0" smtClean="0"/>
              <a:t>Key </a:t>
            </a:r>
            <a:r>
              <a:rPr lang="en-GB" altLang="en-US" sz="2000" kern="0" dirty="0" smtClean="0"/>
              <a:t>concepts</a:t>
            </a:r>
            <a:r>
              <a:rPr lang="en-GB" altLang="en-US" sz="2000" b="0" kern="0" dirty="0" smtClean="0"/>
              <a:t> (ecosystem, ecosystem service, extent, condition…..)</a:t>
            </a:r>
          </a:p>
          <a:p>
            <a:pPr>
              <a:buClrTx/>
            </a:pPr>
            <a:r>
              <a:rPr lang="en-GB" altLang="en-US" sz="2000" b="0" kern="0" dirty="0" smtClean="0"/>
              <a:t>Key </a:t>
            </a:r>
            <a:r>
              <a:rPr lang="en-GB" altLang="en-US" sz="2000" kern="0" dirty="0" smtClean="0"/>
              <a:t>classifications</a:t>
            </a:r>
            <a:r>
              <a:rPr lang="en-GB" altLang="en-US" sz="2000" b="0" kern="0" dirty="0" smtClean="0"/>
              <a:t> (= lists of ES and ESS, the latter = CICES)</a:t>
            </a:r>
          </a:p>
          <a:p>
            <a:pPr>
              <a:buClrTx/>
            </a:pPr>
            <a:r>
              <a:rPr lang="en-GB" altLang="en-US" sz="2000" b="0" kern="0" dirty="0" smtClean="0"/>
              <a:t>Basic </a:t>
            </a:r>
            <a:r>
              <a:rPr lang="en-GB" altLang="en-US" sz="2000" kern="0" dirty="0" smtClean="0"/>
              <a:t>spatial units </a:t>
            </a:r>
            <a:r>
              <a:rPr lang="en-GB" altLang="en-US" sz="2000" b="0" kern="0" dirty="0" smtClean="0"/>
              <a:t>(=small unit, e.g. 1km2 grid cells)</a:t>
            </a:r>
          </a:p>
          <a:p>
            <a:pPr>
              <a:buClrTx/>
            </a:pPr>
            <a:r>
              <a:rPr lang="en-GB" altLang="en-US" sz="2000" b="0" kern="0" dirty="0" smtClean="0"/>
              <a:t>Land cover/ecosystem functional units (= ecosystems basically)</a:t>
            </a:r>
          </a:p>
          <a:p>
            <a:pPr>
              <a:buClrTx/>
            </a:pPr>
            <a:r>
              <a:rPr lang="en-GB" altLang="en-US" sz="2000" b="0" kern="0" dirty="0" smtClean="0"/>
              <a:t>Accounting units (= e.g. administrative regions)</a:t>
            </a:r>
          </a:p>
        </p:txBody>
      </p:sp>
    </p:spTree>
    <p:extLst>
      <p:ext uri="{BB962C8B-B14F-4D97-AF65-F5344CB8AC3E}">
        <p14:creationId xmlns:p14="http://schemas.microsoft.com/office/powerpoint/2010/main" val="21403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692696"/>
            <a:ext cx="82296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What’s included in natural capital?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628800"/>
            <a:ext cx="8229600" cy="3633787"/>
          </a:xfrm>
        </p:spPr>
        <p:txBody>
          <a:bodyPr/>
          <a:lstStyle/>
          <a:p>
            <a:r>
              <a:rPr lang="en-US" dirty="0" smtClean="0"/>
              <a:t>Definition and scope can vary (not in SEEA)</a:t>
            </a:r>
          </a:p>
          <a:p>
            <a:pPr lvl="1"/>
            <a:r>
              <a:rPr lang="en-US" dirty="0" smtClean="0"/>
              <a:t>What is natural?</a:t>
            </a:r>
          </a:p>
          <a:p>
            <a:pPr lvl="1"/>
            <a:r>
              <a:rPr lang="en-US" dirty="0" smtClean="0"/>
              <a:t>Biotic resources only or also abiotic?</a:t>
            </a:r>
          </a:p>
          <a:p>
            <a:pPr lvl="1"/>
            <a:r>
              <a:rPr lang="en-US" dirty="0" smtClean="0"/>
              <a:t>Treatment </a:t>
            </a:r>
            <a:r>
              <a:rPr lang="en-US" dirty="0"/>
              <a:t>of oceans and the atmosphere (global commons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Only assets generating an income stream?</a:t>
            </a:r>
          </a:p>
          <a:p>
            <a:pPr lvl="1"/>
            <a:r>
              <a:rPr lang="en-US" dirty="0" smtClean="0"/>
              <a:t>Only assets or also flows -&gt; a system of natural capital accounts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SEEA defines environmental assets to include</a:t>
            </a:r>
          </a:p>
          <a:p>
            <a:pPr lvl="1"/>
            <a:r>
              <a:rPr lang="en-US" dirty="0" smtClean="0"/>
              <a:t>natural and cultivated assets</a:t>
            </a:r>
          </a:p>
          <a:p>
            <a:pPr lvl="1"/>
            <a:r>
              <a:rPr lang="en-US" dirty="0" smtClean="0"/>
              <a:t>all bio-physical – biotic and abiotic</a:t>
            </a:r>
          </a:p>
          <a:p>
            <a:pPr lvl="1"/>
            <a:r>
              <a:rPr lang="en-US" dirty="0" smtClean="0"/>
              <a:t>limited inclusion of oceans and atmosphere</a:t>
            </a:r>
          </a:p>
          <a:p>
            <a:pPr lvl="1"/>
            <a:r>
              <a:rPr lang="en-US" dirty="0" smtClean="0"/>
              <a:t>no requirement for income stream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01775" y="4175125"/>
            <a:ext cx="5638800" cy="2209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9683" y="4390224"/>
            <a:ext cx="2819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ECOSYSTEM ASSET</a:t>
            </a:r>
          </a:p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(e.g. forest, wetland, agricultural area, marine environment, or combinations in a region or landscape)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59296" y="5015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smtClean="0"/>
              <a:t>Core Ecosystem Accounting Model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836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01775" y="4175125"/>
            <a:ext cx="5638800" cy="2209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1975" y="585152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ECOSYSTEM ASSET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759575" y="4556125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530975" y="4403725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87375" y="4937125"/>
            <a:ext cx="7620000" cy="838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5200" y="5127625"/>
            <a:ext cx="452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Ecosystem structure, function &amp; processes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59296" y="5015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smtClean="0"/>
              <a:t>Core Ecosystem Accounting Model</a:t>
            </a:r>
            <a:endParaRPr lang="en-US" kern="0" dirty="0"/>
          </a:p>
        </p:txBody>
      </p:sp>
      <p:sp>
        <p:nvSpPr>
          <p:cNvPr id="11" name="Oval 10"/>
          <p:cNvSpPr/>
          <p:nvPr/>
        </p:nvSpPr>
        <p:spPr>
          <a:xfrm>
            <a:off x="6530973" y="3573015"/>
            <a:ext cx="2433515" cy="9069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575" y="3640495"/>
            <a:ext cx="161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0" dirty="0" smtClean="0">
                <a:solidFill>
                  <a:prstClr val="black"/>
                </a:solidFill>
                <a:latin typeface="Arial" charset="0"/>
              </a:rPr>
              <a:t>Other ecosystems</a:t>
            </a:r>
            <a:endParaRPr lang="en-US" sz="18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1112</Words>
  <Application>Microsoft Office PowerPoint</Application>
  <PresentationFormat>On-screen Show (4:3)</PresentationFormat>
  <Paragraphs>151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Verdana</vt:lpstr>
      <vt:lpstr>Estat_blue_EN</vt:lpstr>
      <vt:lpstr>A statistical perspective on developing an ecosystem accounting system</vt:lpstr>
      <vt:lpstr>Overview of presentation</vt:lpstr>
      <vt:lpstr>What is environmental accounting</vt:lpstr>
      <vt:lpstr>International &amp; EU guidance documents</vt:lpstr>
      <vt:lpstr>Key aspects of SEEA CF and EEA</vt:lpstr>
      <vt:lpstr>Key aspects of SEEA EEA cont.</vt:lpstr>
      <vt:lpstr>What’s included in natural capital?</vt:lpstr>
      <vt:lpstr>PowerPoint Presentation</vt:lpstr>
      <vt:lpstr>PowerPoint Presentation</vt:lpstr>
      <vt:lpstr>PowerPoint Presentation</vt:lpstr>
      <vt:lpstr>PowerPoint Presentation</vt:lpstr>
      <vt:lpstr>Core Ecosystem Accounting Model</vt:lpstr>
      <vt:lpstr>Role of the SNA production boundary</vt:lpstr>
      <vt:lpstr>Changing the Production Boundary</vt:lpstr>
      <vt:lpstr>What do we need for accounting for ecosystems (at EU level)?</vt:lpstr>
      <vt:lpstr>What is the challenge?   Many different &amp; separate &amp; expensive data gathering exercises but not really tailored towards measuring ecosystems</vt:lpstr>
      <vt:lpstr>What is the potential solution ?</vt:lpstr>
      <vt:lpstr>Summing up</vt:lpstr>
    </vt:vector>
  </TitlesOfParts>
  <Manager>Pedro Diaz Munoz</Manager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efficiency indicator scoreboard</dc:title>
  <dc:subject>EEA for information</dc:subject>
  <dc:creator>Arturo.De-La-Fuente@ec.europa.eu</dc:creator>
  <cp:lastModifiedBy>Lisa Waselikowski</cp:lastModifiedBy>
  <cp:revision>845</cp:revision>
  <cp:lastPrinted>2015-06-11T06:07:31Z</cp:lastPrinted>
  <dcterms:created xsi:type="dcterms:W3CDTF">2012-11-09T16:00:47Z</dcterms:created>
  <dcterms:modified xsi:type="dcterms:W3CDTF">2015-09-30T13:30:44Z</dcterms:modified>
</cp:coreProperties>
</file>