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98" r:id="rId1"/>
    <p:sldMasterId id="2147483692" r:id="rId2"/>
  </p:sldMasterIdLst>
  <p:notesMasterIdLst>
    <p:notesMasterId r:id="rId37"/>
  </p:notesMasterIdLst>
  <p:handoutMasterIdLst>
    <p:handoutMasterId r:id="rId38"/>
  </p:handoutMasterIdLst>
  <p:sldIdLst>
    <p:sldId id="465" r:id="rId3"/>
    <p:sldId id="438" r:id="rId4"/>
    <p:sldId id="484" r:id="rId5"/>
    <p:sldId id="444" r:id="rId6"/>
    <p:sldId id="471" r:id="rId7"/>
    <p:sldId id="472" r:id="rId8"/>
    <p:sldId id="443" r:id="rId9"/>
    <p:sldId id="477" r:id="rId10"/>
    <p:sldId id="485" r:id="rId11"/>
    <p:sldId id="445" r:id="rId12"/>
    <p:sldId id="473" r:id="rId13"/>
    <p:sldId id="486" r:id="rId14"/>
    <p:sldId id="475" r:id="rId15"/>
    <p:sldId id="487" r:id="rId16"/>
    <p:sldId id="491" r:id="rId17"/>
    <p:sldId id="476" r:id="rId18"/>
    <p:sldId id="492" r:id="rId19"/>
    <p:sldId id="474" r:id="rId20"/>
    <p:sldId id="488" r:id="rId21"/>
    <p:sldId id="500" r:id="rId22"/>
    <p:sldId id="501" r:id="rId23"/>
    <p:sldId id="502" r:id="rId24"/>
    <p:sldId id="440" r:id="rId25"/>
    <p:sldId id="490" r:id="rId26"/>
    <p:sldId id="503" r:id="rId27"/>
    <p:sldId id="493" r:id="rId28"/>
    <p:sldId id="494" r:id="rId29"/>
    <p:sldId id="495" r:id="rId30"/>
    <p:sldId id="496" r:id="rId31"/>
    <p:sldId id="497" r:id="rId32"/>
    <p:sldId id="498" r:id="rId33"/>
    <p:sldId id="499" r:id="rId34"/>
    <p:sldId id="447" r:id="rId35"/>
    <p:sldId id="481" r:id="rId36"/>
  </p:sldIdLst>
  <p:sldSz cx="12192000" cy="6858000"/>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141">
          <p15:clr>
            <a:srgbClr val="A4A3A4"/>
          </p15:clr>
        </p15:guide>
        <p15:guide id="2" pos="312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as Soukup" initials="TS" lastIdx="7" clrIdx="0">
    <p:extLst>
      <p:ext uri="{19B8F6BF-5375-455C-9EA6-DF929625EA0E}">
        <p15:presenceInfo xmlns:p15="http://schemas.microsoft.com/office/powerpoint/2012/main" userId="c955a15a7915daf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35"/>
    <a:srgbClr val="FFFF99"/>
    <a:srgbClr val="EBF1DE"/>
    <a:srgbClr val="ACE2DF"/>
    <a:srgbClr val="008173"/>
    <a:srgbClr val="D6E16D"/>
    <a:srgbClr val="00B050"/>
    <a:srgbClr val="C8EEE4"/>
    <a:srgbClr val="E2F6F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083E6E3-FA7D-4D7B-A595-EF9225AFEA82}" styleName="Světlý styl 1 – zvýraznění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Střední styl 2 – zvýraznění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Střední styl 1 – zvýraznění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Střední styl 4 – zvýraznění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799B23B-EC83-4686-B30A-512413B5E67A}" styleName="Světlý styl 3 – zvýraznění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2870" autoAdjust="0"/>
  </p:normalViewPr>
  <p:slideViewPr>
    <p:cSldViewPr snapToGrid="0">
      <p:cViewPr varScale="1">
        <p:scale>
          <a:sx n="102" d="100"/>
          <a:sy n="102" d="100"/>
        </p:scale>
        <p:origin x="354" y="126"/>
      </p:cViewPr>
      <p:guideLst>
        <p:guide orient="horz" pos="2137"/>
        <p:guide pos="3863"/>
      </p:guideLst>
    </p:cSldViewPr>
  </p:slideViewPr>
  <p:outlineViewPr>
    <p:cViewPr>
      <p:scale>
        <a:sx n="33" d="100"/>
        <a:sy n="33" d="100"/>
      </p:scale>
      <p:origin x="0" y="0"/>
    </p:cViewPr>
  </p:outlineViewPr>
  <p:notesTextViewPr>
    <p:cViewPr>
      <p:scale>
        <a:sx n="3" d="2"/>
        <a:sy n="3" d="2"/>
      </p:scale>
      <p:origin x="0" y="0"/>
    </p:cViewPr>
  </p:notesTextViewPr>
  <p:sorterViewPr>
    <p:cViewPr>
      <p:scale>
        <a:sx n="130" d="100"/>
        <a:sy n="130" d="100"/>
      </p:scale>
      <p:origin x="0" y="0"/>
    </p:cViewPr>
  </p:sorterViewPr>
  <p:notesViewPr>
    <p:cSldViewPr snapToGrid="0">
      <p:cViewPr varScale="1">
        <p:scale>
          <a:sx n="143" d="100"/>
          <a:sy n="143" d="100"/>
        </p:scale>
        <p:origin x="-1832" y="-104"/>
      </p:cViewPr>
      <p:guideLst>
        <p:guide orient="horz" pos="2141"/>
        <p:guide pos="312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41064"/>
          </a:xfrm>
          <a:prstGeom prst="rect">
            <a:avLst/>
          </a:prstGeom>
        </p:spPr>
        <p:txBody>
          <a:bodyPr vert="horz" lIns="92830" tIns="46415" rIns="92830" bIns="46415" rtlCol="0"/>
          <a:lstStyle>
            <a:lvl1pPr algn="l">
              <a:defRPr sz="1200"/>
            </a:lvl1pPr>
          </a:lstStyle>
          <a:p>
            <a:endParaRPr lang="en-GB" dirty="0"/>
          </a:p>
        </p:txBody>
      </p:sp>
      <p:sp>
        <p:nvSpPr>
          <p:cNvPr id="3" name="Date Placeholder 2"/>
          <p:cNvSpPr>
            <a:spLocks noGrp="1"/>
          </p:cNvSpPr>
          <p:nvPr>
            <p:ph type="dt" sz="quarter" idx="1"/>
          </p:nvPr>
        </p:nvSpPr>
        <p:spPr>
          <a:xfrm>
            <a:off x="5622800" y="0"/>
            <a:ext cx="4301543" cy="341064"/>
          </a:xfrm>
          <a:prstGeom prst="rect">
            <a:avLst/>
          </a:prstGeom>
        </p:spPr>
        <p:txBody>
          <a:bodyPr vert="horz" lIns="92830" tIns="46415" rIns="92830" bIns="46415" rtlCol="0"/>
          <a:lstStyle>
            <a:lvl1pPr algn="r">
              <a:defRPr sz="1200"/>
            </a:lvl1pPr>
          </a:lstStyle>
          <a:p>
            <a:fld id="{2A3EE131-D7AE-47FD-A14B-A4590389E309}" type="datetimeFigureOut">
              <a:rPr lang="en-GB" smtClean="0"/>
              <a:pPr/>
              <a:t>19/10/2018</a:t>
            </a:fld>
            <a:endParaRPr lang="en-GB" dirty="0"/>
          </a:p>
        </p:txBody>
      </p:sp>
      <p:sp>
        <p:nvSpPr>
          <p:cNvPr id="4" name="Footer Placeholder 3"/>
          <p:cNvSpPr>
            <a:spLocks noGrp="1"/>
          </p:cNvSpPr>
          <p:nvPr>
            <p:ph type="ftr" sz="quarter" idx="2"/>
          </p:nvPr>
        </p:nvSpPr>
        <p:spPr>
          <a:xfrm>
            <a:off x="1" y="6456614"/>
            <a:ext cx="4301543" cy="341064"/>
          </a:xfrm>
          <a:prstGeom prst="rect">
            <a:avLst/>
          </a:prstGeom>
        </p:spPr>
        <p:txBody>
          <a:bodyPr vert="horz" lIns="92830" tIns="46415" rIns="92830" bIns="46415" rtlCol="0" anchor="b"/>
          <a:lstStyle>
            <a:lvl1pPr algn="l">
              <a:defRPr sz="1200"/>
            </a:lvl1pPr>
          </a:lstStyle>
          <a:p>
            <a:endParaRPr lang="en-GB" dirty="0"/>
          </a:p>
        </p:txBody>
      </p:sp>
      <p:sp>
        <p:nvSpPr>
          <p:cNvPr id="5" name="Slide Number Placeholder 4"/>
          <p:cNvSpPr>
            <a:spLocks noGrp="1"/>
          </p:cNvSpPr>
          <p:nvPr>
            <p:ph type="sldNum" sz="quarter" idx="3"/>
          </p:nvPr>
        </p:nvSpPr>
        <p:spPr>
          <a:xfrm>
            <a:off x="5622800" y="6456614"/>
            <a:ext cx="4301543" cy="341064"/>
          </a:xfrm>
          <a:prstGeom prst="rect">
            <a:avLst/>
          </a:prstGeom>
        </p:spPr>
        <p:txBody>
          <a:bodyPr vert="horz" lIns="92830" tIns="46415" rIns="92830" bIns="46415" rtlCol="0" anchor="b"/>
          <a:lstStyle>
            <a:lvl1pPr algn="r">
              <a:defRPr sz="1200"/>
            </a:lvl1pPr>
          </a:lstStyle>
          <a:p>
            <a:fld id="{AE2E2C6C-1A46-49B2-95A1-874E5B60CA1F}" type="slidenum">
              <a:rPr lang="en-GB" smtClean="0"/>
              <a:pPr/>
              <a:t>‹#›</a:t>
            </a:fld>
            <a:endParaRPr lang="en-GB" dirty="0"/>
          </a:p>
        </p:txBody>
      </p:sp>
    </p:spTree>
    <p:extLst>
      <p:ext uri="{BB962C8B-B14F-4D97-AF65-F5344CB8AC3E}">
        <p14:creationId xmlns:p14="http://schemas.microsoft.com/office/powerpoint/2010/main" val="12547168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625" cy="340265"/>
          </a:xfrm>
          <a:prstGeom prst="rect">
            <a:avLst/>
          </a:prstGeom>
        </p:spPr>
        <p:txBody>
          <a:bodyPr vert="horz" lIns="92830" tIns="46415" rIns="92830" bIns="46415" rtlCol="0"/>
          <a:lstStyle>
            <a:lvl1pPr algn="l">
              <a:defRPr sz="1200"/>
            </a:lvl1pPr>
          </a:lstStyle>
          <a:p>
            <a:endParaRPr lang="en-GB" dirty="0"/>
          </a:p>
        </p:txBody>
      </p:sp>
      <p:sp>
        <p:nvSpPr>
          <p:cNvPr id="3" name="Date Placeholder 2"/>
          <p:cNvSpPr>
            <a:spLocks noGrp="1"/>
          </p:cNvSpPr>
          <p:nvPr>
            <p:ph type="dt" idx="1"/>
          </p:nvPr>
        </p:nvSpPr>
        <p:spPr>
          <a:xfrm>
            <a:off x="5621697" y="0"/>
            <a:ext cx="4302625" cy="340265"/>
          </a:xfrm>
          <a:prstGeom prst="rect">
            <a:avLst/>
          </a:prstGeom>
        </p:spPr>
        <p:txBody>
          <a:bodyPr vert="horz" lIns="92830" tIns="46415" rIns="92830" bIns="46415" rtlCol="0"/>
          <a:lstStyle>
            <a:lvl1pPr algn="r">
              <a:defRPr sz="1200"/>
            </a:lvl1pPr>
          </a:lstStyle>
          <a:p>
            <a:fld id="{54F6B5D3-2AB1-4063-BA50-FEBA813E0814}" type="datetimeFigureOut">
              <a:rPr lang="en-GB" smtClean="0"/>
              <a:pPr/>
              <a:t>19/10/2018</a:t>
            </a:fld>
            <a:endParaRPr lang="en-GB" dirty="0"/>
          </a:p>
        </p:txBody>
      </p:sp>
      <p:sp>
        <p:nvSpPr>
          <p:cNvPr id="4" name="Slide Image Placeholder 3"/>
          <p:cNvSpPr>
            <a:spLocks noGrp="1" noRot="1" noChangeAspect="1"/>
          </p:cNvSpPr>
          <p:nvPr>
            <p:ph type="sldImg" idx="2"/>
          </p:nvPr>
        </p:nvSpPr>
        <p:spPr>
          <a:xfrm>
            <a:off x="2925763" y="849313"/>
            <a:ext cx="4075112" cy="2293937"/>
          </a:xfrm>
          <a:prstGeom prst="rect">
            <a:avLst/>
          </a:prstGeom>
          <a:noFill/>
          <a:ln w="12700">
            <a:solidFill>
              <a:prstClr val="black"/>
            </a:solidFill>
          </a:ln>
        </p:spPr>
        <p:txBody>
          <a:bodyPr vert="horz" lIns="92830" tIns="46415" rIns="92830" bIns="46415" rtlCol="0" anchor="ctr"/>
          <a:lstStyle/>
          <a:p>
            <a:endParaRPr lang="en-GB" dirty="0"/>
          </a:p>
        </p:txBody>
      </p:sp>
      <p:sp>
        <p:nvSpPr>
          <p:cNvPr id="5" name="Notes Placeholder 4"/>
          <p:cNvSpPr>
            <a:spLocks noGrp="1"/>
          </p:cNvSpPr>
          <p:nvPr>
            <p:ph type="body" sz="quarter" idx="3"/>
          </p:nvPr>
        </p:nvSpPr>
        <p:spPr>
          <a:xfrm>
            <a:off x="992204" y="3271104"/>
            <a:ext cx="7942238" cy="2676455"/>
          </a:xfrm>
          <a:prstGeom prst="rect">
            <a:avLst/>
          </a:prstGeom>
        </p:spPr>
        <p:txBody>
          <a:bodyPr vert="horz" lIns="92830" tIns="46415" rIns="92830" bIns="46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6457411"/>
            <a:ext cx="4302625" cy="340265"/>
          </a:xfrm>
          <a:prstGeom prst="rect">
            <a:avLst/>
          </a:prstGeom>
        </p:spPr>
        <p:txBody>
          <a:bodyPr vert="horz" lIns="92830" tIns="46415" rIns="92830" bIns="46415" rtlCol="0" anchor="b"/>
          <a:lstStyle>
            <a:lvl1pPr algn="l">
              <a:defRPr sz="1200"/>
            </a:lvl1pPr>
          </a:lstStyle>
          <a:p>
            <a:endParaRPr lang="en-GB" dirty="0"/>
          </a:p>
        </p:txBody>
      </p:sp>
      <p:sp>
        <p:nvSpPr>
          <p:cNvPr id="7" name="Slide Number Placeholder 6"/>
          <p:cNvSpPr>
            <a:spLocks noGrp="1"/>
          </p:cNvSpPr>
          <p:nvPr>
            <p:ph type="sldNum" sz="quarter" idx="5"/>
          </p:nvPr>
        </p:nvSpPr>
        <p:spPr>
          <a:xfrm>
            <a:off x="5621697" y="6457411"/>
            <a:ext cx="4302625" cy="340265"/>
          </a:xfrm>
          <a:prstGeom prst="rect">
            <a:avLst/>
          </a:prstGeom>
        </p:spPr>
        <p:txBody>
          <a:bodyPr vert="horz" lIns="92830" tIns="46415" rIns="92830" bIns="46415" rtlCol="0" anchor="b"/>
          <a:lstStyle>
            <a:lvl1pPr algn="r">
              <a:defRPr sz="1200"/>
            </a:lvl1pPr>
          </a:lstStyle>
          <a:p>
            <a:fld id="{777201BC-94E4-4101-962D-54511777D224}" type="slidenum">
              <a:rPr lang="en-GB" smtClean="0"/>
              <a:pPr/>
              <a:t>‹#›</a:t>
            </a:fld>
            <a:endParaRPr lang="en-GB" dirty="0"/>
          </a:p>
        </p:txBody>
      </p:sp>
    </p:spTree>
    <p:extLst>
      <p:ext uri="{BB962C8B-B14F-4D97-AF65-F5344CB8AC3E}">
        <p14:creationId xmlns:p14="http://schemas.microsoft.com/office/powerpoint/2010/main" val="3247234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The </a:t>
            </a:r>
            <a:r>
              <a:rPr lang="en-US" dirty="0" err="1" smtClean="0"/>
              <a:t>TimeScan</a:t>
            </a:r>
            <a:r>
              <a:rPr lang="en-US" dirty="0" smtClean="0"/>
              <a:t> Sentinel-1 product is derived from more than 1500 scans by Sentinel-1 between May 2014 and July 2016. The product is provided in form of a false-</a:t>
            </a:r>
            <a:r>
              <a:rPr lang="en-US" dirty="0" err="1" smtClean="0"/>
              <a:t>colour</a:t>
            </a:r>
            <a:r>
              <a:rPr lang="en-US" dirty="0" smtClean="0"/>
              <a:t> image showing the temporal average, minimal and difference between mean-min backscattering for every pixel in the red, green and blue bands. The information is resampled to a final spatial resolution of 100m. Urban conglomerations, for example, reflect strongly and appear as prominent, bright areas. Water bodies deflect a large proportion of the oblique synthetic aperture radar beams from the satellite and are therefore dark. Vegetated regions are distinguished by comparatively high minimal backscatter, which causes forests and meadows to appear in green tones. Temporally dynamic land cover types, such as crop acreage, have changed considerably during the acquisition period and appear lilac in the data product.</a:t>
            </a:r>
          </a:p>
          <a:p>
            <a:endParaRPr lang="en-US" dirty="0" smtClean="0"/>
          </a:p>
          <a:p>
            <a:r>
              <a:rPr lang="en-US" dirty="0" smtClean="0"/>
              <a:t>The TimeScan-Sentinel2 layer </a:t>
            </a:r>
          </a:p>
          <a:p>
            <a:r>
              <a:rPr lang="en-US" dirty="0" smtClean="0"/>
              <a:t>is a convenience product providing a harmonized representation of the spectral and temporal properties of the land surface. The TimeScan-Sentinel2 dataset is</a:t>
            </a:r>
            <a:r>
              <a:rPr lang="en-US" baseline="0" dirty="0" smtClean="0"/>
              <a:t> </a:t>
            </a:r>
            <a:r>
              <a:rPr lang="en-US" dirty="0" smtClean="0"/>
              <a:t>from Sentinel-2 images acquired between mid 2015 and November 2016. The product condenses the information content of the original images to a small percentage of their original size. The TimeScan-Sentinel2 layer can be </a:t>
            </a:r>
            <a:r>
              <a:rPr lang="en-US" dirty="0" err="1" smtClean="0"/>
              <a:t>analysed</a:t>
            </a:r>
            <a:r>
              <a:rPr lang="en-US" dirty="0" smtClean="0"/>
              <a:t> in the form of a single, cloud-free dataset based on statistical ranges of 6 indices (NDBI, NDVI, MNDWI, ND-B8A/B12, ND-B4/B2, ND-B4/B3, ND-B8/B4) for such aspects as the state of vegetation, water cover, or bare ground (e.g., built-up, rock, soil). For each of the indices temporal statistics are determined based on the entire period, including the maximal, minimal, mean, and </a:t>
            </a:r>
            <a:r>
              <a:rPr lang="en-US" dirty="0" err="1" smtClean="0"/>
              <a:t>stdev</a:t>
            </a:r>
            <a:r>
              <a:rPr lang="en-US" dirty="0" smtClean="0"/>
              <a:t> values. The TimeScan-Sentinel2 layer is composed of 29 bands - 28 bands related to the indices statistics (7 indices x 4 statistics) plus one band providing the number of valid input acquisitions per pixel.</a:t>
            </a:r>
          </a:p>
          <a:p>
            <a:endParaRPr lang="en-US" dirty="0" smtClean="0"/>
          </a:p>
          <a:p>
            <a:endParaRPr lang="en-US" dirty="0" smtClean="0"/>
          </a:p>
          <a:p>
            <a:r>
              <a:rPr lang="en-US" dirty="0" smtClean="0"/>
              <a:t>The TimeScan-Landsat-2015 layer </a:t>
            </a:r>
          </a:p>
          <a:p>
            <a:r>
              <a:rPr lang="en-US" dirty="0" smtClean="0"/>
              <a:t>is a higher-processing level baseline product providing a harmonized representation of the spectral and temporal properties of the land surface. The TimeScan-Landsat-2015 dataset was derived for selected cities from Landsat images collected from 2015. The product condenses the information content of the original images to a 20th of their original size. The TimeScan-Landsat-2015 layer can be </a:t>
            </a:r>
            <a:r>
              <a:rPr lang="en-US" dirty="0" err="1" smtClean="0"/>
              <a:t>analysed</a:t>
            </a:r>
            <a:r>
              <a:rPr lang="en-US" dirty="0" smtClean="0"/>
              <a:t> in the form of a single, global, cloud-free dataset based on statistical ranges of 6 indices (NDBI, MNDWI, NDVI, ND-b5/b7, ND-b4/b2, ND-b3/b2) for such aspects as the state of vegetation, water cover, or bare ground (e.g., built-up, rock, soil). For each of the indices temporal statistics are determined based on the entire period from 1989 to 1991, including the maximal, minimal, mean, </a:t>
            </a:r>
            <a:r>
              <a:rPr lang="en-US" dirty="0" err="1" smtClean="0"/>
              <a:t>stdev</a:t>
            </a:r>
            <a:r>
              <a:rPr lang="en-US" dirty="0" smtClean="0"/>
              <a:t> and mean slope values. The TimeScan-Landsat-2015 layer is composed of 31 bands - 30 bands related to the indices statistics (6 indices x 5 statistics) plus one band providing the number of valid input acquisitions per pixel.</a:t>
            </a:r>
            <a:endParaRPr lang="cs-CZ" dirty="0"/>
          </a:p>
        </p:txBody>
      </p:sp>
      <p:sp>
        <p:nvSpPr>
          <p:cNvPr id="4" name="Zástupný symbol pro číslo snímku 3"/>
          <p:cNvSpPr>
            <a:spLocks noGrp="1"/>
          </p:cNvSpPr>
          <p:nvPr>
            <p:ph type="sldNum" sz="quarter" idx="10"/>
          </p:nvPr>
        </p:nvSpPr>
        <p:spPr/>
        <p:txBody>
          <a:bodyPr/>
          <a:lstStyle/>
          <a:p>
            <a:fld id="{777201BC-94E4-4101-962D-54511777D224}" type="slidenum">
              <a:rPr lang="en-GB" smtClean="0"/>
              <a:pPr/>
              <a:t>30</a:t>
            </a:fld>
            <a:endParaRPr lang="en-GB" dirty="0"/>
          </a:p>
        </p:txBody>
      </p:sp>
    </p:spTree>
    <p:extLst>
      <p:ext uri="{BB962C8B-B14F-4D97-AF65-F5344CB8AC3E}">
        <p14:creationId xmlns:p14="http://schemas.microsoft.com/office/powerpoint/2010/main" val="1701430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The </a:t>
            </a:r>
            <a:r>
              <a:rPr lang="en-US" dirty="0" err="1" smtClean="0"/>
              <a:t>TimeScan</a:t>
            </a:r>
            <a:r>
              <a:rPr lang="en-US" dirty="0" smtClean="0"/>
              <a:t> Sentinel-1 product is derived from more than 1500 scans by Sentinel-1 between May 2014 and July 2016. The product is provided in form of a false-</a:t>
            </a:r>
            <a:r>
              <a:rPr lang="en-US" dirty="0" err="1" smtClean="0"/>
              <a:t>colour</a:t>
            </a:r>
            <a:r>
              <a:rPr lang="en-US" dirty="0" smtClean="0"/>
              <a:t> image showing the temporal average, minimal and difference between mean-min backscattering for every pixel in the red, green and blue bands. The information is resampled to a final spatial resolution of 100m. Urban conglomerations, for example, reflect strongly and appear as prominent, bright areas. Water bodies deflect a large proportion of the oblique synthetic aperture radar beams from the satellite and are therefore dark. Vegetated regions are distinguished by comparatively high minimal backscatter, which causes forests and meadows to appear in green tones. Temporally dynamic land cover types, such as crop acreage, have changed considerably during the acquisition period and appear lilac in the data product.</a:t>
            </a:r>
          </a:p>
          <a:p>
            <a:endParaRPr lang="en-US" dirty="0" smtClean="0"/>
          </a:p>
          <a:p>
            <a:r>
              <a:rPr lang="en-US" dirty="0" smtClean="0"/>
              <a:t>The TimeScan-Sentinel2 layer </a:t>
            </a:r>
          </a:p>
          <a:p>
            <a:r>
              <a:rPr lang="en-US" dirty="0" smtClean="0"/>
              <a:t>is a convenience product providing a harmonized representation of the spectral and temporal properties of the land surface. The TimeScan-Sentinel2 dataset is</a:t>
            </a:r>
            <a:r>
              <a:rPr lang="en-US" baseline="0" dirty="0" smtClean="0"/>
              <a:t> </a:t>
            </a:r>
            <a:r>
              <a:rPr lang="en-US" dirty="0" smtClean="0"/>
              <a:t>from Sentinel-2 images acquired between mid 2015 and November 2016. The product condenses the information content of the original images to a small percentage of their original size. The TimeScan-Sentinel2 layer can be </a:t>
            </a:r>
            <a:r>
              <a:rPr lang="en-US" dirty="0" err="1" smtClean="0"/>
              <a:t>analysed</a:t>
            </a:r>
            <a:r>
              <a:rPr lang="en-US" dirty="0" smtClean="0"/>
              <a:t> in the form of a single, cloud-free dataset based on statistical ranges of 6 indices (NDBI, NDVI, MNDWI, ND-B8A/B12, ND-B4/B2, ND-B4/B3, ND-B8/B4) for such aspects as the state of vegetation, water cover, or bare ground (e.g., built-up, rock, soil). For each of the indices temporal statistics are determined based on the entire period, including the maximal, minimal, mean, and </a:t>
            </a:r>
            <a:r>
              <a:rPr lang="en-US" dirty="0" err="1" smtClean="0"/>
              <a:t>stdev</a:t>
            </a:r>
            <a:r>
              <a:rPr lang="en-US" dirty="0" smtClean="0"/>
              <a:t> values. The TimeScan-Sentinel2 layer is composed of 29 bands - 28 bands related to the indices statistics (7 indices x 4 statistics) plus one band providing the number of valid input acquisitions per pixel.</a:t>
            </a:r>
          </a:p>
          <a:p>
            <a:endParaRPr lang="en-US" dirty="0" smtClean="0"/>
          </a:p>
          <a:p>
            <a:endParaRPr lang="en-US" dirty="0" smtClean="0"/>
          </a:p>
          <a:p>
            <a:r>
              <a:rPr lang="en-US" dirty="0" smtClean="0"/>
              <a:t>The TimeScan-Landsat-2015 layer </a:t>
            </a:r>
          </a:p>
          <a:p>
            <a:r>
              <a:rPr lang="en-US" dirty="0" smtClean="0"/>
              <a:t>is a higher-processing level baseline product providing a harmonized representation of the spectral and temporal properties of the land surface. The TimeScan-Landsat-2015 dataset was derived for selected cities from Landsat images collected from 2015. The product condenses the information content of the original images to a 20th of their original size. The TimeScan-Landsat-2015 layer can be </a:t>
            </a:r>
            <a:r>
              <a:rPr lang="en-US" dirty="0" err="1" smtClean="0"/>
              <a:t>analysed</a:t>
            </a:r>
            <a:r>
              <a:rPr lang="en-US" dirty="0" smtClean="0"/>
              <a:t> in the form of a single, global, cloud-free dataset based on statistical ranges of 6 indices (NDBI, MNDWI, NDVI, ND-b5/b7, ND-b4/b2, ND-b3/b2) for such aspects as the state of vegetation, water cover, or bare ground (e.g., built-up, rock, soil). For each of the indices temporal statistics are determined based on the entire period from 1989 to 1991, including the maximal, minimal, mean, </a:t>
            </a:r>
            <a:r>
              <a:rPr lang="en-US" dirty="0" err="1" smtClean="0"/>
              <a:t>stdev</a:t>
            </a:r>
            <a:r>
              <a:rPr lang="en-US" dirty="0" smtClean="0"/>
              <a:t> and mean slope values. The TimeScan-Landsat-2015 layer is composed of 31 bands - 30 bands related to the indices statistics (6 indices x 5 statistics) plus one band providing the number of valid input acquisitions per pixel.</a:t>
            </a:r>
            <a:endParaRPr lang="cs-CZ" dirty="0"/>
          </a:p>
        </p:txBody>
      </p:sp>
      <p:sp>
        <p:nvSpPr>
          <p:cNvPr id="4" name="Zástupný symbol pro číslo snímku 3"/>
          <p:cNvSpPr>
            <a:spLocks noGrp="1"/>
          </p:cNvSpPr>
          <p:nvPr>
            <p:ph type="sldNum" sz="quarter" idx="10"/>
          </p:nvPr>
        </p:nvSpPr>
        <p:spPr/>
        <p:txBody>
          <a:bodyPr/>
          <a:lstStyle/>
          <a:p>
            <a:fld id="{777201BC-94E4-4101-962D-54511777D224}" type="slidenum">
              <a:rPr lang="en-GB" smtClean="0"/>
              <a:pPr/>
              <a:t>31</a:t>
            </a:fld>
            <a:endParaRPr lang="en-GB" dirty="0"/>
          </a:p>
        </p:txBody>
      </p:sp>
    </p:spTree>
    <p:extLst>
      <p:ext uri="{BB962C8B-B14F-4D97-AF65-F5344CB8AC3E}">
        <p14:creationId xmlns:p14="http://schemas.microsoft.com/office/powerpoint/2010/main" val="1755928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The </a:t>
            </a:r>
            <a:r>
              <a:rPr lang="en-US" dirty="0" err="1" smtClean="0"/>
              <a:t>TimeScan</a:t>
            </a:r>
            <a:r>
              <a:rPr lang="en-US" dirty="0" smtClean="0"/>
              <a:t> Sentinel-1 product is derived from more than 1500 scans by Sentinel-1 between May 2014 and July 2016. The product is provided in form of a false-</a:t>
            </a:r>
            <a:r>
              <a:rPr lang="en-US" dirty="0" err="1" smtClean="0"/>
              <a:t>colour</a:t>
            </a:r>
            <a:r>
              <a:rPr lang="en-US" dirty="0" smtClean="0"/>
              <a:t> image showing the temporal average, minimal and difference between mean-min backscattering for every pixel in the red, green and blue bands. The information is resampled to a final spatial resolution of 100m. Urban conglomerations, for example, reflect strongly and appear as prominent, bright areas. Water bodies deflect a large proportion of the oblique synthetic aperture radar beams from the satellite and are therefore dark. Vegetated regions are distinguished by comparatively high minimal backscatter, which causes forests and meadows to appear in green tones. Temporally dynamic land cover types, such as crop acreage, have changed considerably during the acquisition period and appear lilac in the data product.</a:t>
            </a:r>
          </a:p>
          <a:p>
            <a:endParaRPr lang="en-US" dirty="0" smtClean="0"/>
          </a:p>
          <a:p>
            <a:r>
              <a:rPr lang="en-US" dirty="0" smtClean="0"/>
              <a:t>The TimeScan-Sentinel2 layer </a:t>
            </a:r>
          </a:p>
          <a:p>
            <a:r>
              <a:rPr lang="en-US" dirty="0" smtClean="0"/>
              <a:t>is a convenience product providing a harmonized representation of the spectral and temporal properties of the land surface. The TimeScan-Sentinel2 dataset is</a:t>
            </a:r>
            <a:r>
              <a:rPr lang="en-US" baseline="0" dirty="0" smtClean="0"/>
              <a:t> </a:t>
            </a:r>
            <a:r>
              <a:rPr lang="en-US" dirty="0" smtClean="0"/>
              <a:t>from Sentinel-2 images acquired between mid 2015 and November 2016. The product condenses the information content of the original images to a small percentage of their original size. The TimeScan-Sentinel2 layer can be </a:t>
            </a:r>
            <a:r>
              <a:rPr lang="en-US" dirty="0" err="1" smtClean="0"/>
              <a:t>analysed</a:t>
            </a:r>
            <a:r>
              <a:rPr lang="en-US" dirty="0" smtClean="0"/>
              <a:t> in the form of a single, cloud-free dataset based on statistical ranges of 6 indices (NDBI, NDVI, MNDWI, ND-B8A/B12, ND-B4/B2, ND-B4/B3, ND-B8/B4) for such aspects as the state of vegetation, water cover, or bare ground (e.g., built-up, rock, soil). For each of the indices temporal statistics are determined based on the entire period, including the maximal, minimal, mean, and </a:t>
            </a:r>
            <a:r>
              <a:rPr lang="en-US" dirty="0" err="1" smtClean="0"/>
              <a:t>stdev</a:t>
            </a:r>
            <a:r>
              <a:rPr lang="en-US" dirty="0" smtClean="0"/>
              <a:t> values. The TimeScan-Sentinel2 layer is composed of 29 bands - 28 bands related to the indices statistics (7 indices x 4 statistics) plus one band providing the number of valid input acquisitions per pixel.</a:t>
            </a:r>
          </a:p>
          <a:p>
            <a:endParaRPr lang="en-US" dirty="0" smtClean="0"/>
          </a:p>
          <a:p>
            <a:endParaRPr lang="en-US" dirty="0" smtClean="0"/>
          </a:p>
          <a:p>
            <a:r>
              <a:rPr lang="en-US" dirty="0" smtClean="0"/>
              <a:t>The TimeScan-Landsat-2015 layer </a:t>
            </a:r>
          </a:p>
          <a:p>
            <a:r>
              <a:rPr lang="en-US" dirty="0" smtClean="0"/>
              <a:t>is a higher-processing level baseline product providing a harmonized representation of the spectral and temporal properties of the land surface. The TimeScan-Landsat-2015 dataset was derived for selected cities from Landsat images collected from 2015. The product condenses the information content of the original images to a 20th of their original size. The TimeScan-Landsat-2015 layer can be </a:t>
            </a:r>
            <a:r>
              <a:rPr lang="en-US" dirty="0" err="1" smtClean="0"/>
              <a:t>analysed</a:t>
            </a:r>
            <a:r>
              <a:rPr lang="en-US" dirty="0" smtClean="0"/>
              <a:t> in the form of a single, global, cloud-free dataset based on statistical ranges of 6 indices (NDBI, MNDWI, NDVI, ND-b5/b7, ND-b4/b2, ND-b3/b2) for such aspects as the state of vegetation, water cover, or bare ground (e.g., built-up, rock, soil). For each of the indices temporal statistics are determined based on the entire period from 1989 to 1991, including the maximal, minimal, mean, </a:t>
            </a:r>
            <a:r>
              <a:rPr lang="en-US" dirty="0" err="1" smtClean="0"/>
              <a:t>stdev</a:t>
            </a:r>
            <a:r>
              <a:rPr lang="en-US" dirty="0" smtClean="0"/>
              <a:t> and mean slope values. The TimeScan-Landsat-2015 layer is composed of 31 bands - 30 bands related to the indices statistics (6 indices x 5 statistics) plus one band providing the number of valid input acquisitions per pixel.</a:t>
            </a:r>
            <a:endParaRPr lang="cs-CZ" dirty="0"/>
          </a:p>
        </p:txBody>
      </p:sp>
      <p:sp>
        <p:nvSpPr>
          <p:cNvPr id="4" name="Zástupný symbol pro číslo snímku 3"/>
          <p:cNvSpPr>
            <a:spLocks noGrp="1"/>
          </p:cNvSpPr>
          <p:nvPr>
            <p:ph type="sldNum" sz="quarter" idx="10"/>
          </p:nvPr>
        </p:nvSpPr>
        <p:spPr/>
        <p:txBody>
          <a:bodyPr/>
          <a:lstStyle/>
          <a:p>
            <a:fld id="{777201BC-94E4-4101-962D-54511777D224}" type="slidenum">
              <a:rPr lang="en-GB" smtClean="0"/>
              <a:pPr/>
              <a:t>32</a:t>
            </a:fld>
            <a:endParaRPr lang="en-GB" dirty="0"/>
          </a:p>
        </p:txBody>
      </p:sp>
    </p:spTree>
    <p:extLst>
      <p:ext uri="{BB962C8B-B14F-4D97-AF65-F5344CB8AC3E}">
        <p14:creationId xmlns:p14="http://schemas.microsoft.com/office/powerpoint/2010/main" val="2255830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77201BC-94E4-4101-962D-54511777D224}" type="slidenum">
              <a:rPr lang="en-GB" smtClean="0"/>
              <a:pPr/>
              <a:t>33</a:t>
            </a:fld>
            <a:endParaRPr lang="en-GB" dirty="0"/>
          </a:p>
        </p:txBody>
      </p:sp>
    </p:spTree>
    <p:extLst>
      <p:ext uri="{BB962C8B-B14F-4D97-AF65-F5344CB8AC3E}">
        <p14:creationId xmlns:p14="http://schemas.microsoft.com/office/powerpoint/2010/main" val="1975882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raphs_European Briefing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777564" y="2110710"/>
            <a:ext cx="10774041" cy="3184525"/>
          </a:xfrm>
          <a:prstGeom prst="rect">
            <a:avLst/>
          </a:prstGeom>
        </p:spPr>
        <p:txBody>
          <a:bodyPr/>
          <a:lstStyle>
            <a:lvl1pPr>
              <a:defRPr sz="4000">
                <a:solidFill>
                  <a:srgbClr val="008173"/>
                </a:solidFill>
                <a:latin typeface="Calibri" panose="020F0502020204030204" pitchFamily="34" charset="0"/>
                <a:cs typeface="Calibri" panose="020F0502020204030204" pitchFamily="34" charset="0"/>
              </a:defRPr>
            </a:lvl1pPr>
            <a:lvl2pPr>
              <a:defRPr sz="3600">
                <a:solidFill>
                  <a:srgbClr val="008173"/>
                </a:solidFill>
                <a:latin typeface="Calibri" panose="020F0502020204030204" pitchFamily="34" charset="0"/>
                <a:cs typeface="Calibri" panose="020F0502020204030204" pitchFamily="34" charset="0"/>
              </a:defRPr>
            </a:lvl2pPr>
            <a:lvl3pPr>
              <a:defRPr sz="3200">
                <a:solidFill>
                  <a:srgbClr val="008173"/>
                </a:solidFill>
                <a:latin typeface="Calibri" panose="020F0502020204030204" pitchFamily="34" charset="0"/>
                <a:cs typeface="Calibri" panose="020F0502020204030204" pitchFamily="34" charset="0"/>
              </a:defRPr>
            </a:lvl3pPr>
            <a:lvl4pPr>
              <a:defRPr sz="2800">
                <a:solidFill>
                  <a:srgbClr val="008173"/>
                </a:solidFill>
                <a:latin typeface="Calibri" panose="020F0502020204030204" pitchFamily="34" charset="0"/>
                <a:cs typeface="Calibri" panose="020F0502020204030204" pitchFamily="34" charset="0"/>
              </a:defRPr>
            </a:lvl4pPr>
            <a:lvl5pPr>
              <a:defRPr sz="2800">
                <a:solidFill>
                  <a:srgbClr val="008173"/>
                </a:solidFill>
                <a:latin typeface="Calibri" panose="020F0502020204030204" pitchFamily="34" charset="0"/>
                <a:cs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11" hasCustomPrompt="1"/>
          </p:nvPr>
        </p:nvSpPr>
        <p:spPr>
          <a:xfrm>
            <a:off x="777564" y="272472"/>
            <a:ext cx="10773577" cy="1322647"/>
          </a:xfrm>
          <a:prstGeom prst="rect">
            <a:avLst/>
          </a:prstGeom>
        </p:spPr>
        <p:txBody>
          <a:bodyPr/>
          <a:lstStyle>
            <a:lvl1pPr marL="0" indent="0">
              <a:buNone/>
              <a:defRPr sz="4000" b="1" baseline="0">
                <a:solidFill>
                  <a:schemeClr val="bg1"/>
                </a:solidFill>
                <a:latin typeface="Calibri" panose="020F0502020204030204" pitchFamily="34" charset="0"/>
                <a:cs typeface="Calibri" panose="020F0502020204030204" pitchFamily="34" charset="0"/>
              </a:defRPr>
            </a:lvl1pPr>
            <a:lvl2pPr marL="562737" indent="0">
              <a:buNone/>
              <a:defRPr/>
            </a:lvl2pPr>
            <a:lvl3pPr marL="1125472" indent="0">
              <a:buNone/>
              <a:defRPr/>
            </a:lvl3pPr>
            <a:lvl4pPr marL="1688207" indent="0">
              <a:buNone/>
              <a:defRPr/>
            </a:lvl4pPr>
            <a:lvl5pPr marL="2250944" indent="0">
              <a:buNone/>
              <a:defRPr/>
            </a:lvl5pPr>
          </a:lstStyle>
          <a:p>
            <a:pPr lvl="0"/>
            <a:r>
              <a:rPr lang="en-US" dirty="0" smtClean="0"/>
              <a:t>Slide title goes here</a:t>
            </a:r>
            <a:br>
              <a:rPr lang="en-US" dirty="0" smtClean="0"/>
            </a:br>
            <a:r>
              <a:rPr lang="en-US" dirty="0" smtClean="0"/>
              <a:t>Max two lines</a:t>
            </a:r>
          </a:p>
        </p:txBody>
      </p:sp>
    </p:spTree>
    <p:extLst>
      <p:ext uri="{BB962C8B-B14F-4D97-AF65-F5344CB8AC3E}">
        <p14:creationId xmlns:p14="http://schemas.microsoft.com/office/powerpoint/2010/main" val="358796420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ey message_image_Synthesi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68000" y="36000"/>
            <a:ext cx="11246369" cy="676111"/>
          </a:xfrm>
          <a:prstGeom prst="rect">
            <a:avLst/>
          </a:prstGeom>
        </p:spPr>
        <p:txBody>
          <a:bodyPr/>
          <a:lstStyle>
            <a:lvl1pPr marL="0" indent="0">
              <a:buNone/>
              <a:defRPr sz="4000" b="1" baseline="0">
                <a:solidFill>
                  <a:schemeClr val="bg1"/>
                </a:solidFill>
                <a:latin typeface="Calibri" panose="020F0502020204030204" pitchFamily="34" charset="0"/>
                <a:cs typeface="Calibri" panose="020F0502020204030204" pitchFamily="34" charset="0"/>
              </a:defRPr>
            </a:lvl1pPr>
            <a:lvl2pPr marL="562737" indent="0">
              <a:buNone/>
              <a:defRPr/>
            </a:lvl2pPr>
            <a:lvl3pPr marL="1125472" indent="0">
              <a:buNone/>
              <a:defRPr/>
            </a:lvl3pPr>
            <a:lvl4pPr marL="1688207" indent="0">
              <a:buNone/>
              <a:defRPr/>
            </a:lvl4pPr>
            <a:lvl5pPr marL="2250944" indent="0">
              <a:buNone/>
              <a:defRPr/>
            </a:lvl5pPr>
          </a:lstStyle>
          <a:p>
            <a:pPr lvl="0"/>
            <a:r>
              <a:rPr lang="en-US" dirty="0" smtClean="0"/>
              <a:t>Slide title goes here</a:t>
            </a:r>
          </a:p>
        </p:txBody>
      </p:sp>
      <p:sp>
        <p:nvSpPr>
          <p:cNvPr id="3" name="Content Placeholder 2"/>
          <p:cNvSpPr>
            <a:spLocks noGrp="1"/>
          </p:cNvSpPr>
          <p:nvPr>
            <p:ph sz="quarter" idx="13"/>
          </p:nvPr>
        </p:nvSpPr>
        <p:spPr>
          <a:xfrm>
            <a:off x="468313" y="1431925"/>
            <a:ext cx="11245850" cy="3759200"/>
          </a:xfrm>
          <a:prstGeom prst="rect">
            <a:avLst/>
          </a:prstGeom>
        </p:spPr>
        <p:txBody>
          <a:bodyPr/>
          <a:lstStyle>
            <a:lvl1pPr>
              <a:defRPr sz="4000">
                <a:solidFill>
                  <a:srgbClr val="008173"/>
                </a:solidFill>
                <a:latin typeface="Calibri" panose="020F0502020204030204" pitchFamily="34" charset="0"/>
                <a:cs typeface="Calibri" panose="020F0502020204030204" pitchFamily="34" charset="0"/>
              </a:defRPr>
            </a:lvl1pPr>
            <a:lvl2pPr>
              <a:defRPr sz="3600">
                <a:solidFill>
                  <a:srgbClr val="008173"/>
                </a:solidFill>
                <a:latin typeface="Calibri" panose="020F0502020204030204" pitchFamily="34" charset="0"/>
                <a:cs typeface="Calibri" panose="020F0502020204030204" pitchFamily="34" charset="0"/>
              </a:defRPr>
            </a:lvl2pPr>
            <a:lvl3pPr>
              <a:defRPr sz="3200">
                <a:solidFill>
                  <a:srgbClr val="008173"/>
                </a:solidFill>
                <a:latin typeface="Calibri" panose="020F0502020204030204" pitchFamily="34" charset="0"/>
                <a:cs typeface="Calibri" panose="020F0502020204030204" pitchFamily="34" charset="0"/>
              </a:defRPr>
            </a:lvl3pPr>
            <a:lvl4pPr>
              <a:defRPr sz="2800">
                <a:solidFill>
                  <a:srgbClr val="008173"/>
                </a:solidFill>
                <a:latin typeface="Calibri" panose="020F0502020204030204" pitchFamily="34" charset="0"/>
                <a:cs typeface="Calibri" panose="020F0502020204030204" pitchFamily="34" charset="0"/>
              </a:defRPr>
            </a:lvl4pPr>
            <a:lvl5pPr>
              <a:defRPr sz="2800">
                <a:solidFill>
                  <a:srgbClr val="008173"/>
                </a:solidFill>
                <a:latin typeface="Calibri" panose="020F0502020204030204" pitchFamily="34" charset="0"/>
                <a:cs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quarter" idx="14" hasCustomPrompt="1"/>
          </p:nvPr>
        </p:nvSpPr>
        <p:spPr>
          <a:xfrm>
            <a:off x="598488" y="6250565"/>
            <a:ext cx="3683000" cy="274637"/>
          </a:xfrm>
          <a:prstGeom prst="rect">
            <a:avLst/>
          </a:prstGeom>
        </p:spPr>
        <p:txBody>
          <a:bodyPr/>
          <a:lstStyle>
            <a:lvl1pPr marL="0" indent="0">
              <a:buNone/>
              <a:defRPr sz="1100">
                <a:solidFill>
                  <a:srgbClr val="008173"/>
                </a:solidFill>
                <a:latin typeface="Calibri" panose="020F0502020204030204" pitchFamily="34" charset="0"/>
                <a:cs typeface="Calibri" panose="020F0502020204030204" pitchFamily="34" charset="0"/>
              </a:defRPr>
            </a:lvl1pPr>
            <a:lvl2pPr>
              <a:defRPr sz="1000">
                <a:solidFill>
                  <a:srgbClr val="006654"/>
                </a:solidFill>
              </a:defRPr>
            </a:lvl2pPr>
            <a:lvl3pPr>
              <a:defRPr sz="1000">
                <a:solidFill>
                  <a:srgbClr val="006654"/>
                </a:solidFill>
              </a:defRPr>
            </a:lvl3pPr>
            <a:lvl4pPr>
              <a:defRPr sz="1000">
                <a:solidFill>
                  <a:srgbClr val="006654"/>
                </a:solidFill>
              </a:defRPr>
            </a:lvl4pPr>
            <a:lvl5pPr>
              <a:defRPr sz="1000">
                <a:solidFill>
                  <a:srgbClr val="006654"/>
                </a:solidFill>
              </a:defRPr>
            </a:lvl5pPr>
          </a:lstStyle>
          <a:p>
            <a:pPr lvl="0"/>
            <a:r>
              <a:rPr lang="en-US" dirty="0" smtClean="0"/>
              <a:t>Source reference for illustration</a:t>
            </a:r>
          </a:p>
        </p:txBody>
      </p:sp>
    </p:spTree>
    <p:extLst>
      <p:ext uri="{BB962C8B-B14F-4D97-AF65-F5344CB8AC3E}">
        <p14:creationId xmlns:p14="http://schemas.microsoft.com/office/powerpoint/2010/main" val="281068254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1"/>
            <a:ext cx="12192000" cy="3011557"/>
          </a:xfrm>
          <a:prstGeom prst="rect">
            <a:avLst/>
          </a:prstGeom>
          <a:solidFill>
            <a:srgbClr val="0081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215"/>
          </a:p>
        </p:txBody>
      </p:sp>
      <p:pic>
        <p:nvPicPr>
          <p:cNvPr id="4" name="Picture 3"/>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9179999" y="5940000"/>
            <a:ext cx="2877409" cy="685800"/>
          </a:xfrm>
          <a:prstGeom prst="rect">
            <a:avLst/>
          </a:prstGeom>
        </p:spPr>
      </p:pic>
    </p:spTree>
    <p:extLst>
      <p:ext uri="{BB962C8B-B14F-4D97-AF65-F5344CB8AC3E}">
        <p14:creationId xmlns:p14="http://schemas.microsoft.com/office/powerpoint/2010/main" val="548637722"/>
      </p:ext>
    </p:extLst>
  </p:cSld>
  <p:clrMap bg1="lt1" tx1="dk1" bg2="lt2" tx2="dk2" accent1="accent1" accent2="accent2" accent3="accent3" accent4="accent4" accent5="accent5" accent6="accent6" hlink="hlink" folHlink="folHlink"/>
  <p:sldLayoutIdLst>
    <p:sldLayoutId id="2147483708" r:id="rId1"/>
  </p:sldLayoutIdLst>
  <p:timing>
    <p:tnLst>
      <p:par>
        <p:cTn id="1" dur="indefinite" restart="never" nodeType="tmRoot"/>
      </p:par>
    </p:tnLst>
  </p:timing>
  <p:hf hdr="0" ftr="0" dt="0"/>
  <p:txStyles>
    <p:titleStyle>
      <a:lvl1pPr algn="ctr" defTabSz="1125472" rtl="0" eaLnBrk="1" latinLnBrk="0" hangingPunct="1">
        <a:spcBef>
          <a:spcPct val="0"/>
        </a:spcBef>
        <a:buNone/>
        <a:defRPr sz="5417" kern="1200">
          <a:solidFill>
            <a:schemeClr val="tx1"/>
          </a:solidFill>
          <a:latin typeface="+mj-lt"/>
          <a:ea typeface="+mj-ea"/>
          <a:cs typeface="+mj-cs"/>
        </a:defRPr>
      </a:lvl1pPr>
    </p:titleStyle>
    <p:bodyStyle>
      <a:lvl1pPr marL="422051" indent="-422051" algn="l" defTabSz="1125472" rtl="0" eaLnBrk="1" latinLnBrk="0" hangingPunct="1">
        <a:spcBef>
          <a:spcPct val="20000"/>
        </a:spcBef>
        <a:buFont typeface="Arial" pitchFamily="34" charset="0"/>
        <a:buChar char="•"/>
        <a:defRPr sz="3939" kern="1200">
          <a:solidFill>
            <a:schemeClr val="tx1"/>
          </a:solidFill>
          <a:latin typeface="+mn-lt"/>
          <a:ea typeface="+mn-ea"/>
          <a:cs typeface="+mn-cs"/>
        </a:defRPr>
      </a:lvl1pPr>
      <a:lvl2pPr marL="914446" indent="-351710" algn="l" defTabSz="1125472" rtl="0" eaLnBrk="1" latinLnBrk="0" hangingPunct="1">
        <a:spcBef>
          <a:spcPct val="20000"/>
        </a:spcBef>
        <a:buFont typeface="Arial" pitchFamily="34" charset="0"/>
        <a:buChar char="–"/>
        <a:defRPr sz="3446" kern="1200">
          <a:solidFill>
            <a:schemeClr val="tx1"/>
          </a:solidFill>
          <a:latin typeface="+mn-lt"/>
          <a:ea typeface="+mn-ea"/>
          <a:cs typeface="+mn-cs"/>
        </a:defRPr>
      </a:lvl2pPr>
      <a:lvl3pPr marL="1406839" indent="-281368" algn="l" defTabSz="1125472" rtl="0" eaLnBrk="1" latinLnBrk="0" hangingPunct="1">
        <a:spcBef>
          <a:spcPct val="20000"/>
        </a:spcBef>
        <a:buFont typeface="Arial" pitchFamily="34" charset="0"/>
        <a:buChar char="•"/>
        <a:defRPr sz="2954" kern="1200">
          <a:solidFill>
            <a:schemeClr val="tx1"/>
          </a:solidFill>
          <a:latin typeface="+mn-lt"/>
          <a:ea typeface="+mn-ea"/>
          <a:cs typeface="+mn-cs"/>
        </a:defRPr>
      </a:lvl3pPr>
      <a:lvl4pPr marL="1969575"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4pPr>
      <a:lvl5pPr marL="2532312"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5pPr>
      <a:lvl6pPr marL="3095047"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6pPr>
      <a:lvl7pPr marL="3657783"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7pPr>
      <a:lvl8pPr marL="4220519"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8pPr>
      <a:lvl9pPr marL="4783254"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9pPr>
    </p:bodyStyle>
    <p:otherStyle>
      <a:defPPr>
        <a:defRPr lang="en-US"/>
      </a:defPPr>
      <a:lvl1pPr marL="0" algn="l" defTabSz="1125472" rtl="0" eaLnBrk="1" latinLnBrk="0" hangingPunct="1">
        <a:defRPr sz="2215" kern="1200">
          <a:solidFill>
            <a:schemeClr val="tx1"/>
          </a:solidFill>
          <a:latin typeface="+mn-lt"/>
          <a:ea typeface="+mn-ea"/>
          <a:cs typeface="+mn-cs"/>
        </a:defRPr>
      </a:lvl1pPr>
      <a:lvl2pPr marL="562737" algn="l" defTabSz="1125472" rtl="0" eaLnBrk="1" latinLnBrk="0" hangingPunct="1">
        <a:defRPr sz="2215" kern="1200">
          <a:solidFill>
            <a:schemeClr val="tx1"/>
          </a:solidFill>
          <a:latin typeface="+mn-lt"/>
          <a:ea typeface="+mn-ea"/>
          <a:cs typeface="+mn-cs"/>
        </a:defRPr>
      </a:lvl2pPr>
      <a:lvl3pPr marL="1125472" algn="l" defTabSz="1125472" rtl="0" eaLnBrk="1" latinLnBrk="0" hangingPunct="1">
        <a:defRPr sz="2215" kern="1200">
          <a:solidFill>
            <a:schemeClr val="tx1"/>
          </a:solidFill>
          <a:latin typeface="+mn-lt"/>
          <a:ea typeface="+mn-ea"/>
          <a:cs typeface="+mn-cs"/>
        </a:defRPr>
      </a:lvl3pPr>
      <a:lvl4pPr marL="1688207" algn="l" defTabSz="1125472" rtl="0" eaLnBrk="1" latinLnBrk="0" hangingPunct="1">
        <a:defRPr sz="2215" kern="1200">
          <a:solidFill>
            <a:schemeClr val="tx1"/>
          </a:solidFill>
          <a:latin typeface="+mn-lt"/>
          <a:ea typeface="+mn-ea"/>
          <a:cs typeface="+mn-cs"/>
        </a:defRPr>
      </a:lvl4pPr>
      <a:lvl5pPr marL="2250944" algn="l" defTabSz="1125472" rtl="0" eaLnBrk="1" latinLnBrk="0" hangingPunct="1">
        <a:defRPr sz="2215" kern="1200">
          <a:solidFill>
            <a:schemeClr val="tx1"/>
          </a:solidFill>
          <a:latin typeface="+mn-lt"/>
          <a:ea typeface="+mn-ea"/>
          <a:cs typeface="+mn-cs"/>
        </a:defRPr>
      </a:lvl5pPr>
      <a:lvl6pPr marL="2813679" algn="l" defTabSz="1125472" rtl="0" eaLnBrk="1" latinLnBrk="0" hangingPunct="1">
        <a:defRPr sz="2215" kern="1200">
          <a:solidFill>
            <a:schemeClr val="tx1"/>
          </a:solidFill>
          <a:latin typeface="+mn-lt"/>
          <a:ea typeface="+mn-ea"/>
          <a:cs typeface="+mn-cs"/>
        </a:defRPr>
      </a:lvl6pPr>
      <a:lvl7pPr marL="3376415" algn="l" defTabSz="1125472" rtl="0" eaLnBrk="1" latinLnBrk="0" hangingPunct="1">
        <a:defRPr sz="2215" kern="1200">
          <a:solidFill>
            <a:schemeClr val="tx1"/>
          </a:solidFill>
          <a:latin typeface="+mn-lt"/>
          <a:ea typeface="+mn-ea"/>
          <a:cs typeface="+mn-cs"/>
        </a:defRPr>
      </a:lvl7pPr>
      <a:lvl8pPr marL="3939151" algn="l" defTabSz="1125472" rtl="0" eaLnBrk="1" latinLnBrk="0" hangingPunct="1">
        <a:defRPr sz="2215" kern="1200">
          <a:solidFill>
            <a:schemeClr val="tx1"/>
          </a:solidFill>
          <a:latin typeface="+mn-lt"/>
          <a:ea typeface="+mn-ea"/>
          <a:cs typeface="+mn-cs"/>
        </a:defRPr>
      </a:lvl8pPr>
      <a:lvl9pPr marL="4501886" algn="l" defTabSz="1125472" rtl="0" eaLnBrk="1" latinLnBrk="0" hangingPunct="1">
        <a:defRPr sz="221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tangle 12">
            <a:hlinkClick r:id="" action="ppaction://noaction"/>
          </p:cNvPr>
          <p:cNvSpPr/>
          <p:nvPr userDrawn="1"/>
        </p:nvSpPr>
        <p:spPr>
          <a:xfrm>
            <a:off x="2344619" y="152400"/>
            <a:ext cx="885743"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15" dirty="0"/>
          </a:p>
        </p:txBody>
      </p:sp>
      <p:sp>
        <p:nvSpPr>
          <p:cNvPr id="25" name="Rectangle 24"/>
          <p:cNvSpPr/>
          <p:nvPr userDrawn="1"/>
        </p:nvSpPr>
        <p:spPr>
          <a:xfrm>
            <a:off x="0" y="5"/>
            <a:ext cx="12192000" cy="778149"/>
          </a:xfrm>
          <a:prstGeom prst="rect">
            <a:avLst/>
          </a:prstGeom>
          <a:solidFill>
            <a:srgbClr val="0081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215"/>
          </a:p>
        </p:txBody>
      </p:sp>
      <p:pic>
        <p:nvPicPr>
          <p:cNvPr id="5" name="Picture 4"/>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9179999" y="5940000"/>
            <a:ext cx="2877409" cy="684000"/>
          </a:xfrm>
          <a:prstGeom prst="rect">
            <a:avLst/>
          </a:prstGeom>
        </p:spPr>
      </p:pic>
    </p:spTree>
    <p:extLst>
      <p:ext uri="{BB962C8B-B14F-4D97-AF65-F5344CB8AC3E}">
        <p14:creationId xmlns:p14="http://schemas.microsoft.com/office/powerpoint/2010/main" val="413110343"/>
      </p:ext>
    </p:extLst>
  </p:cSld>
  <p:clrMap bg1="lt1" tx1="dk1" bg2="lt2" tx2="dk2" accent1="accent1" accent2="accent2" accent3="accent3" accent4="accent4" accent5="accent5" accent6="accent6" hlink="hlink" folHlink="folHlink"/>
  <p:sldLayoutIdLst>
    <p:sldLayoutId id="2147483712" r:id="rId1"/>
  </p:sldLayoutIdLst>
  <p:timing>
    <p:tnLst>
      <p:par>
        <p:cTn id="1" dur="indefinite" restart="never" nodeType="tmRoot"/>
      </p:par>
    </p:tnLst>
  </p:timing>
  <p:hf hdr="0" ftr="0" dt="0"/>
  <p:txStyles>
    <p:titleStyle>
      <a:lvl1pPr algn="ctr" defTabSz="1125472" rtl="0" eaLnBrk="1" latinLnBrk="0" hangingPunct="1">
        <a:spcBef>
          <a:spcPct val="0"/>
        </a:spcBef>
        <a:buNone/>
        <a:defRPr sz="5417" kern="1200">
          <a:solidFill>
            <a:schemeClr val="tx1"/>
          </a:solidFill>
          <a:latin typeface="+mj-lt"/>
          <a:ea typeface="+mj-ea"/>
          <a:cs typeface="+mj-cs"/>
        </a:defRPr>
      </a:lvl1pPr>
    </p:titleStyle>
    <p:bodyStyle>
      <a:lvl1pPr marL="422051" indent="-422051" algn="l" defTabSz="1125472" rtl="0" eaLnBrk="1" latinLnBrk="0" hangingPunct="1">
        <a:spcBef>
          <a:spcPct val="20000"/>
        </a:spcBef>
        <a:buFont typeface="Arial" pitchFamily="34" charset="0"/>
        <a:buChar char="•"/>
        <a:defRPr sz="3939" kern="1200">
          <a:solidFill>
            <a:schemeClr val="tx1"/>
          </a:solidFill>
          <a:latin typeface="+mn-lt"/>
          <a:ea typeface="+mn-ea"/>
          <a:cs typeface="+mn-cs"/>
        </a:defRPr>
      </a:lvl1pPr>
      <a:lvl2pPr marL="914446" indent="-351710" algn="l" defTabSz="1125472" rtl="0" eaLnBrk="1" latinLnBrk="0" hangingPunct="1">
        <a:spcBef>
          <a:spcPct val="20000"/>
        </a:spcBef>
        <a:buFont typeface="Arial" pitchFamily="34" charset="0"/>
        <a:buChar char="–"/>
        <a:defRPr sz="3446" kern="1200">
          <a:solidFill>
            <a:schemeClr val="tx1"/>
          </a:solidFill>
          <a:latin typeface="+mn-lt"/>
          <a:ea typeface="+mn-ea"/>
          <a:cs typeface="+mn-cs"/>
        </a:defRPr>
      </a:lvl2pPr>
      <a:lvl3pPr marL="1406839" indent="-281368" algn="l" defTabSz="1125472" rtl="0" eaLnBrk="1" latinLnBrk="0" hangingPunct="1">
        <a:spcBef>
          <a:spcPct val="20000"/>
        </a:spcBef>
        <a:buFont typeface="Arial" pitchFamily="34" charset="0"/>
        <a:buChar char="•"/>
        <a:defRPr sz="2954" kern="1200">
          <a:solidFill>
            <a:schemeClr val="tx1"/>
          </a:solidFill>
          <a:latin typeface="+mn-lt"/>
          <a:ea typeface="+mn-ea"/>
          <a:cs typeface="+mn-cs"/>
        </a:defRPr>
      </a:lvl3pPr>
      <a:lvl4pPr marL="1969575"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4pPr>
      <a:lvl5pPr marL="2532312"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5pPr>
      <a:lvl6pPr marL="3095047"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6pPr>
      <a:lvl7pPr marL="3657783"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7pPr>
      <a:lvl8pPr marL="4220519"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8pPr>
      <a:lvl9pPr marL="4783254"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9pPr>
    </p:bodyStyle>
    <p:otherStyle>
      <a:defPPr>
        <a:defRPr lang="en-US"/>
      </a:defPPr>
      <a:lvl1pPr marL="0" algn="l" defTabSz="1125472" rtl="0" eaLnBrk="1" latinLnBrk="0" hangingPunct="1">
        <a:defRPr sz="2215" kern="1200">
          <a:solidFill>
            <a:schemeClr val="tx1"/>
          </a:solidFill>
          <a:latin typeface="+mn-lt"/>
          <a:ea typeface="+mn-ea"/>
          <a:cs typeface="+mn-cs"/>
        </a:defRPr>
      </a:lvl1pPr>
      <a:lvl2pPr marL="562737" algn="l" defTabSz="1125472" rtl="0" eaLnBrk="1" latinLnBrk="0" hangingPunct="1">
        <a:defRPr sz="2215" kern="1200">
          <a:solidFill>
            <a:schemeClr val="tx1"/>
          </a:solidFill>
          <a:latin typeface="+mn-lt"/>
          <a:ea typeface="+mn-ea"/>
          <a:cs typeface="+mn-cs"/>
        </a:defRPr>
      </a:lvl2pPr>
      <a:lvl3pPr marL="1125472" algn="l" defTabSz="1125472" rtl="0" eaLnBrk="1" latinLnBrk="0" hangingPunct="1">
        <a:defRPr sz="2215" kern="1200">
          <a:solidFill>
            <a:schemeClr val="tx1"/>
          </a:solidFill>
          <a:latin typeface="+mn-lt"/>
          <a:ea typeface="+mn-ea"/>
          <a:cs typeface="+mn-cs"/>
        </a:defRPr>
      </a:lvl3pPr>
      <a:lvl4pPr marL="1688207" algn="l" defTabSz="1125472" rtl="0" eaLnBrk="1" latinLnBrk="0" hangingPunct="1">
        <a:defRPr sz="2215" kern="1200">
          <a:solidFill>
            <a:schemeClr val="tx1"/>
          </a:solidFill>
          <a:latin typeface="+mn-lt"/>
          <a:ea typeface="+mn-ea"/>
          <a:cs typeface="+mn-cs"/>
        </a:defRPr>
      </a:lvl4pPr>
      <a:lvl5pPr marL="2250944" algn="l" defTabSz="1125472" rtl="0" eaLnBrk="1" latinLnBrk="0" hangingPunct="1">
        <a:defRPr sz="2215" kern="1200">
          <a:solidFill>
            <a:schemeClr val="tx1"/>
          </a:solidFill>
          <a:latin typeface="+mn-lt"/>
          <a:ea typeface="+mn-ea"/>
          <a:cs typeface="+mn-cs"/>
        </a:defRPr>
      </a:lvl5pPr>
      <a:lvl6pPr marL="2813679" algn="l" defTabSz="1125472" rtl="0" eaLnBrk="1" latinLnBrk="0" hangingPunct="1">
        <a:defRPr sz="2215" kern="1200">
          <a:solidFill>
            <a:schemeClr val="tx1"/>
          </a:solidFill>
          <a:latin typeface="+mn-lt"/>
          <a:ea typeface="+mn-ea"/>
          <a:cs typeface="+mn-cs"/>
        </a:defRPr>
      </a:lvl6pPr>
      <a:lvl7pPr marL="3376415" algn="l" defTabSz="1125472" rtl="0" eaLnBrk="1" latinLnBrk="0" hangingPunct="1">
        <a:defRPr sz="2215" kern="1200">
          <a:solidFill>
            <a:schemeClr val="tx1"/>
          </a:solidFill>
          <a:latin typeface="+mn-lt"/>
          <a:ea typeface="+mn-ea"/>
          <a:cs typeface="+mn-cs"/>
        </a:defRPr>
      </a:lvl7pPr>
      <a:lvl8pPr marL="3939151" algn="l" defTabSz="1125472" rtl="0" eaLnBrk="1" latinLnBrk="0" hangingPunct="1">
        <a:defRPr sz="2215" kern="1200">
          <a:solidFill>
            <a:schemeClr val="tx1"/>
          </a:solidFill>
          <a:latin typeface="+mn-lt"/>
          <a:ea typeface="+mn-ea"/>
          <a:cs typeface="+mn-cs"/>
        </a:defRPr>
      </a:lvl8pPr>
      <a:lvl9pPr marL="4501886" algn="l" defTabSz="1125472" rtl="0" eaLnBrk="1" latinLnBrk="0" hangingPunct="1">
        <a:defRPr sz="22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esa-sen4cap.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77564" y="3213960"/>
            <a:ext cx="10774041" cy="3184525"/>
          </a:xfrm>
        </p:spPr>
        <p:txBody>
          <a:bodyPr/>
          <a:lstStyle/>
          <a:p>
            <a:pPr marL="0" indent="0">
              <a:buNone/>
            </a:pPr>
            <a:r>
              <a:rPr lang="en-GB" sz="2400" dirty="0"/>
              <a:t>Tomas </a:t>
            </a:r>
            <a:r>
              <a:rPr lang="en-GB" sz="2400" dirty="0" err="1" smtClean="0"/>
              <a:t>Bartalos</a:t>
            </a:r>
            <a:r>
              <a:rPr lang="cs-CZ" sz="2400" dirty="0" smtClean="0"/>
              <a:t>, </a:t>
            </a:r>
            <a:r>
              <a:rPr lang="en-GB" sz="2400" dirty="0" smtClean="0"/>
              <a:t>Tomas </a:t>
            </a:r>
            <a:r>
              <a:rPr lang="en-GB" sz="2400" dirty="0" err="1" smtClean="0"/>
              <a:t>Soukup</a:t>
            </a:r>
            <a:r>
              <a:rPr lang="en-GB" sz="2400" dirty="0" smtClean="0"/>
              <a:t>, Miroslav </a:t>
            </a:r>
            <a:r>
              <a:rPr lang="en-GB" sz="2400" dirty="0" err="1" smtClean="0"/>
              <a:t>Kopecky</a:t>
            </a:r>
            <a:r>
              <a:rPr lang="cs-CZ" sz="2400" dirty="0" smtClean="0"/>
              <a:t> </a:t>
            </a:r>
            <a:r>
              <a:rPr lang="cs-CZ" sz="2400" dirty="0"/>
              <a:t>(</a:t>
            </a:r>
            <a:r>
              <a:rPr lang="cs-CZ" sz="2400" dirty="0" smtClean="0"/>
              <a:t>GISAT)</a:t>
            </a:r>
            <a:endParaRPr lang="cs-CZ" sz="2400" dirty="0"/>
          </a:p>
          <a:p>
            <a:pPr marL="0" indent="0">
              <a:buNone/>
            </a:pPr>
            <a:r>
              <a:rPr lang="cs-CZ" sz="2400" b="1" dirty="0"/>
              <a:t>ETC ULS</a:t>
            </a:r>
            <a:endParaRPr lang="en-GB" sz="2400" b="1" dirty="0"/>
          </a:p>
        </p:txBody>
      </p:sp>
      <p:sp>
        <p:nvSpPr>
          <p:cNvPr id="3" name="Text Placeholder 2"/>
          <p:cNvSpPr>
            <a:spLocks noGrp="1"/>
          </p:cNvSpPr>
          <p:nvPr>
            <p:ph type="body" sz="quarter" idx="11"/>
          </p:nvPr>
        </p:nvSpPr>
        <p:spPr>
          <a:xfrm>
            <a:off x="778028" y="172249"/>
            <a:ext cx="11069415" cy="2650464"/>
          </a:xfrm>
        </p:spPr>
        <p:txBody>
          <a:bodyPr/>
          <a:lstStyle/>
          <a:p>
            <a:pPr>
              <a:spcBef>
                <a:spcPts val="0"/>
              </a:spcBef>
            </a:pPr>
            <a:endParaRPr lang="en-US" dirty="0" smtClean="0"/>
          </a:p>
          <a:p>
            <a:pPr>
              <a:spcBef>
                <a:spcPts val="0"/>
              </a:spcBef>
            </a:pPr>
            <a:r>
              <a:rPr lang="en-US" dirty="0"/>
              <a:t>Session 3: </a:t>
            </a:r>
            <a:r>
              <a:rPr lang="en-US" dirty="0" smtClean="0"/>
              <a:t>Copernicus High Resolution Layers (HRLs) profiles in current </a:t>
            </a:r>
            <a:r>
              <a:rPr lang="en-US" dirty="0"/>
              <a:t>HNV ‘</a:t>
            </a:r>
            <a:r>
              <a:rPr lang="en-US" dirty="0" smtClean="0"/>
              <a:t>map‘</a:t>
            </a:r>
          </a:p>
          <a:p>
            <a:pPr>
              <a:spcBef>
                <a:spcPts val="0"/>
              </a:spcBef>
            </a:pPr>
            <a:r>
              <a:rPr lang="en-US" dirty="0" smtClean="0"/>
              <a:t>Review </a:t>
            </a:r>
            <a:r>
              <a:rPr lang="en-US" dirty="0"/>
              <a:t>of satellite data opportunities </a:t>
            </a:r>
            <a:endParaRPr lang="en-GB" dirty="0"/>
          </a:p>
        </p:txBody>
      </p:sp>
      <p:sp>
        <p:nvSpPr>
          <p:cNvPr id="4" name="Text Placeholder 2"/>
          <p:cNvSpPr txBox="1">
            <a:spLocks/>
          </p:cNvSpPr>
          <p:nvPr/>
        </p:nvSpPr>
        <p:spPr>
          <a:xfrm>
            <a:off x="796923" y="365747"/>
            <a:ext cx="10917281" cy="322350"/>
          </a:xfrm>
          <a:prstGeom prst="rect">
            <a:avLst/>
          </a:prstGeom>
        </p:spPr>
        <p:txBody>
          <a:bodyPr/>
          <a:lstStyle>
            <a:lvl1pPr marL="0" indent="0" algn="l" defTabSz="1125472" rtl="0" eaLnBrk="1" latinLnBrk="0" hangingPunct="1">
              <a:spcBef>
                <a:spcPct val="20000"/>
              </a:spcBef>
              <a:buFont typeface="Arial" pitchFamily="34" charset="0"/>
              <a:buNone/>
              <a:defRPr sz="4000" b="1" kern="1200" baseline="0">
                <a:solidFill>
                  <a:schemeClr val="bg1"/>
                </a:solidFill>
                <a:latin typeface="Calibri" panose="020F0502020204030204" pitchFamily="34" charset="0"/>
                <a:ea typeface="+mn-ea"/>
                <a:cs typeface="Calibri" panose="020F0502020204030204" pitchFamily="34" charset="0"/>
              </a:defRPr>
            </a:lvl1pPr>
            <a:lvl2pPr marL="562737" indent="0" algn="l" defTabSz="1125472" rtl="0" eaLnBrk="1" latinLnBrk="0" hangingPunct="1">
              <a:spcBef>
                <a:spcPct val="20000"/>
              </a:spcBef>
              <a:buFont typeface="Arial" pitchFamily="34" charset="0"/>
              <a:buNone/>
              <a:defRPr sz="3446" kern="1200">
                <a:solidFill>
                  <a:schemeClr val="tx1"/>
                </a:solidFill>
                <a:latin typeface="+mn-lt"/>
                <a:ea typeface="+mn-ea"/>
                <a:cs typeface="+mn-cs"/>
              </a:defRPr>
            </a:lvl2pPr>
            <a:lvl3pPr marL="1125472" indent="0" algn="l" defTabSz="1125472" rtl="0" eaLnBrk="1" latinLnBrk="0" hangingPunct="1">
              <a:spcBef>
                <a:spcPct val="20000"/>
              </a:spcBef>
              <a:buFont typeface="Arial" pitchFamily="34" charset="0"/>
              <a:buNone/>
              <a:defRPr sz="2954" kern="1200">
                <a:solidFill>
                  <a:schemeClr val="tx1"/>
                </a:solidFill>
                <a:latin typeface="+mn-lt"/>
                <a:ea typeface="+mn-ea"/>
                <a:cs typeface="+mn-cs"/>
              </a:defRPr>
            </a:lvl3pPr>
            <a:lvl4pPr marL="1688207" indent="0" algn="l" defTabSz="1125472" rtl="0" eaLnBrk="1" latinLnBrk="0" hangingPunct="1">
              <a:spcBef>
                <a:spcPct val="20000"/>
              </a:spcBef>
              <a:buFont typeface="Arial" pitchFamily="34" charset="0"/>
              <a:buNone/>
              <a:defRPr sz="2462" kern="1200">
                <a:solidFill>
                  <a:schemeClr val="tx1"/>
                </a:solidFill>
                <a:latin typeface="+mn-lt"/>
                <a:ea typeface="+mn-ea"/>
                <a:cs typeface="+mn-cs"/>
              </a:defRPr>
            </a:lvl4pPr>
            <a:lvl5pPr marL="2250944" indent="0" algn="l" defTabSz="1125472" rtl="0" eaLnBrk="1" latinLnBrk="0" hangingPunct="1">
              <a:spcBef>
                <a:spcPct val="20000"/>
              </a:spcBef>
              <a:buFont typeface="Arial" pitchFamily="34" charset="0"/>
              <a:buNone/>
              <a:defRPr sz="2462" kern="1200">
                <a:solidFill>
                  <a:schemeClr val="tx1"/>
                </a:solidFill>
                <a:latin typeface="+mn-lt"/>
                <a:ea typeface="+mn-ea"/>
                <a:cs typeface="+mn-cs"/>
              </a:defRPr>
            </a:lvl5pPr>
            <a:lvl6pPr marL="3095047"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6pPr>
            <a:lvl7pPr marL="3657783"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7pPr>
            <a:lvl8pPr marL="4220519"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8pPr>
            <a:lvl9pPr marL="4783254"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9pPr>
          </a:lstStyle>
          <a:p>
            <a:r>
              <a:rPr lang="en-US" sz="1050" dirty="0" smtClean="0"/>
              <a:t>19/10/2018 | </a:t>
            </a:r>
            <a:r>
              <a:rPr lang="en-US" sz="1050" dirty="0"/>
              <a:t>Revising the JRC/EEA EU-level HNV Farmland </a:t>
            </a:r>
            <a:r>
              <a:rPr lang="en-US" sz="1050" dirty="0" smtClean="0"/>
              <a:t>methodology - Expert </a:t>
            </a:r>
            <a:r>
              <a:rPr lang="en-US" sz="1050" dirty="0"/>
              <a:t>workshop to review potential improvements of the JRC/EEA HNV farmland </a:t>
            </a:r>
            <a:r>
              <a:rPr lang="en-US" sz="1050" dirty="0" smtClean="0"/>
              <a:t>methodology, UBA, Vienna </a:t>
            </a:r>
            <a:endParaRPr lang="en-US" sz="1050" dirty="0"/>
          </a:p>
          <a:p>
            <a:endParaRPr lang="en-GB" sz="1050" dirty="0"/>
          </a:p>
        </p:txBody>
      </p:sp>
      <p:pic>
        <p:nvPicPr>
          <p:cNvPr id="5" name="obrázek 258" descr="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077" y="6092977"/>
            <a:ext cx="1478531" cy="432882"/>
          </a:xfrm>
          <a:prstGeom prst="rect">
            <a:avLst/>
          </a:prstGeom>
          <a:noFill/>
          <a:ln>
            <a:noFill/>
          </a:ln>
        </p:spPr>
      </p:pic>
    </p:spTree>
    <p:extLst>
      <p:ext uri="{BB962C8B-B14F-4D97-AF65-F5344CB8AC3E}">
        <p14:creationId xmlns:p14="http://schemas.microsoft.com/office/powerpoint/2010/main" val="39825365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smtClean="0"/>
              <a:t>HRLs profiles in current HNV ‘map’</a:t>
            </a:r>
            <a:endParaRPr lang="en-GB" dirty="0"/>
          </a:p>
        </p:txBody>
      </p:sp>
      <p:sp>
        <p:nvSpPr>
          <p:cNvPr id="3" name="Content Placeholder 2"/>
          <p:cNvSpPr>
            <a:spLocks noGrp="1"/>
          </p:cNvSpPr>
          <p:nvPr>
            <p:ph sz="quarter" idx="13"/>
          </p:nvPr>
        </p:nvSpPr>
        <p:spPr>
          <a:xfrm>
            <a:off x="468000" y="974725"/>
            <a:ext cx="11245850" cy="3759200"/>
          </a:xfrm>
        </p:spPr>
        <p:txBody>
          <a:bodyPr/>
          <a:lstStyle/>
          <a:p>
            <a:pPr marL="450850" indent="-450850"/>
            <a:r>
              <a:rPr lang="en-US" altLang="en-US" dirty="0" smtClean="0">
                <a:ea typeface="Verdana" panose="020B0604030504040204" pitchFamily="34" charset="0"/>
                <a:cs typeface="Verdana" panose="020B0604030504040204" pitchFamily="34" charset="0"/>
              </a:rPr>
              <a:t>Analysis to show actual presence of HRLs in/out of HNV ‘map’</a:t>
            </a:r>
          </a:p>
          <a:p>
            <a:pPr marL="450850" indent="-450850"/>
            <a:r>
              <a:rPr lang="en-US" altLang="en-US" dirty="0" smtClean="0">
                <a:ea typeface="Verdana" panose="020B0604030504040204" pitchFamily="34" charset="0"/>
                <a:cs typeface="Verdana" panose="020B0604030504040204" pitchFamily="34" charset="0"/>
              </a:rPr>
              <a:t>Does it match with our theoretical concept?</a:t>
            </a:r>
          </a:p>
          <a:p>
            <a:pPr marL="450850" indent="-450850"/>
            <a:r>
              <a:rPr lang="en-US" altLang="en-US" dirty="0" smtClean="0">
                <a:ea typeface="Verdana" panose="020B0604030504040204" pitchFamily="34" charset="0"/>
                <a:cs typeface="Verdana" panose="020B0604030504040204" pitchFamily="34" charset="0"/>
              </a:rPr>
              <a:t>What needs to be considered in addition for particular HRL use?</a:t>
            </a:r>
            <a:endParaRPr lang="cs-CZ" altLang="en-US" dirty="0" smtClean="0">
              <a:ea typeface="Verdana" panose="020B0604030504040204" pitchFamily="34" charset="0"/>
              <a:cs typeface="Verdana" panose="020B0604030504040204" pitchFamily="34" charset="0"/>
            </a:endParaRPr>
          </a:p>
          <a:p>
            <a:pPr marL="450850" indent="-450850"/>
            <a:endParaRPr lang="cs-CZ" altLang="en-US" dirty="0" smtClean="0">
              <a:ea typeface="Verdana" panose="020B0604030504040204" pitchFamily="34" charset="0"/>
              <a:cs typeface="Verdana" panose="020B0604030504040204" pitchFamily="34" charset="0"/>
            </a:endParaRPr>
          </a:p>
          <a:p>
            <a:pPr marL="450850" indent="-450850"/>
            <a:r>
              <a:rPr lang="cs-CZ" altLang="en-US" sz="3200" i="1" dirty="0">
                <a:ea typeface="Verdana" panose="020B0604030504040204" pitchFamily="34" charset="0"/>
                <a:cs typeface="Verdana" panose="020B0604030504040204" pitchFamily="34" charset="0"/>
              </a:rPr>
              <a:t>Test </a:t>
            </a:r>
            <a:r>
              <a:rPr lang="cs-CZ" altLang="en-US" sz="3200" i="1" dirty="0" err="1">
                <a:ea typeface="Verdana" panose="020B0604030504040204" pitchFamily="34" charset="0"/>
                <a:cs typeface="Verdana" panose="020B0604030504040204" pitchFamily="34" charset="0"/>
              </a:rPr>
              <a:t>sites</a:t>
            </a:r>
            <a:r>
              <a:rPr lang="cs-CZ" altLang="en-US" sz="3200" i="1" dirty="0">
                <a:ea typeface="Verdana" panose="020B0604030504040204" pitchFamily="34" charset="0"/>
                <a:cs typeface="Verdana" panose="020B0604030504040204" pitchFamily="34" charset="0"/>
              </a:rPr>
              <a:t>: Czech </a:t>
            </a:r>
            <a:r>
              <a:rPr lang="en-US" altLang="en-US" sz="3200" i="1" dirty="0" smtClean="0">
                <a:ea typeface="Verdana" panose="020B0604030504040204" pitchFamily="34" charset="0"/>
                <a:cs typeface="Verdana" panose="020B0604030504040204" pitchFamily="34" charset="0"/>
              </a:rPr>
              <a:t>R</a:t>
            </a:r>
            <a:r>
              <a:rPr lang="cs-CZ" altLang="en-US" sz="3200" i="1" dirty="0" err="1" smtClean="0">
                <a:ea typeface="Verdana" panose="020B0604030504040204" pitchFamily="34" charset="0"/>
                <a:cs typeface="Verdana" panose="020B0604030504040204" pitchFamily="34" charset="0"/>
              </a:rPr>
              <a:t>epublic</a:t>
            </a:r>
            <a:r>
              <a:rPr lang="cs-CZ" altLang="en-US" sz="3200" i="1" dirty="0">
                <a:ea typeface="Verdana" panose="020B0604030504040204" pitchFamily="34" charset="0"/>
                <a:cs typeface="Verdana" panose="020B0604030504040204" pitchFamily="34" charset="0"/>
              </a:rPr>
              <a:t>, </a:t>
            </a:r>
            <a:r>
              <a:rPr lang="cs-CZ" altLang="en-US" sz="3200" i="1" dirty="0" err="1">
                <a:ea typeface="Verdana" panose="020B0604030504040204" pitchFamily="34" charset="0"/>
                <a:cs typeface="Verdana" panose="020B0604030504040204" pitchFamily="34" charset="0"/>
              </a:rPr>
              <a:t>Austria</a:t>
            </a:r>
            <a:r>
              <a:rPr lang="cs-CZ" altLang="en-US" sz="3200" i="1" dirty="0">
                <a:ea typeface="Verdana" panose="020B0604030504040204" pitchFamily="34" charset="0"/>
                <a:cs typeface="Verdana" panose="020B0604030504040204" pitchFamily="34" charset="0"/>
              </a:rPr>
              <a:t>, </a:t>
            </a:r>
            <a:r>
              <a:rPr lang="cs-CZ" altLang="en-US" sz="3200" i="1" dirty="0" err="1">
                <a:ea typeface="Verdana" panose="020B0604030504040204" pitchFamily="34" charset="0"/>
                <a:cs typeface="Verdana" panose="020B0604030504040204" pitchFamily="34" charset="0"/>
              </a:rPr>
              <a:t>Bulgaria</a:t>
            </a:r>
            <a:r>
              <a:rPr lang="cs-CZ" altLang="en-US" sz="3200" i="1" dirty="0">
                <a:ea typeface="Verdana" panose="020B0604030504040204" pitchFamily="34" charset="0"/>
                <a:cs typeface="Verdana" panose="020B0604030504040204" pitchFamily="34" charset="0"/>
              </a:rPr>
              <a:t>, </a:t>
            </a:r>
            <a:r>
              <a:rPr lang="cs-CZ" altLang="en-US" sz="3200" i="1" dirty="0" err="1" smtClean="0">
                <a:ea typeface="Verdana" panose="020B0604030504040204" pitchFamily="34" charset="0"/>
                <a:cs typeface="Verdana" panose="020B0604030504040204" pitchFamily="34" charset="0"/>
              </a:rPr>
              <a:t>Denmark</a:t>
            </a:r>
            <a:r>
              <a:rPr lang="cs-CZ" altLang="en-US" sz="3200" i="1" dirty="0">
                <a:ea typeface="Verdana" panose="020B0604030504040204" pitchFamily="34" charset="0"/>
                <a:cs typeface="Verdana" panose="020B0604030504040204" pitchFamily="34" charset="0"/>
              </a:rPr>
              <a:t>, </a:t>
            </a:r>
            <a:r>
              <a:rPr lang="cs-CZ" altLang="en-US" sz="3200" i="1" dirty="0" err="1">
                <a:ea typeface="Verdana" panose="020B0604030504040204" pitchFamily="34" charset="0"/>
                <a:cs typeface="Verdana" panose="020B0604030504040204" pitchFamily="34" charset="0"/>
              </a:rPr>
              <a:t>Croatia</a:t>
            </a:r>
            <a:r>
              <a:rPr lang="cs-CZ" altLang="en-US" sz="3200" i="1" dirty="0">
                <a:ea typeface="Verdana" panose="020B0604030504040204" pitchFamily="34" charset="0"/>
                <a:cs typeface="Verdana" panose="020B0604030504040204" pitchFamily="34" charset="0"/>
              </a:rPr>
              <a:t>, </a:t>
            </a:r>
            <a:r>
              <a:rPr lang="cs-CZ" altLang="en-US" sz="3200" i="1" dirty="0" err="1">
                <a:ea typeface="Verdana" panose="020B0604030504040204" pitchFamily="34" charset="0"/>
                <a:cs typeface="Verdana" panose="020B0604030504040204" pitchFamily="34" charset="0"/>
              </a:rPr>
              <a:t>Netherlands</a:t>
            </a:r>
            <a:r>
              <a:rPr lang="cs-CZ" altLang="en-US" sz="3200" i="1" dirty="0">
                <a:ea typeface="Verdana" panose="020B0604030504040204" pitchFamily="34" charset="0"/>
                <a:cs typeface="Verdana" panose="020B0604030504040204" pitchFamily="34" charset="0"/>
              </a:rPr>
              <a:t>, </a:t>
            </a:r>
            <a:r>
              <a:rPr lang="cs-CZ" altLang="en-US" sz="3200" i="1" dirty="0" smtClean="0">
                <a:ea typeface="Verdana" panose="020B0604030504040204" pitchFamily="34" charset="0"/>
                <a:cs typeface="Verdana" panose="020B0604030504040204" pitchFamily="34" charset="0"/>
              </a:rPr>
              <a:t>Portugal, </a:t>
            </a:r>
            <a:r>
              <a:rPr lang="cs-CZ" altLang="en-US" sz="3200" i="1" dirty="0" err="1" smtClean="0">
                <a:ea typeface="Verdana" panose="020B0604030504040204" pitchFamily="34" charset="0"/>
                <a:cs typeface="Verdana" panose="020B0604030504040204" pitchFamily="34" charset="0"/>
              </a:rPr>
              <a:t>Schleswig-Holstein</a:t>
            </a:r>
            <a:endParaRPr lang="cs-CZ" altLang="en-US" sz="3200" i="1" dirty="0">
              <a:ea typeface="Verdana" panose="020B0604030504040204" pitchFamily="34" charset="0"/>
              <a:cs typeface="Verdana" panose="020B0604030504040204" pitchFamily="34" charset="0"/>
            </a:endParaRPr>
          </a:p>
          <a:p>
            <a:pPr marL="450850" indent="-450850"/>
            <a:endParaRPr lang="cs-CZ" altLang="en-US" dirty="0" smtClean="0">
              <a:ea typeface="Verdana" panose="020B0604030504040204" pitchFamily="34" charset="0"/>
              <a:cs typeface="Verdana" panose="020B0604030504040204" pitchFamily="34" charset="0"/>
            </a:endParaRPr>
          </a:p>
          <a:p>
            <a:pPr marL="450850" indent="-450850"/>
            <a:endParaRPr lang="en-US" altLang="en-US" dirty="0">
              <a:ea typeface="Verdana" panose="020B0604030504040204" pitchFamily="34" charset="0"/>
              <a:cs typeface="Verdana" panose="020B0604030504040204" pitchFamily="34" charset="0"/>
            </a:endParaRPr>
          </a:p>
          <a:p>
            <a:pPr marL="400050" lvl="2" indent="0">
              <a:buNone/>
            </a:pPr>
            <a:r>
              <a:rPr lang="en-US" altLang="en-US" sz="2400" dirty="0" smtClean="0"/>
              <a:t> </a:t>
            </a:r>
            <a:endParaRPr lang="en-US" altLang="en-US" sz="2400" dirty="0"/>
          </a:p>
          <a:p>
            <a:pPr marL="450850" indent="-450850"/>
            <a:endParaRPr lang="en-US" altLang="en-US" dirty="0" smtClean="0">
              <a:ea typeface="Verdana" panose="020B0604030504040204" pitchFamily="34" charset="0"/>
              <a:cs typeface="Verdana" panose="020B0604030504040204" pitchFamily="34" charset="0"/>
            </a:endParaRPr>
          </a:p>
          <a:p>
            <a:pPr marL="0" indent="0">
              <a:buNone/>
            </a:pPr>
            <a:endParaRPr lang="en-US" altLang="en-US"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218173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9097108" y="6084277"/>
            <a:ext cx="2209066" cy="586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p:cNvSpPr>
            <a:spLocks noGrp="1"/>
          </p:cNvSpPr>
          <p:nvPr>
            <p:ph type="body" sz="quarter" idx="12"/>
          </p:nvPr>
        </p:nvSpPr>
        <p:spPr/>
        <p:txBody>
          <a:bodyPr/>
          <a:lstStyle/>
          <a:p>
            <a:r>
              <a:rPr lang="en-GB" dirty="0"/>
              <a:t>HRLs profiles in current HNV ‘map’</a:t>
            </a:r>
          </a:p>
        </p:txBody>
      </p:sp>
      <p:graphicFrame>
        <p:nvGraphicFramePr>
          <p:cNvPr id="4" name="Tabulka 3"/>
          <p:cNvGraphicFramePr>
            <a:graphicFrameLocks noGrp="1"/>
          </p:cNvGraphicFramePr>
          <p:nvPr>
            <p:extLst>
              <p:ext uri="{D42A27DB-BD31-4B8C-83A1-F6EECF244321}">
                <p14:modId xmlns:p14="http://schemas.microsoft.com/office/powerpoint/2010/main" val="3350022529"/>
              </p:ext>
            </p:extLst>
          </p:nvPr>
        </p:nvGraphicFramePr>
        <p:xfrm>
          <a:off x="776138" y="974484"/>
          <a:ext cx="10196661" cy="5416794"/>
        </p:xfrm>
        <a:graphic>
          <a:graphicData uri="http://schemas.openxmlformats.org/drawingml/2006/table">
            <a:tbl>
              <a:tblPr firstRow="1" firstCol="1" bandRow="1">
                <a:tableStyleId>{C083E6E3-FA7D-4D7B-A595-EF9225AFEA82}</a:tableStyleId>
              </a:tblPr>
              <a:tblGrid>
                <a:gridCol w="1188495"/>
                <a:gridCol w="983210"/>
                <a:gridCol w="983210"/>
                <a:gridCol w="777923"/>
                <a:gridCol w="1039634"/>
                <a:gridCol w="982009"/>
                <a:gridCol w="193085"/>
                <a:gridCol w="496613"/>
                <a:gridCol w="1299142"/>
                <a:gridCol w="2253340"/>
              </a:tblGrid>
              <a:tr h="277763">
                <a:tc>
                  <a:txBody>
                    <a:bodyPr/>
                    <a:lstStyle/>
                    <a:p>
                      <a:pPr algn="ctr"/>
                      <a:endParaRPr lang="en-GB" sz="1400" dirty="0">
                        <a:effectLst/>
                        <a:latin typeface="Calibri" panose="020F0502020204030204" pitchFamily="34" charset="0"/>
                      </a:endParaRPr>
                    </a:p>
                  </a:txBody>
                  <a:tcPr marL="43716" marR="43716" marT="0" marB="0" anchor="ctr"/>
                </a:tc>
                <a:tc gridSpan="6">
                  <a:txBody>
                    <a:bodyPr/>
                    <a:lstStyle/>
                    <a:p>
                      <a:pPr algn="ctr">
                        <a:lnSpc>
                          <a:spcPct val="115000"/>
                        </a:lnSpc>
                        <a:spcBef>
                          <a:spcPts val="500"/>
                        </a:spcBef>
                        <a:spcAft>
                          <a:spcPts val="0"/>
                        </a:spcAft>
                      </a:pPr>
                      <a:r>
                        <a:rPr lang="en-GB" sz="1400" dirty="0">
                          <a:effectLst/>
                        </a:rPr>
                        <a:t>Relative share (%)</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3">
                  <a:txBody>
                    <a:bodyPr/>
                    <a:lstStyle/>
                    <a:p>
                      <a:pPr algn="ctr">
                        <a:lnSpc>
                          <a:spcPct val="115000"/>
                        </a:lnSpc>
                        <a:spcBef>
                          <a:spcPts val="500"/>
                        </a:spcBef>
                        <a:spcAft>
                          <a:spcPts val="0"/>
                        </a:spcAft>
                      </a:pPr>
                      <a:r>
                        <a:rPr lang="en-GB" sz="1400" dirty="0">
                          <a:effectLst/>
                        </a:rPr>
                        <a:t> </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hMerge="1">
                  <a:txBody>
                    <a:bodyPr/>
                    <a:lstStyle/>
                    <a:p>
                      <a:endParaRPr lang="en-GB"/>
                    </a:p>
                  </a:txBody>
                  <a:tcPr/>
                </a:tc>
                <a:tc hMerge="1">
                  <a:txBody>
                    <a:bodyPr/>
                    <a:lstStyle/>
                    <a:p>
                      <a:endParaRPr lang="en-GB"/>
                    </a:p>
                  </a:txBody>
                  <a:tcPr/>
                </a:tc>
              </a:tr>
              <a:tr h="277763">
                <a:tc>
                  <a:txBody>
                    <a:bodyPr/>
                    <a:lstStyle/>
                    <a:p>
                      <a:pPr algn="ctr"/>
                      <a:endParaRPr lang="en-GB" sz="1400" dirty="0">
                        <a:effectLst/>
                        <a:latin typeface="Calibri" panose="020F0502020204030204" pitchFamily="34" charset="0"/>
                      </a:endParaRPr>
                    </a:p>
                  </a:txBody>
                  <a:tcPr marL="43716" marR="43716" marT="0" marB="0" anchor="ctr"/>
                </a:tc>
                <a:tc gridSpan="2">
                  <a:txBody>
                    <a:bodyPr/>
                    <a:lstStyle/>
                    <a:p>
                      <a:pPr algn="ctr">
                        <a:lnSpc>
                          <a:spcPct val="115000"/>
                        </a:lnSpc>
                        <a:spcBef>
                          <a:spcPts val="500"/>
                        </a:spcBef>
                        <a:spcAft>
                          <a:spcPts val="0"/>
                        </a:spcAft>
                      </a:pPr>
                      <a:r>
                        <a:rPr lang="en-GB" sz="1400" dirty="0">
                          <a:effectLst/>
                        </a:rPr>
                        <a:t>on total area (%)</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hMerge="1">
                  <a:txBody>
                    <a:bodyPr/>
                    <a:lstStyle/>
                    <a:p>
                      <a:endParaRPr lang="en-GB"/>
                    </a:p>
                  </a:txBody>
                  <a:tcPr/>
                </a:tc>
                <a:tc gridSpan="5">
                  <a:txBody>
                    <a:bodyPr/>
                    <a:lstStyle/>
                    <a:p>
                      <a:pPr algn="ctr">
                        <a:lnSpc>
                          <a:spcPct val="115000"/>
                        </a:lnSpc>
                        <a:spcBef>
                          <a:spcPts val="500"/>
                        </a:spcBef>
                        <a:spcAft>
                          <a:spcPts val="0"/>
                        </a:spcAft>
                      </a:pPr>
                      <a:r>
                        <a:rPr lang="en-GB" sz="1400" dirty="0">
                          <a:effectLst/>
                        </a:rPr>
                        <a:t>of HRL on HNV (%)</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pPr algn="ctr">
                        <a:lnSpc>
                          <a:spcPct val="115000"/>
                        </a:lnSpc>
                        <a:spcBef>
                          <a:spcPts val="500"/>
                        </a:spcBef>
                        <a:spcAft>
                          <a:spcPts val="0"/>
                        </a:spcAft>
                      </a:pPr>
                      <a:r>
                        <a:rPr lang="en-GB" sz="1400" dirty="0">
                          <a:effectLst/>
                        </a:rPr>
                        <a:t>of overlap (HRL&amp;HNV)</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hMerge="1">
                  <a:txBody>
                    <a:bodyPr/>
                    <a:lstStyle/>
                    <a:p>
                      <a:endParaRPr lang="en-GB"/>
                    </a:p>
                  </a:txBody>
                  <a:tcPr/>
                </a:tc>
              </a:tr>
              <a:tr h="322542">
                <a:tc>
                  <a:txBody>
                    <a:bodyPr/>
                    <a:lstStyle/>
                    <a:p>
                      <a:pPr algn="ctr">
                        <a:lnSpc>
                          <a:spcPct val="115000"/>
                        </a:lnSpc>
                        <a:spcBef>
                          <a:spcPts val="500"/>
                        </a:spcBef>
                        <a:spcAft>
                          <a:spcPts val="0"/>
                        </a:spcAft>
                      </a:pPr>
                      <a:r>
                        <a:rPr lang="en-GB" sz="1400">
                          <a:effectLst/>
                        </a:rPr>
                        <a:t>region</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dirty="0">
                          <a:effectLst/>
                        </a:rPr>
                        <a:t>HNV</a:t>
                      </a:r>
                      <a:endParaRPr lang="en-GB"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dirty="0">
                          <a:effectLst/>
                        </a:rPr>
                        <a:t>other</a:t>
                      </a:r>
                      <a:endParaRPr lang="en-GB"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dirty="0">
                          <a:effectLst/>
                        </a:rPr>
                        <a:t>IMP</a:t>
                      </a:r>
                      <a:endParaRPr lang="en-GB"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dirty="0">
                          <a:effectLst/>
                        </a:rPr>
                        <a:t>WAW</a:t>
                      </a:r>
                      <a:endParaRPr lang="en-GB"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dirty="0">
                          <a:effectLst/>
                        </a:rPr>
                        <a:t>TCD</a:t>
                      </a:r>
                      <a:endParaRPr lang="en-GB"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gridSpan="2">
                  <a:txBody>
                    <a:bodyPr/>
                    <a:lstStyle/>
                    <a:p>
                      <a:pPr algn="ctr">
                        <a:lnSpc>
                          <a:spcPct val="115000"/>
                        </a:lnSpc>
                        <a:spcBef>
                          <a:spcPts val="500"/>
                        </a:spcBef>
                        <a:spcAft>
                          <a:spcPts val="0"/>
                        </a:spcAft>
                      </a:pPr>
                      <a:r>
                        <a:rPr lang="en-GB" sz="1400" dirty="0">
                          <a:effectLst/>
                        </a:rPr>
                        <a:t>GRA</a:t>
                      </a:r>
                      <a:endParaRPr lang="en-GB"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hMerge="1">
                  <a:txBody>
                    <a:bodyPr/>
                    <a:lstStyle/>
                    <a:p>
                      <a:endParaRPr lang="en-GB"/>
                    </a:p>
                  </a:txBody>
                  <a:tcPr/>
                </a:tc>
                <a:tc>
                  <a:txBody>
                    <a:bodyPr/>
                    <a:lstStyle/>
                    <a:p>
                      <a:pPr algn="ctr">
                        <a:lnSpc>
                          <a:spcPct val="115000"/>
                        </a:lnSpc>
                        <a:spcBef>
                          <a:spcPts val="500"/>
                        </a:spcBef>
                        <a:spcAft>
                          <a:spcPts val="0"/>
                        </a:spcAft>
                      </a:pPr>
                      <a:r>
                        <a:rPr lang="en-GB" sz="1400" dirty="0">
                          <a:effectLst/>
                        </a:rPr>
                        <a:t>HRL</a:t>
                      </a:r>
                      <a:r>
                        <a:rPr lang="en-US" sz="1400" dirty="0">
                          <a:effectLst/>
                        </a:rPr>
                        <a:t>* </a:t>
                      </a:r>
                      <a:r>
                        <a:rPr lang="en-GB" sz="1400" dirty="0">
                          <a:effectLst/>
                        </a:rPr>
                        <a:t>(</a:t>
                      </a:r>
                      <a:r>
                        <a:rPr lang="en-GB" sz="1400" dirty="0" err="1">
                          <a:effectLst/>
                        </a:rPr>
                        <a:t>excl</a:t>
                      </a:r>
                      <a:r>
                        <a:rPr lang="en-GB" sz="1400" dirty="0">
                          <a:effectLst/>
                        </a:rPr>
                        <a:t>)</a:t>
                      </a:r>
                      <a:endParaRPr lang="en-GB"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dirty="0">
                          <a:effectLst/>
                        </a:rPr>
                        <a:t>HNV (</a:t>
                      </a:r>
                      <a:r>
                        <a:rPr lang="en-GB" sz="1400" dirty="0" err="1">
                          <a:effectLst/>
                        </a:rPr>
                        <a:t>noHRL</a:t>
                      </a:r>
                      <a:r>
                        <a:rPr lang="en-GB" sz="1400" dirty="0">
                          <a:effectLst/>
                        </a:rPr>
                        <a:t>)</a:t>
                      </a:r>
                      <a:endParaRPr lang="en-GB"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r>
              <a:tr h="537571">
                <a:tc>
                  <a:txBody>
                    <a:bodyPr/>
                    <a:lstStyle/>
                    <a:p>
                      <a:pPr algn="ctr">
                        <a:lnSpc>
                          <a:spcPct val="115000"/>
                        </a:lnSpc>
                        <a:spcBef>
                          <a:spcPts val="500"/>
                        </a:spcBef>
                        <a:spcAft>
                          <a:spcPts val="0"/>
                        </a:spcAft>
                      </a:pPr>
                      <a:r>
                        <a:rPr lang="en-GB" sz="1400" dirty="0">
                          <a:effectLst/>
                        </a:rPr>
                        <a:t>CZ</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dirty="0">
                          <a:effectLst/>
                        </a:rPr>
                        <a:t>16.33</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a:effectLst/>
                        </a:rPr>
                        <a:t>83.67</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dirty="0">
                          <a:effectLst/>
                        </a:rPr>
                        <a:t>0.41</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dirty="0">
                          <a:effectLst/>
                        </a:rPr>
                        <a:t>1.72</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dirty="0">
                          <a:effectLst/>
                        </a:rPr>
                        <a:t>51.26</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gridSpan="2">
                  <a:txBody>
                    <a:bodyPr/>
                    <a:lstStyle/>
                    <a:p>
                      <a:pPr algn="ctr">
                        <a:lnSpc>
                          <a:spcPct val="115000"/>
                        </a:lnSpc>
                        <a:spcBef>
                          <a:spcPts val="500"/>
                        </a:spcBef>
                        <a:spcAft>
                          <a:spcPts val="0"/>
                        </a:spcAft>
                      </a:pPr>
                      <a:r>
                        <a:rPr lang="en-GB" sz="1400" dirty="0">
                          <a:effectLst/>
                        </a:rPr>
                        <a:t>32.00</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hMerge="1">
                  <a:txBody>
                    <a:bodyPr/>
                    <a:lstStyle/>
                    <a:p>
                      <a:endParaRPr lang="en-GB"/>
                    </a:p>
                  </a:txBody>
                  <a:tcPr/>
                </a:tc>
                <a:tc>
                  <a:txBody>
                    <a:bodyPr/>
                    <a:lstStyle/>
                    <a:p>
                      <a:pPr algn="ctr">
                        <a:lnSpc>
                          <a:spcPct val="115000"/>
                        </a:lnSpc>
                        <a:spcBef>
                          <a:spcPts val="500"/>
                        </a:spcBef>
                        <a:spcAft>
                          <a:spcPts val="0"/>
                        </a:spcAft>
                      </a:pPr>
                      <a:r>
                        <a:rPr lang="en-GB" sz="1400" dirty="0">
                          <a:effectLst/>
                        </a:rPr>
                        <a:t>53.39</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a:effectLst/>
                        </a:rPr>
                        <a:t>14.60</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r>
              <a:tr h="537571">
                <a:tc>
                  <a:txBody>
                    <a:bodyPr/>
                    <a:lstStyle/>
                    <a:p>
                      <a:pPr algn="ctr">
                        <a:lnSpc>
                          <a:spcPct val="115000"/>
                        </a:lnSpc>
                        <a:spcBef>
                          <a:spcPts val="500"/>
                        </a:spcBef>
                        <a:spcAft>
                          <a:spcPts val="0"/>
                        </a:spcAft>
                      </a:pPr>
                      <a:r>
                        <a:rPr lang="en-GB" sz="1400" dirty="0">
                          <a:effectLst/>
                        </a:rPr>
                        <a:t>AT</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dirty="0">
                          <a:effectLst/>
                        </a:rPr>
                        <a:t>23.64</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dirty="0">
                          <a:effectLst/>
                        </a:rPr>
                        <a:t>76.36</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dirty="0">
                          <a:effectLst/>
                        </a:rPr>
                        <a:t>0.60</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dirty="0">
                          <a:effectLst/>
                        </a:rPr>
                        <a:t>1.00</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dirty="0">
                          <a:effectLst/>
                        </a:rPr>
                        <a:t>41.91</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gridSpan="2">
                  <a:txBody>
                    <a:bodyPr/>
                    <a:lstStyle/>
                    <a:p>
                      <a:pPr algn="ctr">
                        <a:lnSpc>
                          <a:spcPct val="115000"/>
                        </a:lnSpc>
                        <a:spcBef>
                          <a:spcPts val="500"/>
                        </a:spcBef>
                        <a:spcAft>
                          <a:spcPts val="0"/>
                        </a:spcAft>
                      </a:pPr>
                      <a:r>
                        <a:rPr lang="en-GB" sz="1400" dirty="0">
                          <a:effectLst/>
                        </a:rPr>
                        <a:t>35.25</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hMerge="1">
                  <a:txBody>
                    <a:bodyPr/>
                    <a:lstStyle/>
                    <a:p>
                      <a:endParaRPr lang="en-GB"/>
                    </a:p>
                  </a:txBody>
                  <a:tcPr/>
                </a:tc>
                <a:tc>
                  <a:txBody>
                    <a:bodyPr/>
                    <a:lstStyle/>
                    <a:p>
                      <a:pPr algn="ctr">
                        <a:lnSpc>
                          <a:spcPct val="115000"/>
                        </a:lnSpc>
                        <a:spcBef>
                          <a:spcPts val="500"/>
                        </a:spcBef>
                        <a:spcAft>
                          <a:spcPts val="0"/>
                        </a:spcAft>
                      </a:pPr>
                      <a:r>
                        <a:rPr lang="en-GB" sz="1400" dirty="0">
                          <a:effectLst/>
                        </a:rPr>
                        <a:t>43.51</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a:effectLst/>
                        </a:rPr>
                        <a:t>21.24</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r>
              <a:tr h="537571">
                <a:tc>
                  <a:txBody>
                    <a:bodyPr/>
                    <a:lstStyle/>
                    <a:p>
                      <a:pPr algn="ctr">
                        <a:lnSpc>
                          <a:spcPct val="115000"/>
                        </a:lnSpc>
                        <a:spcBef>
                          <a:spcPts val="500"/>
                        </a:spcBef>
                        <a:spcAft>
                          <a:spcPts val="0"/>
                        </a:spcAft>
                      </a:pPr>
                      <a:r>
                        <a:rPr lang="en-GB" sz="1400" dirty="0">
                          <a:effectLst/>
                        </a:rPr>
                        <a:t>BG</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dirty="0">
                          <a:effectLst/>
                        </a:rPr>
                        <a:t>23.72</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a:effectLst/>
                        </a:rPr>
                        <a:t>76.28</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a:effectLst/>
                        </a:rPr>
                        <a:t>0.09</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dirty="0">
                          <a:effectLst/>
                        </a:rPr>
                        <a:t>0.59</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dirty="0">
                          <a:effectLst/>
                        </a:rPr>
                        <a:t>62.34</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gridSpan="2">
                  <a:txBody>
                    <a:bodyPr/>
                    <a:lstStyle/>
                    <a:p>
                      <a:pPr algn="ctr">
                        <a:lnSpc>
                          <a:spcPct val="115000"/>
                        </a:lnSpc>
                        <a:spcBef>
                          <a:spcPts val="500"/>
                        </a:spcBef>
                        <a:spcAft>
                          <a:spcPts val="0"/>
                        </a:spcAft>
                      </a:pPr>
                      <a:r>
                        <a:rPr lang="en-GB" sz="1400" dirty="0">
                          <a:effectLst/>
                        </a:rPr>
                        <a:t>17.41</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hMerge="1">
                  <a:txBody>
                    <a:bodyPr/>
                    <a:lstStyle/>
                    <a:p>
                      <a:endParaRPr lang="en-GB"/>
                    </a:p>
                  </a:txBody>
                  <a:tcPr/>
                </a:tc>
                <a:tc>
                  <a:txBody>
                    <a:bodyPr/>
                    <a:lstStyle/>
                    <a:p>
                      <a:pPr algn="ctr">
                        <a:lnSpc>
                          <a:spcPct val="115000"/>
                        </a:lnSpc>
                        <a:spcBef>
                          <a:spcPts val="500"/>
                        </a:spcBef>
                        <a:spcAft>
                          <a:spcPts val="0"/>
                        </a:spcAft>
                      </a:pPr>
                      <a:r>
                        <a:rPr lang="en-GB" sz="1400" dirty="0">
                          <a:effectLst/>
                        </a:rPr>
                        <a:t>63.02</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a:effectLst/>
                        </a:rPr>
                        <a:t>19.57</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r>
              <a:tr h="537571">
                <a:tc>
                  <a:txBody>
                    <a:bodyPr/>
                    <a:lstStyle/>
                    <a:p>
                      <a:pPr algn="ctr">
                        <a:lnSpc>
                          <a:spcPct val="115000"/>
                        </a:lnSpc>
                        <a:spcBef>
                          <a:spcPts val="500"/>
                        </a:spcBef>
                        <a:spcAft>
                          <a:spcPts val="0"/>
                        </a:spcAft>
                      </a:pPr>
                      <a:r>
                        <a:rPr lang="en-GB" sz="1400" dirty="0">
                          <a:effectLst/>
                        </a:rPr>
                        <a:t>DK</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a:effectLst/>
                        </a:rPr>
                        <a:t>4.55</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a:effectLst/>
                        </a:rPr>
                        <a:t>95.45</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dirty="0">
                          <a:effectLst/>
                        </a:rPr>
                        <a:t>0.14</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dirty="0">
                          <a:effectLst/>
                        </a:rPr>
                        <a:t>37.02</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dirty="0">
                          <a:effectLst/>
                        </a:rPr>
                        <a:t>15.83</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gridSpan="2">
                  <a:txBody>
                    <a:bodyPr/>
                    <a:lstStyle/>
                    <a:p>
                      <a:pPr algn="ctr">
                        <a:lnSpc>
                          <a:spcPct val="115000"/>
                        </a:lnSpc>
                        <a:spcBef>
                          <a:spcPts val="500"/>
                        </a:spcBef>
                        <a:spcAft>
                          <a:spcPts val="0"/>
                        </a:spcAft>
                      </a:pPr>
                      <a:r>
                        <a:rPr lang="en-GB" sz="1400" dirty="0">
                          <a:effectLst/>
                        </a:rPr>
                        <a:t>23.54</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hMerge="1">
                  <a:txBody>
                    <a:bodyPr/>
                    <a:lstStyle/>
                    <a:p>
                      <a:endParaRPr lang="en-GB"/>
                    </a:p>
                  </a:txBody>
                  <a:tcPr/>
                </a:tc>
                <a:tc>
                  <a:txBody>
                    <a:bodyPr/>
                    <a:lstStyle/>
                    <a:p>
                      <a:pPr algn="ctr">
                        <a:lnSpc>
                          <a:spcPct val="115000"/>
                        </a:lnSpc>
                        <a:spcBef>
                          <a:spcPts val="500"/>
                        </a:spcBef>
                        <a:spcAft>
                          <a:spcPts val="0"/>
                        </a:spcAft>
                      </a:pPr>
                      <a:r>
                        <a:rPr lang="en-GB" sz="1400" dirty="0">
                          <a:effectLst/>
                        </a:rPr>
                        <a:t>52.99</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dirty="0">
                          <a:effectLst/>
                        </a:rPr>
                        <a:t>23.47</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r>
              <a:tr h="537571">
                <a:tc>
                  <a:txBody>
                    <a:bodyPr/>
                    <a:lstStyle/>
                    <a:p>
                      <a:pPr algn="ctr">
                        <a:lnSpc>
                          <a:spcPct val="115000"/>
                        </a:lnSpc>
                        <a:spcBef>
                          <a:spcPts val="500"/>
                        </a:spcBef>
                        <a:spcAft>
                          <a:spcPts val="0"/>
                        </a:spcAft>
                      </a:pPr>
                      <a:r>
                        <a:rPr lang="en-GB" sz="1400">
                          <a:effectLst/>
                        </a:rPr>
                        <a:t>HR</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a:effectLst/>
                        </a:rPr>
                        <a:t>52.59</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a:effectLst/>
                        </a:rPr>
                        <a:t>47.41</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a:effectLst/>
                        </a:rPr>
                        <a:t>0.30</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a:effectLst/>
                        </a:rPr>
                        <a:t>2.00</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dirty="0">
                          <a:effectLst/>
                        </a:rPr>
                        <a:t>53.04</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gridSpan="2">
                  <a:txBody>
                    <a:bodyPr/>
                    <a:lstStyle/>
                    <a:p>
                      <a:pPr algn="ctr">
                        <a:lnSpc>
                          <a:spcPct val="115000"/>
                        </a:lnSpc>
                        <a:spcBef>
                          <a:spcPts val="500"/>
                        </a:spcBef>
                        <a:spcAft>
                          <a:spcPts val="0"/>
                        </a:spcAft>
                      </a:pPr>
                      <a:r>
                        <a:rPr lang="en-GB" sz="1400" dirty="0">
                          <a:effectLst/>
                        </a:rPr>
                        <a:t>11.39</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hMerge="1">
                  <a:txBody>
                    <a:bodyPr/>
                    <a:lstStyle/>
                    <a:p>
                      <a:endParaRPr lang="en-GB"/>
                    </a:p>
                  </a:txBody>
                  <a:tcPr/>
                </a:tc>
                <a:tc>
                  <a:txBody>
                    <a:bodyPr/>
                    <a:lstStyle/>
                    <a:p>
                      <a:pPr algn="ctr">
                        <a:lnSpc>
                          <a:spcPct val="115000"/>
                        </a:lnSpc>
                        <a:spcBef>
                          <a:spcPts val="500"/>
                        </a:spcBef>
                        <a:spcAft>
                          <a:spcPts val="0"/>
                        </a:spcAft>
                      </a:pPr>
                      <a:r>
                        <a:rPr lang="en-GB" sz="1400" dirty="0">
                          <a:effectLst/>
                        </a:rPr>
                        <a:t>55.35</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dirty="0">
                          <a:effectLst/>
                        </a:rPr>
                        <a:t>33.26</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r>
              <a:tr h="537571">
                <a:tc>
                  <a:txBody>
                    <a:bodyPr/>
                    <a:lstStyle/>
                    <a:p>
                      <a:pPr algn="ctr">
                        <a:lnSpc>
                          <a:spcPct val="115000"/>
                        </a:lnSpc>
                        <a:spcBef>
                          <a:spcPts val="500"/>
                        </a:spcBef>
                        <a:spcAft>
                          <a:spcPts val="0"/>
                        </a:spcAft>
                      </a:pPr>
                      <a:r>
                        <a:rPr lang="en-GB" sz="1400">
                          <a:effectLst/>
                        </a:rPr>
                        <a:t>NL</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a:effectLst/>
                        </a:rPr>
                        <a:t>11.08</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a:effectLst/>
                        </a:rPr>
                        <a:t>88.92</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a:effectLst/>
                        </a:rPr>
                        <a:t>0.80</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a:effectLst/>
                        </a:rPr>
                        <a:t>14.64</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a:effectLst/>
                        </a:rPr>
                        <a:t>19.84</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gridSpan="2">
                  <a:txBody>
                    <a:bodyPr/>
                    <a:lstStyle/>
                    <a:p>
                      <a:pPr algn="ctr">
                        <a:lnSpc>
                          <a:spcPct val="115000"/>
                        </a:lnSpc>
                        <a:spcBef>
                          <a:spcPts val="500"/>
                        </a:spcBef>
                        <a:spcAft>
                          <a:spcPts val="0"/>
                        </a:spcAft>
                      </a:pPr>
                      <a:r>
                        <a:rPr lang="en-GB" sz="1400" dirty="0">
                          <a:effectLst/>
                        </a:rPr>
                        <a:t>48.25</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hMerge="1">
                  <a:txBody>
                    <a:bodyPr/>
                    <a:lstStyle/>
                    <a:p>
                      <a:endParaRPr lang="en-GB"/>
                    </a:p>
                  </a:txBody>
                  <a:tcPr/>
                </a:tc>
                <a:tc>
                  <a:txBody>
                    <a:bodyPr/>
                    <a:lstStyle/>
                    <a:p>
                      <a:pPr algn="ctr">
                        <a:lnSpc>
                          <a:spcPct val="115000"/>
                        </a:lnSpc>
                        <a:spcBef>
                          <a:spcPts val="500"/>
                        </a:spcBef>
                        <a:spcAft>
                          <a:spcPts val="0"/>
                        </a:spcAft>
                      </a:pPr>
                      <a:r>
                        <a:rPr lang="en-GB" sz="1400" dirty="0">
                          <a:effectLst/>
                        </a:rPr>
                        <a:t>35.28</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dirty="0">
                          <a:effectLst/>
                        </a:rPr>
                        <a:t>16.47</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r>
              <a:tr h="537571">
                <a:tc>
                  <a:txBody>
                    <a:bodyPr/>
                    <a:lstStyle/>
                    <a:p>
                      <a:pPr algn="ctr">
                        <a:lnSpc>
                          <a:spcPct val="115000"/>
                        </a:lnSpc>
                        <a:spcBef>
                          <a:spcPts val="500"/>
                        </a:spcBef>
                        <a:spcAft>
                          <a:spcPts val="0"/>
                        </a:spcAft>
                      </a:pPr>
                      <a:r>
                        <a:rPr lang="en-GB" sz="1400">
                          <a:effectLst/>
                        </a:rPr>
                        <a:t>PT</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a:effectLst/>
                        </a:rPr>
                        <a:t>33.13</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a:effectLst/>
                        </a:rPr>
                        <a:t>66.87</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a:effectLst/>
                        </a:rPr>
                        <a:t>0.46</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a:effectLst/>
                        </a:rPr>
                        <a:t>1.50</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a:effectLst/>
                        </a:rPr>
                        <a:t>36.16</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gridSpan="2">
                  <a:txBody>
                    <a:bodyPr/>
                    <a:lstStyle/>
                    <a:p>
                      <a:pPr algn="ctr">
                        <a:lnSpc>
                          <a:spcPct val="115000"/>
                        </a:lnSpc>
                        <a:spcBef>
                          <a:spcPts val="500"/>
                        </a:spcBef>
                        <a:spcAft>
                          <a:spcPts val="0"/>
                        </a:spcAft>
                      </a:pPr>
                      <a:r>
                        <a:rPr lang="en-GB" sz="1400" dirty="0">
                          <a:effectLst/>
                        </a:rPr>
                        <a:t>13.40</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hMerge="1">
                  <a:txBody>
                    <a:bodyPr/>
                    <a:lstStyle/>
                    <a:p>
                      <a:endParaRPr lang="en-GB"/>
                    </a:p>
                  </a:txBody>
                  <a:tcPr/>
                </a:tc>
                <a:tc>
                  <a:txBody>
                    <a:bodyPr/>
                    <a:lstStyle/>
                    <a:p>
                      <a:pPr algn="ctr">
                        <a:lnSpc>
                          <a:spcPct val="115000"/>
                        </a:lnSpc>
                        <a:spcBef>
                          <a:spcPts val="500"/>
                        </a:spcBef>
                        <a:spcAft>
                          <a:spcPts val="0"/>
                        </a:spcAft>
                      </a:pPr>
                      <a:r>
                        <a:rPr lang="en-GB" sz="1400" dirty="0">
                          <a:effectLst/>
                        </a:rPr>
                        <a:t>38.12</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dirty="0">
                          <a:effectLst/>
                        </a:rPr>
                        <a:t>48.47</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r>
              <a:tr h="537571">
                <a:tc>
                  <a:txBody>
                    <a:bodyPr/>
                    <a:lstStyle/>
                    <a:p>
                      <a:pPr algn="ctr">
                        <a:lnSpc>
                          <a:spcPct val="115000"/>
                        </a:lnSpc>
                        <a:spcBef>
                          <a:spcPts val="500"/>
                        </a:spcBef>
                        <a:spcAft>
                          <a:spcPts val="0"/>
                        </a:spcAft>
                      </a:pPr>
                      <a:r>
                        <a:rPr lang="en-GB" sz="1400">
                          <a:effectLst/>
                        </a:rPr>
                        <a:t>SchHol</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a:effectLst/>
                        </a:rPr>
                        <a:t>7.27</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a:effectLst/>
                        </a:rPr>
                        <a:t>92.73</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a:effectLst/>
                        </a:rPr>
                        <a:t>0.52</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a:effectLst/>
                        </a:rPr>
                        <a:t>16.40</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a:effectLst/>
                        </a:rPr>
                        <a:t>21.16</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gridSpan="2">
                  <a:txBody>
                    <a:bodyPr/>
                    <a:lstStyle/>
                    <a:p>
                      <a:pPr algn="ctr">
                        <a:lnSpc>
                          <a:spcPct val="115000"/>
                        </a:lnSpc>
                        <a:spcBef>
                          <a:spcPts val="500"/>
                        </a:spcBef>
                        <a:spcAft>
                          <a:spcPts val="0"/>
                        </a:spcAft>
                      </a:pPr>
                      <a:r>
                        <a:rPr lang="en-GB" sz="1400">
                          <a:effectLst/>
                        </a:rPr>
                        <a:t>49.54</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hMerge="1">
                  <a:txBody>
                    <a:bodyPr/>
                    <a:lstStyle/>
                    <a:p>
                      <a:endParaRPr lang="en-GB"/>
                    </a:p>
                  </a:txBody>
                  <a:tcPr/>
                </a:tc>
                <a:tc>
                  <a:txBody>
                    <a:bodyPr/>
                    <a:lstStyle/>
                    <a:p>
                      <a:pPr algn="ctr">
                        <a:lnSpc>
                          <a:spcPct val="115000"/>
                        </a:lnSpc>
                        <a:spcBef>
                          <a:spcPts val="500"/>
                        </a:spcBef>
                        <a:spcAft>
                          <a:spcPts val="0"/>
                        </a:spcAft>
                      </a:pPr>
                      <a:r>
                        <a:rPr lang="en-GB" sz="1400" dirty="0">
                          <a:effectLst/>
                        </a:rPr>
                        <a:t>38.08</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a:txBody>
                    <a:bodyPr/>
                    <a:lstStyle/>
                    <a:p>
                      <a:pPr algn="ctr">
                        <a:lnSpc>
                          <a:spcPct val="115000"/>
                        </a:lnSpc>
                        <a:spcBef>
                          <a:spcPts val="500"/>
                        </a:spcBef>
                        <a:spcAft>
                          <a:spcPts val="0"/>
                        </a:spcAft>
                      </a:pPr>
                      <a:r>
                        <a:rPr lang="en-GB" sz="1400" dirty="0">
                          <a:effectLst/>
                        </a:rPr>
                        <a:t>12.38</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r>
              <a:tr h="238158">
                <a:tc gridSpan="10">
                  <a:txBody>
                    <a:bodyPr/>
                    <a:lstStyle/>
                    <a:p>
                      <a:pPr>
                        <a:lnSpc>
                          <a:spcPct val="115000"/>
                        </a:lnSpc>
                        <a:spcBef>
                          <a:spcPts val="500"/>
                        </a:spcBef>
                        <a:spcAft>
                          <a:spcPts val="0"/>
                        </a:spcAft>
                      </a:pPr>
                      <a:r>
                        <a:rPr lang="en-GB" sz="1200" i="1" dirty="0">
                          <a:effectLst/>
                        </a:rPr>
                        <a:t>HRL(</a:t>
                      </a:r>
                      <a:r>
                        <a:rPr lang="en-GB" sz="1200" i="1" dirty="0" err="1">
                          <a:effectLst/>
                        </a:rPr>
                        <a:t>excl</a:t>
                      </a:r>
                      <a:r>
                        <a:rPr lang="en-GB" sz="1200" i="1" dirty="0">
                          <a:effectLst/>
                        </a:rPr>
                        <a:t>) </a:t>
                      </a:r>
                      <a:r>
                        <a:rPr lang="en-US" sz="1200" i="1" dirty="0">
                          <a:effectLst/>
                        </a:rPr>
                        <a:t>*</a:t>
                      </a:r>
                      <a:r>
                        <a:rPr lang="cs-CZ" sz="1200" i="1" dirty="0">
                          <a:effectLst/>
                        </a:rPr>
                        <a:t> - </a:t>
                      </a:r>
                      <a:r>
                        <a:rPr lang="cs-CZ" sz="1200" i="1" dirty="0" err="1">
                          <a:effectLst/>
                        </a:rPr>
                        <a:t>is</a:t>
                      </a:r>
                      <a:r>
                        <a:rPr lang="cs-CZ" sz="1200" i="1" dirty="0">
                          <a:effectLst/>
                        </a:rPr>
                        <a:t> </a:t>
                      </a:r>
                      <a:r>
                        <a:rPr lang="cs-CZ" sz="1200" i="1" dirty="0" err="1">
                          <a:effectLst/>
                        </a:rPr>
                        <a:t>the</a:t>
                      </a:r>
                      <a:r>
                        <a:rPr lang="cs-CZ" sz="1200" i="1" dirty="0">
                          <a:effectLst/>
                        </a:rPr>
                        <a:t> sum </a:t>
                      </a:r>
                      <a:r>
                        <a:rPr lang="cs-CZ" sz="1200" i="1" dirty="0" err="1">
                          <a:effectLst/>
                        </a:rPr>
                        <a:t>of</a:t>
                      </a:r>
                      <a:r>
                        <a:rPr lang="cs-CZ" sz="1200" i="1" dirty="0">
                          <a:effectLst/>
                        </a:rPr>
                        <a:t> HRL </a:t>
                      </a:r>
                      <a:r>
                        <a:rPr lang="cs-CZ" sz="1200" i="1" dirty="0" err="1">
                          <a:effectLst/>
                        </a:rPr>
                        <a:t>shares</a:t>
                      </a:r>
                      <a:r>
                        <a:rPr lang="cs-CZ" sz="1200" i="1" dirty="0">
                          <a:effectLst/>
                        </a:rPr>
                        <a:t> to </a:t>
                      </a:r>
                      <a:r>
                        <a:rPr lang="cs-CZ" sz="1200" i="1" dirty="0" err="1">
                          <a:effectLst/>
                        </a:rPr>
                        <a:t>be</a:t>
                      </a:r>
                      <a:r>
                        <a:rPr lang="cs-CZ" sz="1200" i="1" dirty="0">
                          <a:effectLst/>
                        </a:rPr>
                        <a:t> </a:t>
                      </a:r>
                      <a:r>
                        <a:rPr lang="cs-CZ" sz="1200" i="1" dirty="0" err="1">
                          <a:effectLst/>
                        </a:rPr>
                        <a:t>potentially</a:t>
                      </a:r>
                      <a:r>
                        <a:rPr lang="cs-CZ" sz="1200" i="1" dirty="0">
                          <a:effectLst/>
                        </a:rPr>
                        <a:t> </a:t>
                      </a:r>
                      <a:r>
                        <a:rPr lang="cs-CZ" sz="1200" i="1" dirty="0" err="1">
                          <a:effectLst/>
                        </a:rPr>
                        <a:t>excluded</a:t>
                      </a:r>
                      <a:r>
                        <a:rPr lang="cs-CZ" sz="1200" i="1" dirty="0">
                          <a:effectLst/>
                        </a:rPr>
                        <a:t> (IMP+WAW+TCD)</a:t>
                      </a:r>
                      <a:endParaRPr lang="en-GB" sz="12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716" marR="43716"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bl>
          </a:graphicData>
        </a:graphic>
      </p:graphicFrame>
      <p:sp>
        <p:nvSpPr>
          <p:cNvPr id="3" name="Obdélník 2"/>
          <p:cNvSpPr/>
          <p:nvPr/>
        </p:nvSpPr>
        <p:spPr>
          <a:xfrm>
            <a:off x="3870960" y="1513840"/>
            <a:ext cx="4907280" cy="4570437"/>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5798901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9097108" y="6084277"/>
            <a:ext cx="2209066" cy="586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p:cNvSpPr>
            <a:spLocks noGrp="1"/>
          </p:cNvSpPr>
          <p:nvPr>
            <p:ph type="body" sz="quarter" idx="12"/>
          </p:nvPr>
        </p:nvSpPr>
        <p:spPr/>
        <p:txBody>
          <a:bodyPr/>
          <a:lstStyle/>
          <a:p>
            <a:r>
              <a:rPr lang="en-GB" dirty="0"/>
              <a:t>HRLs profiles in current HNV ‘map’</a:t>
            </a:r>
          </a:p>
        </p:txBody>
      </p:sp>
      <p:sp>
        <p:nvSpPr>
          <p:cNvPr id="7" name="Obdélník 6"/>
          <p:cNvSpPr/>
          <p:nvPr/>
        </p:nvSpPr>
        <p:spPr>
          <a:xfrm>
            <a:off x="468000" y="827055"/>
            <a:ext cx="11032338" cy="1261884"/>
          </a:xfrm>
          <a:prstGeom prst="rect">
            <a:avLst/>
          </a:prstGeom>
        </p:spPr>
        <p:txBody>
          <a:bodyPr wrap="square">
            <a:spAutoFit/>
          </a:bodyPr>
          <a:lstStyle/>
          <a:p>
            <a:pPr lvl="0"/>
            <a:endParaRPr lang="cs-CZ" sz="1800" b="0" i="1" dirty="0">
              <a:solidFill>
                <a:srgbClr val="008173"/>
              </a:solidFill>
              <a:latin typeface="+mn-lt"/>
            </a:endParaRPr>
          </a:p>
          <a:p>
            <a:pPr marL="342900" lvl="0" indent="-342900">
              <a:buFont typeface="Wingdings" panose="05000000000000000000" pitchFamily="2" charset="2"/>
              <a:buChar char="§"/>
            </a:pPr>
            <a:r>
              <a:rPr lang="en-US" sz="2000" b="0" dirty="0" smtClean="0">
                <a:solidFill>
                  <a:srgbClr val="008173"/>
                </a:solidFill>
                <a:latin typeface="Calibri" panose="020F0502020204030204" pitchFamily="34" charset="0"/>
              </a:rPr>
              <a:t>Additional composition of overlapping areas was calculated, to target the LC structure within each strata (HNV/HRLs), utilizing the CORINE LC database. (The shares of CORINE Level 3 classes are used)</a:t>
            </a:r>
            <a:endParaRPr lang="en-US" b="0" dirty="0" smtClean="0">
              <a:solidFill>
                <a:srgbClr val="008173"/>
              </a:solidFill>
              <a:latin typeface="Calibri" panose="020F0502020204030204" pitchFamily="34" charset="0"/>
            </a:endParaRPr>
          </a:p>
          <a:p>
            <a:pPr marL="800100" lvl="1" indent="-342900">
              <a:buFont typeface="Wingdings" panose="05000000000000000000" pitchFamily="2" charset="2"/>
              <a:buChar char="§"/>
            </a:pPr>
            <a:endParaRPr lang="en-US" b="0" dirty="0">
              <a:solidFill>
                <a:srgbClr val="008173"/>
              </a:solidFill>
              <a:effectLst/>
            </a:endParaRPr>
          </a:p>
        </p:txBody>
      </p:sp>
      <p:sp>
        <p:nvSpPr>
          <p:cNvPr id="8" name="Obdélník 7"/>
          <p:cNvSpPr/>
          <p:nvPr/>
        </p:nvSpPr>
        <p:spPr>
          <a:xfrm>
            <a:off x="468000" y="2442882"/>
            <a:ext cx="3116912" cy="3739485"/>
          </a:xfrm>
          <a:prstGeom prst="rect">
            <a:avLst/>
          </a:prstGeom>
        </p:spPr>
        <p:txBody>
          <a:bodyPr wrap="square">
            <a:spAutoFit/>
          </a:bodyPr>
          <a:lstStyle/>
          <a:p>
            <a:pPr lvl="0"/>
            <a:endParaRPr lang="cs-CZ" sz="1500" b="0" dirty="0">
              <a:solidFill>
                <a:srgbClr val="008173"/>
              </a:solidFill>
              <a:latin typeface="+mn-lt"/>
            </a:endParaRPr>
          </a:p>
          <a:p>
            <a:pPr marL="342900" lvl="0" indent="-342900">
              <a:buFont typeface="Wingdings" panose="05000000000000000000" pitchFamily="2" charset="2"/>
              <a:buChar char="§"/>
            </a:pPr>
            <a:r>
              <a:rPr lang="en-US" sz="1600" b="0" dirty="0" smtClean="0">
                <a:solidFill>
                  <a:srgbClr val="008173"/>
                </a:solidFill>
                <a:latin typeface="Calibri" panose="020F0502020204030204" pitchFamily="34" charset="0"/>
              </a:rPr>
              <a:t>The LC composition may indicate relevancy of each HRL strata</a:t>
            </a:r>
          </a:p>
          <a:p>
            <a:pPr marL="342900" lvl="0" indent="-342900">
              <a:buFont typeface="Wingdings" panose="05000000000000000000" pitchFamily="2" charset="2"/>
              <a:buChar char="§"/>
            </a:pPr>
            <a:endParaRPr lang="en-US" sz="1600" b="0" dirty="0" smtClean="0">
              <a:solidFill>
                <a:srgbClr val="008173"/>
              </a:solidFill>
              <a:latin typeface="Calibri" panose="020F0502020204030204" pitchFamily="34" charset="0"/>
            </a:endParaRPr>
          </a:p>
          <a:p>
            <a:pPr marL="342900" lvl="0" indent="-342900">
              <a:buFont typeface="Wingdings" panose="05000000000000000000" pitchFamily="2" charset="2"/>
              <a:buChar char="§"/>
            </a:pPr>
            <a:r>
              <a:rPr lang="en-US" sz="1600" b="0" dirty="0" smtClean="0">
                <a:solidFill>
                  <a:srgbClr val="008173"/>
                </a:solidFill>
                <a:latin typeface="Calibri" panose="020F0502020204030204" pitchFamily="34" charset="0"/>
              </a:rPr>
              <a:t>The structure can be used for further stratification (to include or exclude appropriate areas)</a:t>
            </a:r>
          </a:p>
          <a:p>
            <a:pPr marL="342900" lvl="0" indent="-342900">
              <a:buFont typeface="Wingdings" panose="05000000000000000000" pitchFamily="2" charset="2"/>
              <a:buChar char="§"/>
            </a:pPr>
            <a:endParaRPr lang="en-US" sz="1600" b="0" dirty="0" smtClean="0">
              <a:solidFill>
                <a:srgbClr val="008173"/>
              </a:solidFill>
              <a:latin typeface="Calibri" panose="020F0502020204030204" pitchFamily="34" charset="0"/>
            </a:endParaRPr>
          </a:p>
          <a:p>
            <a:pPr marL="342900" lvl="0" indent="-342900">
              <a:buFont typeface="Wingdings" panose="05000000000000000000" pitchFamily="2" charset="2"/>
              <a:buChar char="§"/>
            </a:pPr>
            <a:r>
              <a:rPr lang="en-US" sz="1600" b="0" dirty="0" err="1" smtClean="0">
                <a:solidFill>
                  <a:srgbClr val="008173"/>
                </a:solidFill>
                <a:latin typeface="Calibri" panose="020F0502020204030204" pitchFamily="34" charset="0"/>
              </a:rPr>
              <a:t>Roug</a:t>
            </a:r>
            <a:r>
              <a:rPr lang="cs-CZ" sz="1600" b="0" dirty="0" smtClean="0">
                <a:solidFill>
                  <a:srgbClr val="008173"/>
                </a:solidFill>
                <a:latin typeface="Calibri" panose="020F0502020204030204" pitchFamily="34" charset="0"/>
              </a:rPr>
              <a:t>h</a:t>
            </a:r>
            <a:r>
              <a:rPr lang="en-US" sz="1600" b="0" dirty="0" err="1" smtClean="0">
                <a:solidFill>
                  <a:srgbClr val="008173"/>
                </a:solidFill>
                <a:latin typeface="Calibri" panose="020F0502020204030204" pitchFamily="34" charset="0"/>
              </a:rPr>
              <a:t>ly</a:t>
            </a:r>
            <a:r>
              <a:rPr lang="en-US" sz="1600" b="0" dirty="0" smtClean="0">
                <a:solidFill>
                  <a:srgbClr val="008173"/>
                </a:solidFill>
                <a:latin typeface="Calibri" panose="020F0502020204030204" pitchFamily="34" charset="0"/>
              </a:rPr>
              <a:t> describes wider context (pure class as Forest or mixed class as Complex cultivation pattern)</a:t>
            </a:r>
          </a:p>
          <a:p>
            <a:pPr marL="342900" lvl="0" indent="-342900">
              <a:buFont typeface="Wingdings" panose="05000000000000000000" pitchFamily="2" charset="2"/>
              <a:buChar char="§"/>
            </a:pPr>
            <a:endParaRPr lang="en-US" sz="1400" b="0" dirty="0">
              <a:solidFill>
                <a:srgbClr val="008173"/>
              </a:solidFill>
              <a:latin typeface="+mn-lt"/>
            </a:endParaRPr>
          </a:p>
        </p:txBody>
      </p:sp>
      <p:pic>
        <p:nvPicPr>
          <p:cNvPr id="9" name="Obrázek 8"/>
          <p:cNvPicPr/>
          <p:nvPr/>
        </p:nvPicPr>
        <p:blipFill>
          <a:blip r:embed="rId2"/>
          <a:stretch>
            <a:fillRect/>
          </a:stretch>
        </p:blipFill>
        <p:spPr>
          <a:xfrm>
            <a:off x="3683920" y="2145323"/>
            <a:ext cx="7622255" cy="4525109"/>
          </a:xfrm>
          <a:prstGeom prst="rect">
            <a:avLst/>
          </a:prstGeom>
        </p:spPr>
      </p:pic>
    </p:spTree>
    <p:extLst>
      <p:ext uri="{BB962C8B-B14F-4D97-AF65-F5344CB8AC3E}">
        <p14:creationId xmlns:p14="http://schemas.microsoft.com/office/powerpoint/2010/main" val="3037334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a:t>HRLs profiles in current HNV ‘map’</a:t>
            </a:r>
          </a:p>
          <a:p>
            <a:r>
              <a:rPr lang="en-GB" dirty="0" smtClean="0"/>
              <a:t>HRL </a:t>
            </a:r>
            <a:r>
              <a:rPr lang="cs-CZ" dirty="0" err="1" smtClean="0"/>
              <a:t>Imperviousness</a:t>
            </a:r>
            <a:r>
              <a:rPr lang="en-GB" dirty="0" smtClean="0"/>
              <a:t> 2015</a:t>
            </a:r>
            <a:endParaRPr lang="en-GB" dirty="0"/>
          </a:p>
        </p:txBody>
      </p:sp>
      <p:sp>
        <p:nvSpPr>
          <p:cNvPr id="4" name="Zástupný symbol pro obsah 3"/>
          <p:cNvSpPr>
            <a:spLocks noGrp="1"/>
          </p:cNvSpPr>
          <p:nvPr>
            <p:ph sz="quarter" idx="13"/>
          </p:nvPr>
        </p:nvSpPr>
        <p:spPr>
          <a:xfrm>
            <a:off x="487167" y="893993"/>
            <a:ext cx="11245850" cy="2862322"/>
          </a:xfrm>
          <a:prstGeom prst="rect">
            <a:avLst/>
          </a:prstGeom>
        </p:spPr>
        <p:txBody>
          <a:bodyPr wrap="square">
            <a:spAutoFit/>
          </a:bodyPr>
          <a:lstStyle/>
          <a:p>
            <a:pPr marL="0" lvl="0" indent="0">
              <a:buNone/>
            </a:pPr>
            <a:r>
              <a:rPr lang="en-US" b="1" dirty="0" smtClean="0"/>
              <a:t>HRL Imperviousness</a:t>
            </a:r>
          </a:p>
          <a:p>
            <a:pPr lvl="0"/>
            <a:r>
              <a:rPr lang="en-US" sz="2000" b="0" i="1" dirty="0" smtClean="0"/>
              <a:t>Generally low share on total HNV (&lt; 1%)</a:t>
            </a:r>
          </a:p>
          <a:p>
            <a:pPr lvl="0"/>
            <a:r>
              <a:rPr lang="en-US" sz="2000" b="0" i="1" dirty="0" smtClean="0"/>
              <a:t>Represents small residuals and patches of </a:t>
            </a:r>
            <a:r>
              <a:rPr lang="en-US" sz="2000" b="0" i="1" dirty="0" err="1" smtClean="0"/>
              <a:t>bulit</a:t>
            </a:r>
            <a:r>
              <a:rPr lang="en-US" sz="2000" b="0" i="1" dirty="0" smtClean="0"/>
              <a:t>-up/sealed areas</a:t>
            </a:r>
          </a:p>
          <a:p>
            <a:pPr lvl="0"/>
            <a:r>
              <a:rPr lang="en-US" sz="2000" b="0" i="1" dirty="0" smtClean="0"/>
              <a:t>Considering the nature and high reliability of </a:t>
            </a:r>
            <a:r>
              <a:rPr lang="en-US" sz="2000" b="0" i="1" dirty="0" err="1" smtClean="0"/>
              <a:t>bulit</a:t>
            </a:r>
            <a:r>
              <a:rPr lang="en-US" sz="2000" b="0" i="1" dirty="0" smtClean="0"/>
              <a:t>-up area classification, thematically can be considered as „no farmland“ area =&gt; candidate for exclusion</a:t>
            </a:r>
          </a:p>
          <a:p>
            <a:pPr lvl="0"/>
            <a:r>
              <a:rPr lang="en-US" sz="2000" b="0" i="1" dirty="0" smtClean="0"/>
              <a:t>(Applied sealing degree threshold is 30%)</a:t>
            </a:r>
          </a:p>
          <a:p>
            <a:pPr marL="0" lvl="0" indent="0">
              <a:buNone/>
            </a:pPr>
            <a:r>
              <a:rPr lang="en-US" sz="2000" b="0" dirty="0" smtClean="0">
                <a:solidFill>
                  <a:srgbClr val="505A14"/>
                </a:solidFill>
                <a:latin typeface="+mn-lt"/>
              </a:rPr>
              <a:t>	</a:t>
            </a:r>
          </a:p>
        </p:txBody>
      </p:sp>
      <p:pic>
        <p:nvPicPr>
          <p:cNvPr id="5" name="Obrázek 4"/>
          <p:cNvPicPr>
            <a:picLocks noChangeAspect="1"/>
          </p:cNvPicPr>
          <p:nvPr/>
        </p:nvPicPr>
        <p:blipFill>
          <a:blip r:embed="rId2"/>
          <a:stretch>
            <a:fillRect/>
          </a:stretch>
        </p:blipFill>
        <p:spPr>
          <a:xfrm>
            <a:off x="468000" y="3709269"/>
            <a:ext cx="2879100" cy="2879100"/>
          </a:xfrm>
          <a:prstGeom prst="rect">
            <a:avLst/>
          </a:prstGeom>
        </p:spPr>
      </p:pic>
      <p:pic>
        <p:nvPicPr>
          <p:cNvPr id="6" name="Obrázek 5"/>
          <p:cNvPicPr>
            <a:picLocks noChangeAspect="1"/>
          </p:cNvPicPr>
          <p:nvPr/>
        </p:nvPicPr>
        <p:blipFill>
          <a:blip r:embed="rId3"/>
          <a:stretch>
            <a:fillRect/>
          </a:stretch>
        </p:blipFill>
        <p:spPr>
          <a:xfrm>
            <a:off x="3394725" y="3709269"/>
            <a:ext cx="2880000" cy="2880000"/>
          </a:xfrm>
          <a:prstGeom prst="rect">
            <a:avLst/>
          </a:prstGeom>
        </p:spPr>
      </p:pic>
      <p:pic>
        <p:nvPicPr>
          <p:cNvPr id="7" name="Obrázek 6"/>
          <p:cNvPicPr>
            <a:picLocks noChangeAspect="1"/>
          </p:cNvPicPr>
          <p:nvPr/>
        </p:nvPicPr>
        <p:blipFill>
          <a:blip r:embed="rId4"/>
          <a:stretch>
            <a:fillRect/>
          </a:stretch>
        </p:blipFill>
        <p:spPr>
          <a:xfrm>
            <a:off x="6322350" y="3708369"/>
            <a:ext cx="2880000" cy="2880000"/>
          </a:xfrm>
          <a:prstGeom prst="rect">
            <a:avLst/>
          </a:prstGeom>
        </p:spPr>
      </p:pic>
    </p:spTree>
    <p:extLst>
      <p:ext uri="{BB962C8B-B14F-4D97-AF65-F5344CB8AC3E}">
        <p14:creationId xmlns:p14="http://schemas.microsoft.com/office/powerpoint/2010/main" val="8165887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a:t>HRLs profiles in current HNV ‘map’</a:t>
            </a:r>
          </a:p>
        </p:txBody>
      </p:sp>
      <p:sp>
        <p:nvSpPr>
          <p:cNvPr id="4" name="Zástupný symbol pro obsah 3"/>
          <p:cNvSpPr>
            <a:spLocks noGrp="1"/>
          </p:cNvSpPr>
          <p:nvPr>
            <p:ph sz="quarter" idx="13"/>
          </p:nvPr>
        </p:nvSpPr>
        <p:spPr>
          <a:xfrm>
            <a:off x="449460" y="912847"/>
            <a:ext cx="11245850" cy="3539430"/>
          </a:xfrm>
          <a:prstGeom prst="rect">
            <a:avLst/>
          </a:prstGeom>
        </p:spPr>
        <p:txBody>
          <a:bodyPr wrap="square">
            <a:spAutoFit/>
          </a:bodyPr>
          <a:lstStyle/>
          <a:p>
            <a:pPr marL="0" lvl="0" indent="0">
              <a:buNone/>
            </a:pPr>
            <a:r>
              <a:rPr lang="en-US" b="1" dirty="0" smtClean="0"/>
              <a:t>HRL Forest (Tree cover density)</a:t>
            </a:r>
          </a:p>
          <a:p>
            <a:pPr lvl="0"/>
            <a:r>
              <a:rPr lang="en-US" sz="2000" i="1" dirty="0" smtClean="0"/>
              <a:t>Generally high share on total HNV (15-60%)</a:t>
            </a:r>
          </a:p>
          <a:p>
            <a:pPr lvl="0"/>
            <a:r>
              <a:rPr lang="en-US" sz="2000" i="1" dirty="0" smtClean="0"/>
              <a:t>The overall share does not indicate the nature of Forest/Tree cover</a:t>
            </a:r>
          </a:p>
          <a:p>
            <a:pPr lvl="0"/>
            <a:r>
              <a:rPr lang="en-US" sz="2000" i="1" dirty="0" smtClean="0"/>
              <a:t>If dens, closed continuous tree cover  and high CLC related share of Forest classes  - anticipates Forest =&gt; candidate for exclusion (no farmland)</a:t>
            </a:r>
          </a:p>
          <a:p>
            <a:pPr lvl="0"/>
            <a:r>
              <a:rPr lang="en-US" sz="2000" i="1" dirty="0" smtClean="0"/>
              <a:t>Potential tree cover  scattered trees may be of interest for HNV (should be not excluded (inside HNV) or can be , but further spatial metrics is needed to differentiate</a:t>
            </a:r>
          </a:p>
          <a:p>
            <a:pPr lvl="0"/>
            <a:r>
              <a:rPr lang="en-US" sz="2000" i="1" dirty="0" smtClean="0"/>
              <a:t>(Applied tree cover density threshold is 30%)</a:t>
            </a:r>
          </a:p>
          <a:p>
            <a:pPr marL="0" lvl="0" indent="0">
              <a:buNone/>
            </a:pPr>
            <a:r>
              <a:rPr lang="en-US" sz="2000" b="0" dirty="0" smtClean="0">
                <a:latin typeface="+mn-lt"/>
              </a:rPr>
              <a:t>	</a:t>
            </a:r>
          </a:p>
        </p:txBody>
      </p:sp>
      <p:pic>
        <p:nvPicPr>
          <p:cNvPr id="6" name="Obrázek 5"/>
          <p:cNvPicPr>
            <a:picLocks noChangeAspect="1"/>
          </p:cNvPicPr>
          <p:nvPr/>
        </p:nvPicPr>
        <p:blipFill>
          <a:blip r:embed="rId2"/>
          <a:stretch>
            <a:fillRect/>
          </a:stretch>
        </p:blipFill>
        <p:spPr>
          <a:xfrm>
            <a:off x="468000" y="4329257"/>
            <a:ext cx="2399025" cy="2399025"/>
          </a:xfrm>
          <a:prstGeom prst="rect">
            <a:avLst/>
          </a:prstGeom>
        </p:spPr>
      </p:pic>
      <p:pic>
        <p:nvPicPr>
          <p:cNvPr id="7" name="Obrázek 6"/>
          <p:cNvPicPr>
            <a:picLocks noChangeAspect="1"/>
          </p:cNvPicPr>
          <p:nvPr/>
        </p:nvPicPr>
        <p:blipFill>
          <a:blip r:embed="rId3"/>
          <a:stretch>
            <a:fillRect/>
          </a:stretch>
        </p:blipFill>
        <p:spPr>
          <a:xfrm>
            <a:off x="3118998" y="4330682"/>
            <a:ext cx="2397600" cy="2397600"/>
          </a:xfrm>
          <a:prstGeom prst="rect">
            <a:avLst/>
          </a:prstGeom>
        </p:spPr>
      </p:pic>
      <p:pic>
        <p:nvPicPr>
          <p:cNvPr id="8" name="Obrázek 7"/>
          <p:cNvPicPr>
            <a:picLocks noChangeAspect="1"/>
          </p:cNvPicPr>
          <p:nvPr/>
        </p:nvPicPr>
        <p:blipFill>
          <a:blip r:embed="rId4"/>
          <a:stretch>
            <a:fillRect/>
          </a:stretch>
        </p:blipFill>
        <p:spPr>
          <a:xfrm>
            <a:off x="5768571" y="4330682"/>
            <a:ext cx="2397600" cy="2397600"/>
          </a:xfrm>
          <a:prstGeom prst="rect">
            <a:avLst/>
          </a:prstGeom>
        </p:spPr>
      </p:pic>
    </p:spTree>
    <p:extLst>
      <p:ext uri="{BB962C8B-B14F-4D97-AF65-F5344CB8AC3E}">
        <p14:creationId xmlns:p14="http://schemas.microsoft.com/office/powerpoint/2010/main" val="2762891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smtClean="0"/>
              <a:t>HRL Forest example</a:t>
            </a:r>
            <a:endParaRPr lang="en-GB" dirty="0"/>
          </a:p>
        </p:txBody>
      </p:sp>
      <p:pic>
        <p:nvPicPr>
          <p:cNvPr id="5" name="Obrázek 4"/>
          <p:cNvPicPr>
            <a:picLocks noChangeAspect="1"/>
          </p:cNvPicPr>
          <p:nvPr/>
        </p:nvPicPr>
        <p:blipFill>
          <a:blip r:embed="rId2"/>
          <a:stretch>
            <a:fillRect/>
          </a:stretch>
        </p:blipFill>
        <p:spPr>
          <a:xfrm>
            <a:off x="205154" y="879230"/>
            <a:ext cx="5287108" cy="5287108"/>
          </a:xfrm>
          <a:prstGeom prst="rect">
            <a:avLst/>
          </a:prstGeom>
        </p:spPr>
      </p:pic>
      <p:pic>
        <p:nvPicPr>
          <p:cNvPr id="7" name="Obrázek 6"/>
          <p:cNvPicPr>
            <a:picLocks noChangeAspect="1"/>
          </p:cNvPicPr>
          <p:nvPr/>
        </p:nvPicPr>
        <p:blipFill>
          <a:blip r:embed="rId3"/>
          <a:stretch>
            <a:fillRect/>
          </a:stretch>
        </p:blipFill>
        <p:spPr>
          <a:xfrm>
            <a:off x="5597769" y="879230"/>
            <a:ext cx="5288400" cy="5288400"/>
          </a:xfrm>
          <a:prstGeom prst="rect">
            <a:avLst/>
          </a:prstGeom>
        </p:spPr>
      </p:pic>
    </p:spTree>
    <p:extLst>
      <p:ext uri="{BB962C8B-B14F-4D97-AF65-F5344CB8AC3E}">
        <p14:creationId xmlns:p14="http://schemas.microsoft.com/office/powerpoint/2010/main" val="38549788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a:t>HRLs profiles in current HNV ‘map’</a:t>
            </a:r>
          </a:p>
        </p:txBody>
      </p:sp>
      <p:pic>
        <p:nvPicPr>
          <p:cNvPr id="5" name="Obrázek 4"/>
          <p:cNvPicPr>
            <a:picLocks noChangeAspect="1"/>
          </p:cNvPicPr>
          <p:nvPr/>
        </p:nvPicPr>
        <p:blipFill>
          <a:blip r:embed="rId2"/>
          <a:stretch>
            <a:fillRect/>
          </a:stretch>
        </p:blipFill>
        <p:spPr>
          <a:xfrm>
            <a:off x="300046" y="4501934"/>
            <a:ext cx="5668493" cy="1899017"/>
          </a:xfrm>
          <a:prstGeom prst="rect">
            <a:avLst/>
          </a:prstGeom>
        </p:spPr>
      </p:pic>
      <p:pic>
        <p:nvPicPr>
          <p:cNvPr id="6" name="Obrázek 5"/>
          <p:cNvPicPr>
            <a:picLocks noChangeAspect="1"/>
          </p:cNvPicPr>
          <p:nvPr/>
        </p:nvPicPr>
        <p:blipFill>
          <a:blip r:embed="rId3"/>
          <a:stretch>
            <a:fillRect/>
          </a:stretch>
        </p:blipFill>
        <p:spPr>
          <a:xfrm>
            <a:off x="5968539" y="3875493"/>
            <a:ext cx="5391121" cy="2982507"/>
          </a:xfrm>
          <a:prstGeom prst="rect">
            <a:avLst/>
          </a:prstGeom>
        </p:spPr>
      </p:pic>
      <p:sp>
        <p:nvSpPr>
          <p:cNvPr id="4" name="Zástupný symbol pro obsah 3"/>
          <p:cNvSpPr>
            <a:spLocks noGrp="1"/>
          </p:cNvSpPr>
          <p:nvPr>
            <p:ph sz="quarter" idx="13"/>
          </p:nvPr>
        </p:nvSpPr>
        <p:spPr>
          <a:xfrm>
            <a:off x="440033" y="920613"/>
            <a:ext cx="11245850" cy="3170099"/>
          </a:xfrm>
          <a:prstGeom prst="rect">
            <a:avLst/>
          </a:prstGeom>
        </p:spPr>
        <p:txBody>
          <a:bodyPr wrap="square">
            <a:spAutoFit/>
          </a:bodyPr>
          <a:lstStyle/>
          <a:p>
            <a:pPr marL="0" lvl="0" indent="0">
              <a:buNone/>
            </a:pPr>
            <a:r>
              <a:rPr lang="en-US" b="1" dirty="0" smtClean="0"/>
              <a:t>HRL Water &amp; </a:t>
            </a:r>
            <a:r>
              <a:rPr lang="en-US" b="1" dirty="0" err="1" smtClean="0"/>
              <a:t>Wetnes</a:t>
            </a:r>
            <a:r>
              <a:rPr lang="cs-CZ" b="1" dirty="0" smtClean="0"/>
              <a:t>s</a:t>
            </a:r>
            <a:endParaRPr lang="en-US" b="1" dirty="0" smtClean="0"/>
          </a:p>
          <a:p>
            <a:pPr lvl="0"/>
            <a:r>
              <a:rPr lang="en-US" sz="2000" i="1" dirty="0" smtClean="0"/>
              <a:t>Categorical HRL (4 classes)</a:t>
            </a:r>
          </a:p>
          <a:p>
            <a:pPr lvl="0"/>
            <a:r>
              <a:rPr lang="en-US" sz="2000" i="1" dirty="0" smtClean="0"/>
              <a:t>Varies heavily within selected countries based on geographical conditions (inland &lt; 1%,  some countries with see up to  40%)</a:t>
            </a:r>
          </a:p>
          <a:p>
            <a:pPr lvl="0"/>
            <a:r>
              <a:rPr lang="en-US" sz="2000" i="1" dirty="0" smtClean="0"/>
              <a:t>The categories included in WAW HRL follow different pattern than CLC categories considered by HNV definition </a:t>
            </a:r>
          </a:p>
          <a:p>
            <a:pPr marL="800100" lvl="1" indent="-342900">
              <a:buFont typeface="Arial" panose="020B0604020202020204" pitchFamily="34" charset="0"/>
              <a:buChar char="•"/>
            </a:pPr>
            <a:r>
              <a:rPr lang="en-US" sz="2000" i="1" dirty="0" smtClean="0"/>
              <a:t>Water categories are candidates for exclusion (both permanent and temporary)</a:t>
            </a:r>
          </a:p>
          <a:p>
            <a:pPr marL="800100" lvl="1" indent="-342900">
              <a:buFont typeface="Arial" panose="020B0604020202020204" pitchFamily="34" charset="0"/>
              <a:buChar char="•"/>
            </a:pPr>
            <a:r>
              <a:rPr lang="en-US" sz="2000" i="1" dirty="0" smtClean="0"/>
              <a:t>Wet areas are ambivalent (example of NL) </a:t>
            </a:r>
            <a:r>
              <a:rPr lang="en-US" sz="2000" b="0" dirty="0" smtClean="0">
                <a:latin typeface="+mn-lt"/>
              </a:rPr>
              <a:t>	</a:t>
            </a:r>
          </a:p>
        </p:txBody>
      </p:sp>
    </p:spTree>
    <p:extLst>
      <p:ext uri="{BB962C8B-B14F-4D97-AF65-F5344CB8AC3E}">
        <p14:creationId xmlns:p14="http://schemas.microsoft.com/office/powerpoint/2010/main" val="2105532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smtClean="0"/>
              <a:t>HRL Water &amp; Wetness example</a:t>
            </a:r>
            <a:endParaRPr lang="en-GB" dirty="0"/>
          </a:p>
        </p:txBody>
      </p:sp>
      <p:pic>
        <p:nvPicPr>
          <p:cNvPr id="8" name="Obrázek 7"/>
          <p:cNvPicPr>
            <a:picLocks noChangeAspect="1"/>
          </p:cNvPicPr>
          <p:nvPr/>
        </p:nvPicPr>
        <p:blipFill>
          <a:blip r:embed="rId2"/>
          <a:stretch>
            <a:fillRect/>
          </a:stretch>
        </p:blipFill>
        <p:spPr>
          <a:xfrm>
            <a:off x="128953" y="937846"/>
            <a:ext cx="5040000" cy="5040000"/>
          </a:xfrm>
          <a:prstGeom prst="rect">
            <a:avLst/>
          </a:prstGeom>
        </p:spPr>
      </p:pic>
      <p:pic>
        <p:nvPicPr>
          <p:cNvPr id="9" name="Obrázek 8"/>
          <p:cNvPicPr>
            <a:picLocks noChangeAspect="1"/>
          </p:cNvPicPr>
          <p:nvPr/>
        </p:nvPicPr>
        <p:blipFill>
          <a:blip r:embed="rId3"/>
          <a:stretch>
            <a:fillRect/>
          </a:stretch>
        </p:blipFill>
        <p:spPr>
          <a:xfrm>
            <a:off x="5248906" y="937846"/>
            <a:ext cx="6168027" cy="5040000"/>
          </a:xfrm>
          <a:prstGeom prst="rect">
            <a:avLst/>
          </a:prstGeom>
        </p:spPr>
      </p:pic>
    </p:spTree>
    <p:extLst>
      <p:ext uri="{BB962C8B-B14F-4D97-AF65-F5344CB8AC3E}">
        <p14:creationId xmlns:p14="http://schemas.microsoft.com/office/powerpoint/2010/main" val="22049681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a:t>HRLs profiles in current HNV ‘map</a:t>
            </a:r>
            <a:r>
              <a:rPr lang="en-GB" dirty="0" smtClean="0"/>
              <a:t>’ - CZ</a:t>
            </a:r>
            <a:endParaRPr lang="en-GB" dirty="0"/>
          </a:p>
        </p:txBody>
      </p:sp>
      <p:pic>
        <p:nvPicPr>
          <p:cNvPr id="5" name="Obrázek 4"/>
          <p:cNvPicPr>
            <a:picLocks noChangeAspect="1"/>
          </p:cNvPicPr>
          <p:nvPr/>
        </p:nvPicPr>
        <p:blipFill>
          <a:blip r:embed="rId2"/>
          <a:stretch>
            <a:fillRect/>
          </a:stretch>
        </p:blipFill>
        <p:spPr>
          <a:xfrm>
            <a:off x="-11724" y="1042254"/>
            <a:ext cx="4323044" cy="2880000"/>
          </a:xfrm>
          <a:prstGeom prst="rect">
            <a:avLst/>
          </a:prstGeom>
        </p:spPr>
      </p:pic>
      <p:pic>
        <p:nvPicPr>
          <p:cNvPr id="7" name="Obrázek 6"/>
          <p:cNvPicPr>
            <a:picLocks noChangeAspect="1"/>
          </p:cNvPicPr>
          <p:nvPr/>
        </p:nvPicPr>
        <p:blipFill>
          <a:blip r:embed="rId3"/>
          <a:stretch>
            <a:fillRect/>
          </a:stretch>
        </p:blipFill>
        <p:spPr>
          <a:xfrm>
            <a:off x="4488718" y="876233"/>
            <a:ext cx="4779107" cy="5816250"/>
          </a:xfrm>
          <a:prstGeom prst="rect">
            <a:avLst/>
          </a:prstGeom>
        </p:spPr>
      </p:pic>
      <p:graphicFrame>
        <p:nvGraphicFramePr>
          <p:cNvPr id="8" name="Tabulka 7"/>
          <p:cNvGraphicFramePr>
            <a:graphicFrameLocks noGrp="1"/>
          </p:cNvGraphicFramePr>
          <p:nvPr>
            <p:extLst>
              <p:ext uri="{D42A27DB-BD31-4B8C-83A1-F6EECF244321}">
                <p14:modId xmlns:p14="http://schemas.microsoft.com/office/powerpoint/2010/main" val="1486192099"/>
              </p:ext>
            </p:extLst>
          </p:nvPr>
        </p:nvGraphicFramePr>
        <p:xfrm>
          <a:off x="9814860" y="836034"/>
          <a:ext cx="1803950" cy="5185932"/>
        </p:xfrm>
        <a:graphic>
          <a:graphicData uri="http://schemas.openxmlformats.org/drawingml/2006/table">
            <a:tbl>
              <a:tblPr/>
              <a:tblGrid>
                <a:gridCol w="360790"/>
                <a:gridCol w="360790"/>
                <a:gridCol w="360790"/>
                <a:gridCol w="360790"/>
                <a:gridCol w="360790"/>
              </a:tblGrid>
              <a:tr h="112747">
                <a:tc>
                  <a:txBody>
                    <a:bodyPr/>
                    <a:lstStyle/>
                    <a:p>
                      <a:pPr algn="ctr" fontAlgn="b"/>
                      <a:r>
                        <a:rPr lang="en-GB" sz="700" b="0" i="0" u="none" strike="noStrike" dirty="0">
                          <a:solidFill>
                            <a:srgbClr val="000000"/>
                          </a:solidFill>
                          <a:effectLst/>
                          <a:latin typeface="Calibri" panose="020F0502020204030204" pitchFamily="34" charset="0"/>
                        </a:rPr>
                        <a:t> </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b"/>
                      <a:r>
                        <a:rPr lang="en-GB" sz="700" b="0" i="0" u="none" strike="noStrike">
                          <a:solidFill>
                            <a:srgbClr val="000000"/>
                          </a:solidFill>
                          <a:effectLst/>
                          <a:latin typeface="Calibri" panose="020F0502020204030204" pitchFamily="34" charset="0"/>
                        </a:rPr>
                        <a:t>%</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r>
              <a:tr h="112747">
                <a:tc>
                  <a:txBody>
                    <a:bodyPr/>
                    <a:lstStyle/>
                    <a:p>
                      <a:pPr algn="ctr" fontAlgn="b"/>
                      <a:r>
                        <a:rPr lang="en-GB" sz="700" b="0" i="0" u="none" strike="noStrike">
                          <a:solidFill>
                            <a:srgbClr val="000000"/>
                          </a:solidFill>
                          <a:effectLst/>
                          <a:latin typeface="Calibri" panose="020F0502020204030204" pitchFamily="34" charset="0"/>
                        </a:rPr>
                        <a:t>CLC class</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1" i="0" u="none" strike="noStrike">
                          <a:solidFill>
                            <a:srgbClr val="000000"/>
                          </a:solidFill>
                          <a:effectLst/>
                          <a:latin typeface="Calibri" panose="020F0502020204030204" pitchFamily="34" charset="0"/>
                        </a:rPr>
                        <a:t>IMP</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1" i="0" u="none" strike="noStrike">
                          <a:solidFill>
                            <a:srgbClr val="000000"/>
                          </a:solidFill>
                          <a:effectLst/>
                          <a:latin typeface="Calibri" panose="020F0502020204030204" pitchFamily="34" charset="0"/>
                        </a:rPr>
                        <a:t>WAW</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1" i="0" u="none" strike="noStrike">
                          <a:solidFill>
                            <a:srgbClr val="000000"/>
                          </a:solidFill>
                          <a:effectLst/>
                          <a:latin typeface="Calibri" panose="020F0502020204030204" pitchFamily="34" charset="0"/>
                        </a:rPr>
                        <a:t>TCD</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1" i="0" u="none" strike="noStrike">
                          <a:solidFill>
                            <a:srgbClr val="000000"/>
                          </a:solidFill>
                          <a:effectLst/>
                          <a:latin typeface="Calibri" panose="020F0502020204030204" pitchFamily="34" charset="0"/>
                        </a:rPr>
                        <a:t>GRA</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111</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112</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9C6500"/>
                          </a:solidFill>
                          <a:effectLst/>
                          <a:latin typeface="Calibri" panose="020F0502020204030204" pitchFamily="34" charset="0"/>
                        </a:rPr>
                        <a:t>11.03</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b"/>
                      <a:r>
                        <a:rPr lang="en-GB" sz="700" b="0" i="0" u="none" strike="noStrike">
                          <a:solidFill>
                            <a:srgbClr val="000000"/>
                          </a:solidFill>
                          <a:effectLst/>
                          <a:latin typeface="Calibri" panose="020F0502020204030204" pitchFamily="34" charset="0"/>
                        </a:rPr>
                        <a:t>0.20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0.83</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0.21</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121</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2.35</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0.09</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0.05</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0.01</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122</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0.28</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0.01</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123</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124</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0.28</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0.01</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131</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0.08</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0.05</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0.01</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132</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0.01</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133</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0.87</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0.02</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0.01</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141</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0.04</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0.02</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0.02</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142</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0.27</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0.08</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0.12</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dirty="0">
                          <a:solidFill>
                            <a:srgbClr val="000000"/>
                          </a:solidFill>
                          <a:effectLst/>
                          <a:latin typeface="Calibri" panose="020F0502020204030204" pitchFamily="34" charset="0"/>
                        </a:rPr>
                        <a:t>0.06</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211</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1.04</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3.10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3.48</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2.48</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212</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ctr" fontAlgn="b"/>
                      <a:r>
                        <a:rPr lang="en-GB" sz="700" b="0" i="0" u="none" strike="noStrike">
                          <a:solidFill>
                            <a:srgbClr val="000000"/>
                          </a:solidFill>
                          <a:effectLst/>
                          <a:latin typeface="Calibri" panose="020F0502020204030204" pitchFamily="34" charset="0"/>
                        </a:rPr>
                        <a:t>213</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221</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0.06</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0.03</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0.10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222</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0.28</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0.19</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0.20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0.24</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223</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231</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9C6500"/>
                          </a:solidFill>
                          <a:effectLst/>
                          <a:latin typeface="Calibri" panose="020F0502020204030204" pitchFamily="34" charset="0"/>
                        </a:rPr>
                        <a:t>40.61</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b"/>
                      <a:r>
                        <a:rPr lang="en-GB" sz="700" b="0" i="0" u="none" strike="noStrike">
                          <a:solidFill>
                            <a:srgbClr val="9C6500"/>
                          </a:solidFill>
                          <a:effectLst/>
                          <a:latin typeface="Calibri" panose="020F0502020204030204" pitchFamily="34" charset="0"/>
                        </a:rPr>
                        <a:t>48.03</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b"/>
                      <a:r>
                        <a:rPr lang="en-GB" sz="700" b="0" i="0" u="none" strike="noStrike">
                          <a:solidFill>
                            <a:srgbClr val="9C6500"/>
                          </a:solidFill>
                          <a:effectLst/>
                          <a:latin typeface="Calibri" panose="020F0502020204030204" pitchFamily="34" charset="0"/>
                        </a:rPr>
                        <a:t>44.54</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b"/>
                      <a:r>
                        <a:rPr lang="en-GB" sz="700" b="0" i="0" u="none" strike="noStrike">
                          <a:solidFill>
                            <a:srgbClr val="9C6500"/>
                          </a:solidFill>
                          <a:effectLst/>
                          <a:latin typeface="Calibri" panose="020F0502020204030204" pitchFamily="34" charset="0"/>
                        </a:rPr>
                        <a:t>86.72</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r>
              <a:tr h="112747">
                <a:tc>
                  <a:txBody>
                    <a:bodyPr/>
                    <a:lstStyle/>
                    <a:p>
                      <a:pPr algn="ctr" fontAlgn="b"/>
                      <a:r>
                        <a:rPr lang="en-GB" sz="700" b="0" i="0" u="none" strike="noStrike">
                          <a:solidFill>
                            <a:srgbClr val="000000"/>
                          </a:solidFill>
                          <a:effectLst/>
                          <a:latin typeface="Calibri" panose="020F0502020204030204" pitchFamily="34" charset="0"/>
                        </a:rPr>
                        <a:t>241</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242</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1.52</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0.13</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0.60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0.37</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243</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9C6500"/>
                          </a:solidFill>
                          <a:effectLst/>
                          <a:latin typeface="Calibri" panose="020F0502020204030204" pitchFamily="34" charset="0"/>
                        </a:rPr>
                        <a:t>40.15</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b"/>
                      <a:r>
                        <a:rPr lang="en-GB" sz="700" b="0" i="0" u="none" strike="noStrike">
                          <a:solidFill>
                            <a:srgbClr val="9C6500"/>
                          </a:solidFill>
                          <a:effectLst/>
                          <a:latin typeface="Calibri" panose="020F0502020204030204" pitchFamily="34" charset="0"/>
                        </a:rPr>
                        <a:t>24.35</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b"/>
                      <a:r>
                        <a:rPr lang="en-GB" sz="700" b="0" i="0" u="none" strike="noStrike" dirty="0">
                          <a:solidFill>
                            <a:srgbClr val="9C6500"/>
                          </a:solidFill>
                          <a:effectLst/>
                          <a:latin typeface="Calibri" panose="020F0502020204030204" pitchFamily="34" charset="0"/>
                        </a:rPr>
                        <a:t>36.91</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b"/>
                      <a:r>
                        <a:rPr lang="en-GB" sz="700" b="0" i="0" u="none" strike="noStrike" dirty="0">
                          <a:solidFill>
                            <a:srgbClr val="000000"/>
                          </a:solidFill>
                          <a:effectLst/>
                          <a:latin typeface="Calibri" panose="020F0502020204030204" pitchFamily="34" charset="0"/>
                        </a:rPr>
                        <a:t>8.12</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244</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311</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0.08</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0.33</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1.16</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0.02</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312</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0.13</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0.83</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4.37</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0.04</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313</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0.13</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0.45</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2.82</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0.03</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321</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0.68</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9C6500"/>
                          </a:solidFill>
                          <a:effectLst/>
                          <a:latin typeface="Calibri" panose="020F0502020204030204" pitchFamily="34" charset="0"/>
                        </a:rPr>
                        <a:t>10.11</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b"/>
                      <a:r>
                        <a:rPr lang="en-GB" sz="700" b="0" i="0" u="none" strike="noStrike">
                          <a:solidFill>
                            <a:srgbClr val="000000"/>
                          </a:solidFill>
                          <a:effectLst/>
                          <a:latin typeface="Calibri" panose="020F0502020204030204" pitchFamily="34" charset="0"/>
                        </a:rPr>
                        <a:t>2.12</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1.30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322</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0.27</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323</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324</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0.02</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2.34</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1.81</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0.13</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331</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332</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333</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334</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335</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411</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0.04</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6.53</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0.50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0.12</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412</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0.73</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0.04</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0.01</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421</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422</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423</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511</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0.04</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0.21</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0.01</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512</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0.02</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2.22</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0.08</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521</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522</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747">
                <a:tc>
                  <a:txBody>
                    <a:bodyPr/>
                    <a:lstStyle/>
                    <a:p>
                      <a:pPr algn="ctr" fontAlgn="b"/>
                      <a:r>
                        <a:rPr lang="en-GB" sz="700" b="0" i="0" u="none" strike="noStrike">
                          <a:solidFill>
                            <a:srgbClr val="000000"/>
                          </a:solidFill>
                          <a:effectLst/>
                          <a:latin typeface="Calibri" panose="020F0502020204030204" pitchFamily="34" charset="0"/>
                        </a:rPr>
                        <a:t>523</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dirty="0">
                          <a:solidFill>
                            <a:srgbClr val="000000"/>
                          </a:solidFill>
                          <a:effectLst/>
                          <a:latin typeface="Calibri" panose="020F0502020204030204" pitchFamily="34" charset="0"/>
                        </a:rPr>
                        <a:t>0.00</a:t>
                      </a:r>
                    </a:p>
                  </a:txBody>
                  <a:tcPr marL="5637" marR="5637" marT="56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6" name="Obrázek 5"/>
          <p:cNvPicPr>
            <a:picLocks noChangeAspect="1"/>
          </p:cNvPicPr>
          <p:nvPr/>
        </p:nvPicPr>
        <p:blipFill>
          <a:blip r:embed="rId4"/>
          <a:stretch>
            <a:fillRect/>
          </a:stretch>
        </p:blipFill>
        <p:spPr>
          <a:xfrm>
            <a:off x="379694" y="3812483"/>
            <a:ext cx="4313925" cy="2880000"/>
          </a:xfrm>
          <a:prstGeom prst="rect">
            <a:avLst/>
          </a:prstGeom>
        </p:spPr>
      </p:pic>
    </p:spTree>
    <p:extLst>
      <p:ext uri="{BB962C8B-B14F-4D97-AF65-F5344CB8AC3E}">
        <p14:creationId xmlns:p14="http://schemas.microsoft.com/office/powerpoint/2010/main" val="6239431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smtClean="0"/>
              <a:t>HRL Grassland </a:t>
            </a:r>
            <a:r>
              <a:rPr lang="cs-CZ" dirty="0" smtClean="0"/>
              <a:t>(</a:t>
            </a:r>
            <a:r>
              <a:rPr lang="cs-CZ" dirty="0" err="1" smtClean="0"/>
              <a:t>outside</a:t>
            </a:r>
            <a:r>
              <a:rPr lang="cs-CZ" dirty="0" smtClean="0"/>
              <a:t> HNV, CZ </a:t>
            </a:r>
            <a:r>
              <a:rPr lang="cs-CZ" dirty="0" err="1" smtClean="0"/>
              <a:t>only</a:t>
            </a:r>
            <a:r>
              <a:rPr lang="cs-CZ" dirty="0" smtClean="0"/>
              <a:t>)</a:t>
            </a:r>
            <a:endParaRPr lang="en-GB" dirty="0"/>
          </a:p>
        </p:txBody>
      </p:sp>
      <p:graphicFrame>
        <p:nvGraphicFramePr>
          <p:cNvPr id="5" name="Tabulka 4"/>
          <p:cNvGraphicFramePr>
            <a:graphicFrameLocks noGrp="1"/>
          </p:cNvGraphicFramePr>
          <p:nvPr>
            <p:extLst>
              <p:ext uri="{D42A27DB-BD31-4B8C-83A1-F6EECF244321}">
                <p14:modId xmlns:p14="http://schemas.microsoft.com/office/powerpoint/2010/main" val="199339077"/>
              </p:ext>
            </p:extLst>
          </p:nvPr>
        </p:nvGraphicFramePr>
        <p:xfrm>
          <a:off x="468000" y="1104900"/>
          <a:ext cx="3048000" cy="1428750"/>
        </p:xfrm>
        <a:graphic>
          <a:graphicData uri="http://schemas.openxmlformats.org/drawingml/2006/table">
            <a:tbl>
              <a:tblPr>
                <a:tableStyleId>{C083E6E3-FA7D-4D7B-A595-EF9225AFEA82}</a:tableStyleId>
              </a:tblPr>
              <a:tblGrid>
                <a:gridCol w="1241778"/>
                <a:gridCol w="1806222"/>
              </a:tblGrid>
              <a:tr h="391205">
                <a:tc>
                  <a:txBody>
                    <a:bodyPr/>
                    <a:lstStyle/>
                    <a:p>
                      <a:pPr algn="ctr" fontAlgn="b"/>
                      <a:r>
                        <a:rPr lang="en-GB" sz="1800" u="none" strike="noStrike" dirty="0">
                          <a:effectLst/>
                          <a:latin typeface="Calibri" panose="020F0502020204030204" pitchFamily="34" charset="0"/>
                        </a:rPr>
                        <a:t> </a:t>
                      </a:r>
                      <a:endParaRPr lang="en-GB" sz="1800" b="1" i="0" u="none" strike="noStrike" dirty="0">
                        <a:solidFill>
                          <a:srgbClr val="000000"/>
                        </a:solidFill>
                        <a:effectLst/>
                        <a:latin typeface="Calibri" panose="020F0502020204030204" pitchFamily="34" charset="0"/>
                      </a:endParaRPr>
                    </a:p>
                  </a:txBody>
                  <a:tcPr marL="9525" marR="9525" marT="9525" marB="0" anchor="b">
                    <a:solidFill>
                      <a:srgbClr val="EBF1DE"/>
                    </a:solidFill>
                  </a:tcPr>
                </a:tc>
                <a:tc>
                  <a:txBody>
                    <a:bodyPr/>
                    <a:lstStyle/>
                    <a:p>
                      <a:pPr algn="ctr" fontAlgn="b"/>
                      <a:r>
                        <a:rPr lang="en-GB" sz="1800" u="none" strike="noStrike" dirty="0">
                          <a:effectLst/>
                          <a:latin typeface="Calibri" panose="020F0502020204030204" pitchFamily="34" charset="0"/>
                        </a:rPr>
                        <a:t>Area (km</a:t>
                      </a:r>
                      <a:r>
                        <a:rPr lang="en-GB" sz="1800" u="none" strike="noStrike" baseline="30000" dirty="0">
                          <a:effectLst/>
                          <a:latin typeface="Calibri" panose="020F0502020204030204" pitchFamily="34" charset="0"/>
                        </a:rPr>
                        <a:t>2</a:t>
                      </a:r>
                      <a:r>
                        <a:rPr lang="en-GB" sz="1800" u="none" strike="noStrike" dirty="0">
                          <a:effectLst/>
                          <a:latin typeface="Calibri" panose="020F0502020204030204" pitchFamily="34" charset="0"/>
                        </a:rPr>
                        <a:t>)</a:t>
                      </a:r>
                      <a:endParaRPr lang="en-GB" sz="1800" b="1" i="0" u="none" strike="noStrike" dirty="0">
                        <a:solidFill>
                          <a:srgbClr val="000000"/>
                        </a:solidFill>
                        <a:effectLst/>
                        <a:latin typeface="Calibri" panose="020F0502020204030204" pitchFamily="34" charset="0"/>
                      </a:endParaRPr>
                    </a:p>
                  </a:txBody>
                  <a:tcPr marL="9525" marR="9525" marT="9525" marB="0" anchor="b">
                    <a:solidFill>
                      <a:srgbClr val="EBF1DE"/>
                    </a:solidFill>
                  </a:tcPr>
                </a:tc>
              </a:tr>
              <a:tr h="340179">
                <a:tc>
                  <a:txBody>
                    <a:bodyPr/>
                    <a:lstStyle/>
                    <a:p>
                      <a:pPr algn="ctr" fontAlgn="b"/>
                      <a:r>
                        <a:rPr lang="en-GB" sz="1800" u="none" strike="noStrike">
                          <a:effectLst/>
                          <a:latin typeface="Calibri" panose="020F0502020204030204" pitchFamily="34" charset="0"/>
                        </a:rPr>
                        <a:t>HNV</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dirty="0">
                          <a:effectLst/>
                          <a:latin typeface="Calibri" panose="020F0502020204030204" pitchFamily="34" charset="0"/>
                        </a:rPr>
                        <a:t>12 877.4</a:t>
                      </a:r>
                      <a:endParaRPr lang="en-GB" sz="1800" b="0" i="0" u="none" strike="noStrike" dirty="0">
                        <a:solidFill>
                          <a:srgbClr val="000000"/>
                        </a:solidFill>
                        <a:effectLst/>
                        <a:latin typeface="Calibri" panose="020F0502020204030204" pitchFamily="34" charset="0"/>
                      </a:endParaRPr>
                    </a:p>
                  </a:txBody>
                  <a:tcPr marL="9525" marR="9525" marT="9525" marB="0" anchor="b"/>
                </a:tc>
              </a:tr>
              <a:tr h="697366">
                <a:tc>
                  <a:txBody>
                    <a:bodyPr/>
                    <a:lstStyle/>
                    <a:p>
                      <a:pPr algn="ctr" fontAlgn="b"/>
                      <a:r>
                        <a:rPr lang="en-GB" sz="1800" u="none" strike="noStrike" dirty="0">
                          <a:effectLst/>
                          <a:latin typeface="Calibri" panose="020F0502020204030204" pitchFamily="34" charset="0"/>
                        </a:rPr>
                        <a:t>HRL GRA </a:t>
                      </a:r>
                      <a:br>
                        <a:rPr lang="en-GB" sz="1800" u="none" strike="noStrike" dirty="0">
                          <a:effectLst/>
                          <a:latin typeface="Calibri" panose="020F0502020204030204" pitchFamily="34" charset="0"/>
                        </a:rPr>
                      </a:br>
                      <a:r>
                        <a:rPr lang="en-GB" sz="1800" u="none" strike="noStrike" dirty="0">
                          <a:effectLst/>
                          <a:latin typeface="Calibri" panose="020F0502020204030204" pitchFamily="34" charset="0"/>
                        </a:rPr>
                        <a:t>(outs. HNV)</a:t>
                      </a:r>
                      <a:endParaRPr lang="en-GB" sz="1800" b="0" i="0" u="none" strike="noStrike" dirty="0">
                        <a:solidFill>
                          <a:srgbClr val="000000"/>
                        </a:solidFill>
                        <a:effectLst/>
                        <a:latin typeface="Calibri" panose="020F0502020204030204" pitchFamily="34" charset="0"/>
                      </a:endParaRPr>
                    </a:p>
                  </a:txBody>
                  <a:tcPr marL="9525" marR="9525" marT="9525" marB="0" anchor="b">
                    <a:solidFill>
                      <a:srgbClr val="EBF1DE"/>
                    </a:solidFill>
                  </a:tcPr>
                </a:tc>
                <a:tc>
                  <a:txBody>
                    <a:bodyPr/>
                    <a:lstStyle/>
                    <a:p>
                      <a:pPr algn="ctr" fontAlgn="b"/>
                      <a:r>
                        <a:rPr lang="en-GB" sz="1800" u="none" strike="noStrike" dirty="0">
                          <a:effectLst/>
                          <a:latin typeface="Calibri" panose="020F0502020204030204" pitchFamily="34" charset="0"/>
                        </a:rPr>
                        <a:t>3 166.5</a:t>
                      </a:r>
                      <a:endParaRPr lang="en-GB" sz="1800" b="0" i="0" u="none" strike="noStrike" dirty="0">
                        <a:solidFill>
                          <a:srgbClr val="000000"/>
                        </a:solidFill>
                        <a:effectLst/>
                        <a:latin typeface="Calibri" panose="020F0502020204030204" pitchFamily="34" charset="0"/>
                      </a:endParaRPr>
                    </a:p>
                  </a:txBody>
                  <a:tcPr marL="9525" marR="9525" marT="9525" marB="0" anchor="b">
                    <a:solidFill>
                      <a:srgbClr val="EBF1DE"/>
                    </a:solidFill>
                  </a:tcPr>
                </a:tc>
              </a:tr>
            </a:tbl>
          </a:graphicData>
        </a:graphic>
      </p:graphicFrame>
      <p:pic>
        <p:nvPicPr>
          <p:cNvPr id="8" name="Obrázek 7"/>
          <p:cNvPicPr>
            <a:picLocks noChangeAspect="1"/>
          </p:cNvPicPr>
          <p:nvPr/>
        </p:nvPicPr>
        <p:blipFill>
          <a:blip r:embed="rId2"/>
          <a:stretch>
            <a:fillRect/>
          </a:stretch>
        </p:blipFill>
        <p:spPr>
          <a:xfrm>
            <a:off x="3811275" y="1104900"/>
            <a:ext cx="4178324" cy="5085087"/>
          </a:xfrm>
          <a:prstGeom prst="rect">
            <a:avLst/>
          </a:prstGeom>
        </p:spPr>
      </p:pic>
      <p:graphicFrame>
        <p:nvGraphicFramePr>
          <p:cNvPr id="9" name="Tabulka 8"/>
          <p:cNvGraphicFramePr>
            <a:graphicFrameLocks noGrp="1"/>
          </p:cNvGraphicFramePr>
          <p:nvPr>
            <p:extLst>
              <p:ext uri="{D42A27DB-BD31-4B8C-83A1-F6EECF244321}">
                <p14:modId xmlns:p14="http://schemas.microsoft.com/office/powerpoint/2010/main" val="2652250002"/>
              </p:ext>
            </p:extLst>
          </p:nvPr>
        </p:nvGraphicFramePr>
        <p:xfrm>
          <a:off x="7490023" y="1191290"/>
          <a:ext cx="1037252" cy="5391486"/>
        </p:xfrm>
        <a:graphic>
          <a:graphicData uri="http://schemas.openxmlformats.org/drawingml/2006/table">
            <a:tbl>
              <a:tblPr>
                <a:tableStyleId>{1FECB4D8-DB02-4DC6-A0A2-4F2EBAE1DC90}</a:tableStyleId>
              </a:tblPr>
              <a:tblGrid>
                <a:gridCol w="518626"/>
                <a:gridCol w="518626"/>
              </a:tblGrid>
              <a:tr h="227822">
                <a:tc>
                  <a:txBody>
                    <a:bodyPr/>
                    <a:lstStyle/>
                    <a:p>
                      <a:pPr algn="ctr" fontAlgn="b"/>
                      <a:r>
                        <a:rPr lang="en-GB" sz="600" u="none" strike="noStrike" dirty="0">
                          <a:effectLst/>
                        </a:rPr>
                        <a:t>CLC class</a:t>
                      </a:r>
                      <a:endParaRPr lang="en-GB" sz="600" b="0" i="0" u="none" strike="noStrike" dirty="0">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a:effectLst/>
                        </a:rPr>
                        <a:t>GRA</a:t>
                      </a:r>
                      <a:endParaRPr lang="en-GB" sz="600" b="1" i="0" u="none" strike="noStrike">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dirty="0">
                          <a:effectLst/>
                        </a:rPr>
                        <a:t>111</a:t>
                      </a:r>
                      <a:endParaRPr lang="en-GB" sz="600" b="0" i="0" u="none" strike="noStrike" dirty="0">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0.00</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112</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5.76</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121</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0.44</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122</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0.04</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123</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0.00</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124</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0.60</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131</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0.06</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132</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0.09</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133</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0.12</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141</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0.08</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142</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1.36</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dirty="0">
                          <a:effectLst/>
                        </a:rPr>
                        <a:t>211</a:t>
                      </a:r>
                      <a:endParaRPr lang="en-GB" sz="600" b="0" i="0" u="none" strike="noStrike" dirty="0">
                        <a:solidFill>
                          <a:srgbClr val="000000"/>
                        </a:solidFill>
                        <a:effectLst/>
                        <a:latin typeface="Calibri" panose="020F0502020204030204" pitchFamily="34" charset="0"/>
                      </a:endParaRPr>
                    </a:p>
                  </a:txBody>
                  <a:tcPr marL="4835" marR="4835" marT="4835" marB="0" anchor="b">
                    <a:solidFill>
                      <a:srgbClr val="FFFF99"/>
                    </a:solidFill>
                  </a:tcPr>
                </a:tc>
                <a:tc>
                  <a:txBody>
                    <a:bodyPr/>
                    <a:lstStyle/>
                    <a:p>
                      <a:pPr algn="ctr" fontAlgn="b"/>
                      <a:r>
                        <a:rPr lang="en-GB" sz="600" u="none" strike="noStrike" dirty="0">
                          <a:effectLst/>
                        </a:rPr>
                        <a:t>55.18</a:t>
                      </a:r>
                      <a:endParaRPr lang="en-GB" sz="600" b="0" i="0" u="none" strike="noStrike" dirty="0">
                        <a:solidFill>
                          <a:srgbClr val="9C6500"/>
                        </a:solidFill>
                        <a:effectLst/>
                        <a:latin typeface="Calibri" panose="020F0502020204030204" pitchFamily="34" charset="0"/>
                      </a:endParaRPr>
                    </a:p>
                  </a:txBody>
                  <a:tcPr marL="4835" marR="4835" marT="4835" marB="0" anchor="b">
                    <a:solidFill>
                      <a:srgbClr val="FFFF99"/>
                    </a:solidFill>
                  </a:tcPr>
                </a:tc>
              </a:tr>
              <a:tr h="117356">
                <a:tc>
                  <a:txBody>
                    <a:bodyPr/>
                    <a:lstStyle/>
                    <a:p>
                      <a:pPr algn="ctr" fontAlgn="b"/>
                      <a:r>
                        <a:rPr lang="en-GB" sz="600" u="none" strike="noStrike">
                          <a:effectLst/>
                        </a:rPr>
                        <a:t>212</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0.00</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213</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0.00</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221</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0.85</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222</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1.63</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223</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0.00</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231</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2.27</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241</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0.00</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242</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2.52</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dirty="0">
                          <a:effectLst/>
                        </a:rPr>
                        <a:t>243</a:t>
                      </a:r>
                      <a:endParaRPr lang="en-GB" sz="600" b="0" i="0" u="none" strike="noStrike" dirty="0">
                        <a:solidFill>
                          <a:srgbClr val="000000"/>
                        </a:solidFill>
                        <a:effectLst/>
                        <a:latin typeface="Calibri" panose="020F0502020204030204" pitchFamily="34" charset="0"/>
                      </a:endParaRPr>
                    </a:p>
                  </a:txBody>
                  <a:tcPr marL="4835" marR="4835" marT="4835" marB="0" anchor="b">
                    <a:solidFill>
                      <a:srgbClr val="FFFF99"/>
                    </a:solidFill>
                  </a:tcPr>
                </a:tc>
                <a:tc>
                  <a:txBody>
                    <a:bodyPr/>
                    <a:lstStyle/>
                    <a:p>
                      <a:pPr algn="ctr" fontAlgn="b"/>
                      <a:r>
                        <a:rPr lang="en-GB" sz="600" u="none" strike="noStrike" dirty="0">
                          <a:effectLst/>
                        </a:rPr>
                        <a:t>24.39</a:t>
                      </a:r>
                      <a:endParaRPr lang="en-GB" sz="600" b="0" i="0" u="none" strike="noStrike" dirty="0">
                        <a:solidFill>
                          <a:srgbClr val="9C6500"/>
                        </a:solidFill>
                        <a:effectLst/>
                        <a:latin typeface="Calibri" panose="020F0502020204030204" pitchFamily="34" charset="0"/>
                      </a:endParaRPr>
                    </a:p>
                  </a:txBody>
                  <a:tcPr marL="4835" marR="4835" marT="4835" marB="0" anchor="b">
                    <a:solidFill>
                      <a:srgbClr val="FFFF99"/>
                    </a:solidFill>
                  </a:tcPr>
                </a:tc>
              </a:tr>
              <a:tr h="117356">
                <a:tc>
                  <a:txBody>
                    <a:bodyPr/>
                    <a:lstStyle/>
                    <a:p>
                      <a:pPr algn="ctr" fontAlgn="b"/>
                      <a:r>
                        <a:rPr lang="en-GB" sz="600" u="none" strike="noStrike">
                          <a:effectLst/>
                        </a:rPr>
                        <a:t>244</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0.00</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311</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0.38</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312</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2.03</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313</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1.00</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321</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a:effectLst/>
                        </a:rPr>
                        <a:t>0.01</a:t>
                      </a:r>
                      <a:endParaRPr lang="en-GB" sz="600" b="0" i="0" u="none" strike="noStrike">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322</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0.00</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323</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a:effectLst/>
                        </a:rPr>
                        <a:t>0.00</a:t>
                      </a:r>
                      <a:endParaRPr lang="en-GB" sz="600" b="0" i="0" u="none" strike="noStrike">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324</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1.13</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331</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0.00</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332</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0.00</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333</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0.00</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334</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0.00</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335</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0.00</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411</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0.00</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412</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0.02</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421</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0.00</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422</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0.00</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423</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0.00</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511</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0.00</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512</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0.05</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521</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0.00</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522</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0.00</a:t>
                      </a:r>
                      <a:endParaRPr lang="en-GB" sz="600" b="0" i="0" u="none" strike="noStrike" dirty="0">
                        <a:solidFill>
                          <a:srgbClr val="000000"/>
                        </a:solidFill>
                        <a:effectLst/>
                        <a:latin typeface="Calibri" panose="020F0502020204030204" pitchFamily="34" charset="0"/>
                      </a:endParaRPr>
                    </a:p>
                  </a:txBody>
                  <a:tcPr marL="4835" marR="4835" marT="4835" marB="0" anchor="b"/>
                </a:tc>
              </a:tr>
              <a:tr h="117356">
                <a:tc>
                  <a:txBody>
                    <a:bodyPr/>
                    <a:lstStyle/>
                    <a:p>
                      <a:pPr algn="ctr" fontAlgn="b"/>
                      <a:r>
                        <a:rPr lang="en-GB" sz="600" u="none" strike="noStrike">
                          <a:effectLst/>
                        </a:rPr>
                        <a:t>523</a:t>
                      </a:r>
                      <a:endParaRPr lang="en-GB" sz="600" b="0" i="0" u="none" strike="noStrike">
                        <a:solidFill>
                          <a:srgbClr val="000000"/>
                        </a:solidFill>
                        <a:effectLst/>
                        <a:latin typeface="Calibri" panose="020F0502020204030204" pitchFamily="34" charset="0"/>
                      </a:endParaRPr>
                    </a:p>
                  </a:txBody>
                  <a:tcPr marL="4835" marR="4835" marT="4835" marB="0" anchor="b"/>
                </a:tc>
                <a:tc>
                  <a:txBody>
                    <a:bodyPr/>
                    <a:lstStyle/>
                    <a:p>
                      <a:pPr algn="ctr" fontAlgn="b"/>
                      <a:r>
                        <a:rPr lang="en-GB" sz="600" u="none" strike="noStrike" dirty="0">
                          <a:effectLst/>
                        </a:rPr>
                        <a:t>0.00</a:t>
                      </a:r>
                      <a:endParaRPr lang="en-GB" sz="600" b="0" i="0" u="none" strike="noStrike" dirty="0">
                        <a:solidFill>
                          <a:srgbClr val="000000"/>
                        </a:solidFill>
                        <a:effectLst/>
                        <a:latin typeface="Calibri" panose="020F0502020204030204" pitchFamily="34" charset="0"/>
                      </a:endParaRPr>
                    </a:p>
                  </a:txBody>
                  <a:tcPr marL="4835" marR="4835" marT="4835" marB="0" anchor="b"/>
                </a:tc>
              </a:tr>
            </a:tbl>
          </a:graphicData>
        </a:graphic>
      </p:graphicFrame>
      <p:sp>
        <p:nvSpPr>
          <p:cNvPr id="11" name="Content Placeholder 2"/>
          <p:cNvSpPr>
            <a:spLocks noGrp="1"/>
          </p:cNvSpPr>
          <p:nvPr>
            <p:ph sz="quarter" idx="13"/>
          </p:nvPr>
        </p:nvSpPr>
        <p:spPr>
          <a:xfrm>
            <a:off x="139088" y="2737186"/>
            <a:ext cx="4509112" cy="3759200"/>
          </a:xfrm>
        </p:spPr>
        <p:txBody>
          <a:bodyPr/>
          <a:lstStyle/>
          <a:p>
            <a:pPr marL="285750" lvl="0" indent="-285750"/>
            <a:endParaRPr lang="cs-CZ" sz="1400" i="1" dirty="0" smtClean="0">
              <a:latin typeface="+mn-lt"/>
            </a:endParaRPr>
          </a:p>
          <a:p>
            <a:pPr lvl="0"/>
            <a:r>
              <a:rPr lang="en-US" sz="1800" b="1" dirty="0" smtClean="0">
                <a:latin typeface="+mn-lt"/>
                <a:ea typeface="Verdana" panose="020B0604030504040204" pitchFamily="34" charset="0"/>
                <a:cs typeface="Verdana" panose="020B0604030504040204" pitchFamily="34" charset="0"/>
              </a:rPr>
              <a:t>Grassland HRL outside HNV ‘map’</a:t>
            </a:r>
          </a:p>
          <a:p>
            <a:pPr lvl="0"/>
            <a:endParaRPr lang="en-US" sz="1800" b="1" dirty="0" smtClean="0">
              <a:latin typeface="+mn-lt"/>
              <a:ea typeface="Verdana" panose="020B0604030504040204" pitchFamily="34" charset="0"/>
              <a:cs typeface="Verdana" panose="020B0604030504040204" pitchFamily="34" charset="0"/>
            </a:endParaRPr>
          </a:p>
          <a:p>
            <a:pPr lvl="0"/>
            <a:r>
              <a:rPr lang="en-US" sz="1800" i="1" dirty="0" smtClean="0">
                <a:latin typeface="+mn-lt"/>
              </a:rPr>
              <a:t>Large proportion of: </a:t>
            </a:r>
          </a:p>
          <a:p>
            <a:pPr marL="778145" lvl="1" indent="-285750">
              <a:buFont typeface="Arial" panose="020B0604020202020204" pitchFamily="34" charset="0"/>
              <a:buChar char="•"/>
            </a:pPr>
            <a:r>
              <a:rPr lang="cs-CZ" sz="1800" i="1" dirty="0">
                <a:latin typeface="+mn-lt"/>
              </a:rPr>
              <a:t>A</a:t>
            </a:r>
            <a:r>
              <a:rPr lang="en-US" sz="1800" i="1" dirty="0" err="1" smtClean="0">
                <a:latin typeface="+mn-lt"/>
              </a:rPr>
              <a:t>rable</a:t>
            </a:r>
            <a:r>
              <a:rPr lang="en-US" sz="1800" i="1" dirty="0" smtClean="0">
                <a:latin typeface="+mn-lt"/>
              </a:rPr>
              <a:t> land (211) </a:t>
            </a:r>
          </a:p>
          <a:p>
            <a:pPr marL="778145" lvl="1" indent="-285750">
              <a:buFont typeface="Arial" panose="020B0604020202020204" pitchFamily="34" charset="0"/>
              <a:buChar char="•"/>
            </a:pPr>
            <a:r>
              <a:rPr lang="en-US" sz="1800" i="1" dirty="0" smtClean="0">
                <a:latin typeface="+mn-lt"/>
              </a:rPr>
              <a:t>Land principally occupied by agriculture… (243)</a:t>
            </a:r>
          </a:p>
          <a:p>
            <a:pPr lvl="0"/>
            <a:endParaRPr lang="en-US" sz="1400" i="1" dirty="0" smtClean="0">
              <a:latin typeface="+mn-lt"/>
            </a:endParaRPr>
          </a:p>
          <a:p>
            <a:pPr lvl="0"/>
            <a:endParaRPr lang="en-US" sz="1400" i="1" dirty="0" smtClean="0">
              <a:latin typeface="+mn-lt"/>
            </a:endParaRPr>
          </a:p>
          <a:p>
            <a:pPr lvl="0"/>
            <a:r>
              <a:rPr lang="en-US" sz="1800" i="1" dirty="0" smtClean="0">
                <a:latin typeface="+mn-lt"/>
              </a:rPr>
              <a:t>Complex pattern when compared with reference data (LPIS)</a:t>
            </a:r>
          </a:p>
          <a:p>
            <a:pPr marL="450850" indent="-450850"/>
            <a:endParaRPr lang="en-US" altLang="en-US" sz="1800" i="1" dirty="0">
              <a:latin typeface="+mn-lt"/>
            </a:endParaRPr>
          </a:p>
          <a:p>
            <a:pPr marL="450850" indent="-450850"/>
            <a:endParaRPr lang="en-US" altLang="en-US" sz="1800" dirty="0" smtClean="0">
              <a:latin typeface="+mn-lt"/>
              <a:ea typeface="Verdana" panose="020B0604030504040204" pitchFamily="34" charset="0"/>
              <a:cs typeface="Verdana" panose="020B0604030504040204" pitchFamily="34" charset="0"/>
            </a:endParaRPr>
          </a:p>
          <a:p>
            <a:pPr marL="0" indent="0">
              <a:buNone/>
            </a:pPr>
            <a:endParaRPr lang="en-US" altLang="en-US" sz="1800" dirty="0" smtClean="0">
              <a:latin typeface="+mn-lt"/>
              <a:ea typeface="Verdana" panose="020B0604030504040204" pitchFamily="34" charset="0"/>
              <a:cs typeface="Verdana" panose="020B0604030504040204" pitchFamily="34" charset="0"/>
            </a:endParaRPr>
          </a:p>
          <a:p>
            <a:pPr marL="0" indent="0">
              <a:buNone/>
            </a:pPr>
            <a:endParaRPr lang="en-US" altLang="en-US" sz="1800" dirty="0">
              <a:latin typeface="+mn-lt"/>
              <a:ea typeface="Verdana" panose="020B0604030504040204" pitchFamily="34" charset="0"/>
              <a:cs typeface="Verdana" panose="020B0604030504040204" pitchFamily="34" charset="0"/>
            </a:endParaRPr>
          </a:p>
          <a:p>
            <a:pPr marL="450850" indent="-450850"/>
            <a:endParaRPr lang="en-US" altLang="en-US" sz="1800" dirty="0">
              <a:latin typeface="+mn-lt"/>
              <a:ea typeface="Verdana" panose="020B0604030504040204" pitchFamily="34" charset="0"/>
              <a:cs typeface="Verdana" panose="020B0604030504040204" pitchFamily="34" charset="0"/>
            </a:endParaRPr>
          </a:p>
        </p:txBody>
      </p:sp>
      <p:pic>
        <p:nvPicPr>
          <p:cNvPr id="12" name="Obrázek 11"/>
          <p:cNvPicPr>
            <a:picLocks noChangeAspect="1"/>
          </p:cNvPicPr>
          <p:nvPr/>
        </p:nvPicPr>
        <p:blipFill>
          <a:blip r:embed="rId3"/>
          <a:stretch>
            <a:fillRect/>
          </a:stretch>
        </p:blipFill>
        <p:spPr>
          <a:xfrm>
            <a:off x="8598178" y="913148"/>
            <a:ext cx="3433538" cy="2393615"/>
          </a:xfrm>
          <a:prstGeom prst="rect">
            <a:avLst/>
          </a:prstGeom>
        </p:spPr>
      </p:pic>
      <p:pic>
        <p:nvPicPr>
          <p:cNvPr id="15" name="Obrázek 14"/>
          <p:cNvPicPr>
            <a:picLocks noChangeAspect="1"/>
          </p:cNvPicPr>
          <p:nvPr/>
        </p:nvPicPr>
        <p:blipFill>
          <a:blip r:embed="rId4"/>
          <a:stretch>
            <a:fillRect/>
          </a:stretch>
        </p:blipFill>
        <p:spPr>
          <a:xfrm>
            <a:off x="8989384" y="3392488"/>
            <a:ext cx="2651126" cy="2462795"/>
          </a:xfrm>
          <a:prstGeom prst="rect">
            <a:avLst/>
          </a:prstGeom>
        </p:spPr>
      </p:pic>
    </p:spTree>
    <p:extLst>
      <p:ext uri="{BB962C8B-B14F-4D97-AF65-F5344CB8AC3E}">
        <p14:creationId xmlns:p14="http://schemas.microsoft.com/office/powerpoint/2010/main" val="2201206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smtClean="0"/>
              <a:t>Contents</a:t>
            </a:r>
            <a:endParaRPr lang="en-GB" dirty="0"/>
          </a:p>
        </p:txBody>
      </p:sp>
      <p:sp>
        <p:nvSpPr>
          <p:cNvPr id="3" name="Content Placeholder 2"/>
          <p:cNvSpPr>
            <a:spLocks noGrp="1"/>
          </p:cNvSpPr>
          <p:nvPr>
            <p:ph sz="quarter" idx="13"/>
          </p:nvPr>
        </p:nvSpPr>
        <p:spPr>
          <a:xfrm>
            <a:off x="468313" y="1143694"/>
            <a:ext cx="11567974" cy="3759200"/>
          </a:xfrm>
        </p:spPr>
        <p:txBody>
          <a:bodyPr/>
          <a:lstStyle/>
          <a:p>
            <a:r>
              <a:rPr lang="en-GB" dirty="0" smtClean="0"/>
              <a:t>Background</a:t>
            </a:r>
          </a:p>
          <a:p>
            <a:r>
              <a:rPr lang="en-GB" dirty="0" smtClean="0"/>
              <a:t>Current HNV ‘map’ improvement concept using HRLs </a:t>
            </a:r>
          </a:p>
          <a:p>
            <a:r>
              <a:rPr lang="en-GB" dirty="0" smtClean="0"/>
              <a:t>HRLs 2015 at a glance (what is in/what is out)</a:t>
            </a:r>
          </a:p>
          <a:p>
            <a:r>
              <a:rPr lang="en-GB" dirty="0" smtClean="0"/>
              <a:t>HRLs profiles in current HNV ‘map’ </a:t>
            </a:r>
          </a:p>
          <a:p>
            <a:r>
              <a:rPr lang="en-GB" dirty="0" smtClean="0"/>
              <a:t>Copernicus (and EO data) potential for improvement</a:t>
            </a:r>
          </a:p>
          <a:p>
            <a:r>
              <a:rPr lang="en-GB" dirty="0" smtClean="0"/>
              <a:t>Conclusions - next steps</a:t>
            </a:r>
            <a:endParaRPr lang="en-GB" dirty="0"/>
          </a:p>
        </p:txBody>
      </p:sp>
    </p:spTree>
    <p:extLst>
      <p:ext uri="{BB962C8B-B14F-4D97-AF65-F5344CB8AC3E}">
        <p14:creationId xmlns:p14="http://schemas.microsoft.com/office/powerpoint/2010/main" val="3262282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smtClean="0"/>
              <a:t>HRL Grassland </a:t>
            </a:r>
            <a:r>
              <a:rPr lang="cs-CZ" dirty="0" smtClean="0"/>
              <a:t>(</a:t>
            </a:r>
            <a:r>
              <a:rPr lang="cs-CZ" dirty="0" err="1" smtClean="0"/>
              <a:t>outside</a:t>
            </a:r>
            <a:r>
              <a:rPr lang="cs-CZ" dirty="0" smtClean="0"/>
              <a:t> HNV, CZ </a:t>
            </a:r>
            <a:r>
              <a:rPr lang="cs-CZ" dirty="0" err="1" smtClean="0"/>
              <a:t>only</a:t>
            </a:r>
            <a:r>
              <a:rPr lang="cs-CZ" dirty="0" smtClean="0"/>
              <a:t>) </a:t>
            </a:r>
            <a:r>
              <a:rPr lang="cs-CZ" dirty="0" err="1" smtClean="0"/>
              <a:t>example</a:t>
            </a:r>
            <a:endParaRPr lang="en-GB" dirty="0"/>
          </a:p>
        </p:txBody>
      </p:sp>
      <p:pic>
        <p:nvPicPr>
          <p:cNvPr id="12" name="Obrázek 11"/>
          <p:cNvPicPr>
            <a:picLocks noChangeAspect="1"/>
          </p:cNvPicPr>
          <p:nvPr/>
        </p:nvPicPr>
        <p:blipFill>
          <a:blip r:embed="rId2"/>
          <a:stretch>
            <a:fillRect/>
          </a:stretch>
        </p:blipFill>
        <p:spPr>
          <a:xfrm>
            <a:off x="233495" y="998873"/>
            <a:ext cx="6966313" cy="4856411"/>
          </a:xfrm>
          <a:prstGeom prst="rect">
            <a:avLst/>
          </a:prstGeom>
        </p:spPr>
      </p:pic>
      <p:pic>
        <p:nvPicPr>
          <p:cNvPr id="15" name="Obrázek 14"/>
          <p:cNvPicPr>
            <a:picLocks noChangeAspect="1"/>
          </p:cNvPicPr>
          <p:nvPr/>
        </p:nvPicPr>
        <p:blipFill>
          <a:blip r:embed="rId3"/>
          <a:stretch>
            <a:fillRect/>
          </a:stretch>
        </p:blipFill>
        <p:spPr>
          <a:xfrm>
            <a:off x="6797192" y="998873"/>
            <a:ext cx="5227782" cy="4856410"/>
          </a:xfrm>
          <a:prstGeom prst="rect">
            <a:avLst/>
          </a:prstGeom>
        </p:spPr>
      </p:pic>
      <p:sp>
        <p:nvSpPr>
          <p:cNvPr id="4" name="Obdélník 3"/>
          <p:cNvSpPr/>
          <p:nvPr/>
        </p:nvSpPr>
        <p:spPr>
          <a:xfrm>
            <a:off x="6639791" y="914400"/>
            <a:ext cx="322118" cy="509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9105121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smtClean="0"/>
              <a:t>HRL Grassland </a:t>
            </a:r>
            <a:r>
              <a:rPr lang="cs-CZ" dirty="0" smtClean="0"/>
              <a:t>- </a:t>
            </a:r>
            <a:r>
              <a:rPr lang="cs-CZ" dirty="0" err="1" smtClean="0"/>
              <a:t>Ploughing</a:t>
            </a:r>
            <a:r>
              <a:rPr lang="cs-CZ" dirty="0" smtClean="0"/>
              <a:t> </a:t>
            </a:r>
            <a:r>
              <a:rPr lang="cs-CZ" dirty="0" err="1" smtClean="0"/>
              <a:t>Indicator</a:t>
            </a:r>
            <a:r>
              <a:rPr lang="cs-CZ" dirty="0" smtClean="0"/>
              <a:t> - </a:t>
            </a:r>
            <a:r>
              <a:rPr lang="cs-CZ" dirty="0" err="1" smtClean="0"/>
              <a:t>example</a:t>
            </a:r>
            <a:endParaRPr lang="en-GB" dirty="0"/>
          </a:p>
        </p:txBody>
      </p:sp>
      <p:sp>
        <p:nvSpPr>
          <p:cNvPr id="4" name="Obdélník 3"/>
          <p:cNvSpPr/>
          <p:nvPr/>
        </p:nvSpPr>
        <p:spPr>
          <a:xfrm>
            <a:off x="6639791" y="914400"/>
            <a:ext cx="322118" cy="509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3" name="Obrázek 12"/>
          <p:cNvPicPr>
            <a:picLocks noChangeAspect="1"/>
          </p:cNvPicPr>
          <p:nvPr/>
        </p:nvPicPr>
        <p:blipFill>
          <a:blip r:embed="rId2"/>
          <a:stretch>
            <a:fillRect/>
          </a:stretch>
        </p:blipFill>
        <p:spPr>
          <a:xfrm>
            <a:off x="5981700" y="986727"/>
            <a:ext cx="5043600" cy="5043600"/>
          </a:xfrm>
          <a:prstGeom prst="rect">
            <a:avLst/>
          </a:prstGeom>
          <a:ln>
            <a:solidFill>
              <a:schemeClr val="tx1"/>
            </a:solidFill>
          </a:ln>
        </p:spPr>
      </p:pic>
      <p:pic>
        <p:nvPicPr>
          <p:cNvPr id="14" name="Obrázek 13"/>
          <p:cNvPicPr>
            <a:picLocks noChangeAspect="1"/>
          </p:cNvPicPr>
          <p:nvPr/>
        </p:nvPicPr>
        <p:blipFill>
          <a:blip r:embed="rId3"/>
          <a:stretch>
            <a:fillRect/>
          </a:stretch>
        </p:blipFill>
        <p:spPr>
          <a:xfrm>
            <a:off x="795015" y="986727"/>
            <a:ext cx="5043600" cy="5043600"/>
          </a:xfrm>
          <a:prstGeom prst="rect">
            <a:avLst/>
          </a:prstGeom>
          <a:ln>
            <a:solidFill>
              <a:schemeClr val="tx1"/>
            </a:solidFill>
          </a:ln>
        </p:spPr>
      </p:pic>
    </p:spTree>
    <p:extLst>
      <p:ext uri="{BB962C8B-B14F-4D97-AF65-F5344CB8AC3E}">
        <p14:creationId xmlns:p14="http://schemas.microsoft.com/office/powerpoint/2010/main" val="1136924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smtClean="0"/>
              <a:t>HRL Grassland </a:t>
            </a:r>
            <a:r>
              <a:rPr lang="cs-CZ" dirty="0" smtClean="0"/>
              <a:t>- </a:t>
            </a:r>
            <a:r>
              <a:rPr lang="cs-CZ" dirty="0" err="1" smtClean="0"/>
              <a:t>Ploughing</a:t>
            </a:r>
            <a:r>
              <a:rPr lang="cs-CZ" dirty="0" smtClean="0"/>
              <a:t> </a:t>
            </a:r>
            <a:r>
              <a:rPr lang="cs-CZ" dirty="0" err="1" smtClean="0"/>
              <a:t>Indicator</a:t>
            </a:r>
            <a:r>
              <a:rPr lang="cs-CZ" dirty="0" smtClean="0"/>
              <a:t> - </a:t>
            </a:r>
            <a:r>
              <a:rPr lang="cs-CZ" dirty="0" err="1" smtClean="0"/>
              <a:t>example</a:t>
            </a:r>
            <a:endParaRPr lang="en-GB" dirty="0"/>
          </a:p>
        </p:txBody>
      </p:sp>
      <p:sp>
        <p:nvSpPr>
          <p:cNvPr id="4" name="Obdélník 3"/>
          <p:cNvSpPr/>
          <p:nvPr/>
        </p:nvSpPr>
        <p:spPr>
          <a:xfrm>
            <a:off x="6639791" y="914400"/>
            <a:ext cx="322118" cy="509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Obrázek 7"/>
          <p:cNvPicPr>
            <a:picLocks noChangeAspect="1"/>
          </p:cNvPicPr>
          <p:nvPr/>
        </p:nvPicPr>
        <p:blipFill>
          <a:blip r:embed="rId2"/>
          <a:stretch>
            <a:fillRect/>
          </a:stretch>
        </p:blipFill>
        <p:spPr>
          <a:xfrm>
            <a:off x="5981700" y="986727"/>
            <a:ext cx="5043600" cy="5043600"/>
          </a:xfrm>
          <a:prstGeom prst="rect">
            <a:avLst/>
          </a:prstGeom>
          <a:ln>
            <a:solidFill>
              <a:schemeClr val="tx1"/>
            </a:solidFill>
          </a:ln>
        </p:spPr>
      </p:pic>
      <p:pic>
        <p:nvPicPr>
          <p:cNvPr id="9" name="Obrázek 8"/>
          <p:cNvPicPr>
            <a:picLocks noChangeAspect="1"/>
          </p:cNvPicPr>
          <p:nvPr/>
        </p:nvPicPr>
        <p:blipFill>
          <a:blip r:embed="rId3"/>
          <a:stretch>
            <a:fillRect/>
          </a:stretch>
        </p:blipFill>
        <p:spPr>
          <a:xfrm>
            <a:off x="795015" y="986727"/>
            <a:ext cx="5043600" cy="5043600"/>
          </a:xfrm>
          <a:prstGeom prst="rect">
            <a:avLst/>
          </a:prstGeom>
          <a:ln>
            <a:solidFill>
              <a:schemeClr val="tx1"/>
            </a:solidFill>
          </a:ln>
        </p:spPr>
      </p:pic>
      <p:cxnSp>
        <p:nvCxnSpPr>
          <p:cNvPr id="7" name="Přímá spojnice 6"/>
          <p:cNvCxnSpPr/>
          <p:nvPr/>
        </p:nvCxnSpPr>
        <p:spPr>
          <a:xfrm flipV="1">
            <a:off x="6167660" y="3524727"/>
            <a:ext cx="4704080" cy="36576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904339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a:t>Copernicus (and EO data) potential for improvement</a:t>
            </a:r>
          </a:p>
        </p:txBody>
      </p:sp>
      <p:sp>
        <p:nvSpPr>
          <p:cNvPr id="3" name="Content Placeholder 2"/>
          <p:cNvSpPr>
            <a:spLocks noGrp="1"/>
          </p:cNvSpPr>
          <p:nvPr>
            <p:ph sz="quarter" idx="13"/>
          </p:nvPr>
        </p:nvSpPr>
        <p:spPr>
          <a:xfrm>
            <a:off x="468000" y="908050"/>
            <a:ext cx="11245850" cy="3759200"/>
          </a:xfrm>
        </p:spPr>
        <p:txBody>
          <a:bodyPr/>
          <a:lstStyle/>
          <a:p>
            <a:pPr marL="0" indent="0">
              <a:buNone/>
            </a:pPr>
            <a:r>
              <a:rPr lang="en-US" altLang="en-US" b="1" dirty="0" smtClean="0">
                <a:ea typeface="Verdana" panose="020B0604030504040204" pitchFamily="34" charset="0"/>
              </a:rPr>
              <a:t>Current Copernicus HRLs </a:t>
            </a:r>
          </a:p>
          <a:p>
            <a:pPr marL="285750" lvl="0" indent="-285750"/>
            <a:r>
              <a:rPr lang="en-US" sz="1800" i="1" dirty="0" smtClean="0">
                <a:latin typeface="+mn-lt"/>
              </a:rPr>
              <a:t>Relatively high overlap of HRL and HNV</a:t>
            </a:r>
          </a:p>
          <a:p>
            <a:pPr marL="285750" lvl="0" indent="-285750"/>
            <a:r>
              <a:rPr lang="en-US" sz="1800" i="1" dirty="0" smtClean="0">
                <a:latin typeface="+mn-lt"/>
              </a:rPr>
              <a:t>Spatial resolution has to be considered (CLC class, HRL 100m/20m)</a:t>
            </a:r>
          </a:p>
          <a:p>
            <a:pPr lvl="0"/>
            <a:endParaRPr lang="en-US" sz="1800" i="1" dirty="0" smtClean="0">
              <a:latin typeface="+mn-lt"/>
            </a:endParaRPr>
          </a:p>
          <a:p>
            <a:pPr marL="285750" lvl="0" indent="-285750"/>
            <a:r>
              <a:rPr lang="en-US" sz="1800" i="1" dirty="0" smtClean="0">
                <a:latin typeface="+mn-lt"/>
              </a:rPr>
              <a:t>In general influence of </a:t>
            </a:r>
            <a:r>
              <a:rPr lang="en-US" sz="1800" b="1" i="1" dirty="0" smtClean="0">
                <a:latin typeface="+mn-lt"/>
              </a:rPr>
              <a:t>Imperviousness</a:t>
            </a:r>
            <a:r>
              <a:rPr lang="en-US" sz="1800" i="1" dirty="0" smtClean="0">
                <a:latin typeface="+mn-lt"/>
              </a:rPr>
              <a:t> is low, but thematically consistent =&gt; candidate for exclusion</a:t>
            </a:r>
          </a:p>
          <a:p>
            <a:pPr marL="285750" lvl="0" indent="-285750"/>
            <a:r>
              <a:rPr lang="en-US" sz="1800" b="1" i="1" dirty="0" smtClean="0">
                <a:latin typeface="+mn-lt"/>
              </a:rPr>
              <a:t>Water and Wetness </a:t>
            </a:r>
            <a:r>
              <a:rPr lang="en-US" sz="1800" i="1" dirty="0" smtClean="0">
                <a:latin typeface="+mn-lt"/>
              </a:rPr>
              <a:t>– </a:t>
            </a:r>
            <a:r>
              <a:rPr lang="en-US" sz="1800" i="1" dirty="0" err="1" smtClean="0">
                <a:latin typeface="+mn-lt"/>
              </a:rPr>
              <a:t>geogra</a:t>
            </a:r>
            <a:r>
              <a:rPr lang="cs-CZ" sz="1800" i="1" dirty="0" err="1" smtClean="0">
                <a:latin typeface="+mn-lt"/>
              </a:rPr>
              <a:t>ph</a:t>
            </a:r>
            <a:r>
              <a:rPr lang="en-US" sz="1800" i="1" dirty="0" err="1" smtClean="0">
                <a:latin typeface="+mn-lt"/>
              </a:rPr>
              <a:t>ically</a:t>
            </a:r>
            <a:r>
              <a:rPr lang="en-US" sz="1800" i="1" dirty="0" smtClean="0">
                <a:latin typeface="+mn-lt"/>
              </a:rPr>
              <a:t> depend</a:t>
            </a:r>
            <a:r>
              <a:rPr lang="cs-CZ" sz="1800" i="1" dirty="0" smtClean="0">
                <a:latin typeface="+mn-lt"/>
              </a:rPr>
              <a:t>e</a:t>
            </a:r>
            <a:r>
              <a:rPr lang="en-US" sz="1800" i="1" dirty="0" err="1" smtClean="0">
                <a:latin typeface="+mn-lt"/>
              </a:rPr>
              <a:t>nt</a:t>
            </a:r>
            <a:r>
              <a:rPr lang="en-US" sz="1800" i="1" dirty="0" smtClean="0">
                <a:latin typeface="+mn-lt"/>
              </a:rPr>
              <a:t>, multi-class issue – detailed HRL – CLC stratification needed, Permanent Water candidate for exclusion, other classes has to be evaluated in detail</a:t>
            </a:r>
          </a:p>
          <a:p>
            <a:pPr lvl="0"/>
            <a:endParaRPr lang="en-US" sz="1800" i="1" dirty="0" smtClean="0">
              <a:latin typeface="+mn-lt"/>
            </a:endParaRPr>
          </a:p>
          <a:p>
            <a:pPr marL="285750" lvl="0" indent="-285750"/>
            <a:r>
              <a:rPr lang="en-US" sz="1800" b="1" i="1" dirty="0" smtClean="0">
                <a:latin typeface="+mn-lt"/>
              </a:rPr>
              <a:t>Forest (tree cover density)</a:t>
            </a:r>
            <a:r>
              <a:rPr lang="en-US" sz="1800" i="1" dirty="0" smtClean="0">
                <a:latin typeface="+mn-lt"/>
              </a:rPr>
              <a:t> – high share on HNV (density t</a:t>
            </a:r>
            <a:r>
              <a:rPr lang="cs-CZ" sz="1800" i="1" dirty="0" smtClean="0">
                <a:latin typeface="+mn-lt"/>
              </a:rPr>
              <a:t>h</a:t>
            </a:r>
            <a:r>
              <a:rPr lang="en-US" sz="1800" i="1" dirty="0" err="1" smtClean="0">
                <a:latin typeface="+mn-lt"/>
              </a:rPr>
              <a:t>reshold</a:t>
            </a:r>
            <a:r>
              <a:rPr lang="en-US" sz="1800" i="1" dirty="0" smtClean="0">
                <a:latin typeface="+mn-lt"/>
              </a:rPr>
              <a:t> dependent), partly potential for exclusion, but combination of CLC class and additional spatial metrics should be applied to differentiate continuous forests and scattered trees</a:t>
            </a:r>
          </a:p>
          <a:p>
            <a:pPr marL="285750" lvl="0" indent="-285750"/>
            <a:endParaRPr lang="en-US" sz="1800" i="1" dirty="0" smtClean="0">
              <a:latin typeface="+mn-lt"/>
            </a:endParaRPr>
          </a:p>
          <a:p>
            <a:pPr marL="285750" lvl="0" indent="-285750"/>
            <a:r>
              <a:rPr lang="en-US" sz="1800" b="1" i="1" dirty="0" smtClean="0">
                <a:latin typeface="+mn-lt"/>
              </a:rPr>
              <a:t>Grassland</a:t>
            </a:r>
            <a:r>
              <a:rPr lang="en-US" sz="1800" i="1" dirty="0" smtClean="0">
                <a:latin typeface="+mn-lt"/>
              </a:rPr>
              <a:t>  (within HNV) – suitable for geometric enhancement but detailed LC class evaluation is needed, (and MMU difference has to be considered)</a:t>
            </a:r>
          </a:p>
          <a:p>
            <a:pPr marL="285750" lvl="0" indent="-285750"/>
            <a:r>
              <a:rPr lang="en-US" sz="1800" i="1" dirty="0">
                <a:latin typeface="+mn-lt"/>
              </a:rPr>
              <a:t>Grassland (outside HNV) – example in CZ (rather complex – HNV-HRL-LC relation is essential)</a:t>
            </a:r>
          </a:p>
          <a:p>
            <a:pPr marL="450850" indent="-450850"/>
            <a:endParaRPr lang="en-US" altLang="en-US" sz="1800" dirty="0" smtClean="0">
              <a:latin typeface="+mn-lt"/>
              <a:ea typeface="Verdana" panose="020B0604030504040204" pitchFamily="34" charset="0"/>
              <a:cs typeface="Verdana" panose="020B0604030504040204" pitchFamily="34" charset="0"/>
            </a:endParaRPr>
          </a:p>
          <a:p>
            <a:pPr marL="450850" indent="-450850"/>
            <a:endParaRPr lang="en-US" altLang="en-US" sz="1800" dirty="0" smtClean="0">
              <a:latin typeface="+mn-lt"/>
              <a:ea typeface="Verdana" panose="020B0604030504040204" pitchFamily="34" charset="0"/>
              <a:cs typeface="Verdana" panose="020B0604030504040204" pitchFamily="34" charset="0"/>
            </a:endParaRPr>
          </a:p>
          <a:p>
            <a:pPr marL="0" indent="0">
              <a:buNone/>
            </a:pPr>
            <a:endParaRPr lang="en-US" altLang="en-US" sz="1800" dirty="0" smtClean="0">
              <a:latin typeface="+mn-lt"/>
              <a:ea typeface="Verdana" panose="020B0604030504040204" pitchFamily="34" charset="0"/>
              <a:cs typeface="Verdana" panose="020B0604030504040204" pitchFamily="34" charset="0"/>
            </a:endParaRPr>
          </a:p>
          <a:p>
            <a:pPr marL="0" indent="0">
              <a:buNone/>
            </a:pPr>
            <a:endParaRPr lang="en-US" altLang="en-US" sz="1800" dirty="0">
              <a:latin typeface="+mn-lt"/>
              <a:ea typeface="Verdana" panose="020B0604030504040204" pitchFamily="34" charset="0"/>
              <a:cs typeface="Verdana" panose="020B0604030504040204" pitchFamily="34" charset="0"/>
            </a:endParaRPr>
          </a:p>
          <a:p>
            <a:pPr marL="450850" indent="-450850"/>
            <a:endParaRPr lang="en-US" altLang="en-US" sz="1800" dirty="0">
              <a:latin typeface="+mn-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258422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a:t>Copernicus (and EO data) potential for improvement</a:t>
            </a:r>
          </a:p>
        </p:txBody>
      </p:sp>
      <p:sp>
        <p:nvSpPr>
          <p:cNvPr id="3" name="Content Placeholder 2"/>
          <p:cNvSpPr>
            <a:spLocks noGrp="1"/>
          </p:cNvSpPr>
          <p:nvPr>
            <p:ph sz="quarter" idx="13"/>
          </p:nvPr>
        </p:nvSpPr>
        <p:spPr>
          <a:xfrm>
            <a:off x="468000" y="908050"/>
            <a:ext cx="11245850" cy="3759200"/>
          </a:xfrm>
        </p:spPr>
        <p:txBody>
          <a:bodyPr/>
          <a:lstStyle/>
          <a:p>
            <a:pPr marL="285750" lvl="0" indent="-285750"/>
            <a:endParaRPr lang="cs-CZ" sz="1800" i="1" dirty="0" smtClean="0">
              <a:latin typeface="+mn-lt"/>
            </a:endParaRPr>
          </a:p>
          <a:p>
            <a:pPr marL="0" indent="0">
              <a:buNone/>
            </a:pPr>
            <a:r>
              <a:rPr lang="en-US" altLang="en-US" b="1" dirty="0">
                <a:ea typeface="Verdana" panose="020B0604030504040204" pitchFamily="34" charset="0"/>
              </a:rPr>
              <a:t>Current Copernicus HRLs </a:t>
            </a:r>
            <a:r>
              <a:rPr lang="en-US" altLang="en-US" b="1" dirty="0" smtClean="0">
                <a:ea typeface="Verdana" panose="020B0604030504040204" pitchFamily="34" charset="0"/>
              </a:rPr>
              <a:t> - o</a:t>
            </a:r>
            <a:r>
              <a:rPr lang="en-US" b="1" dirty="0" smtClean="0">
                <a:ea typeface="Verdana" panose="020B0604030504040204" pitchFamily="34" charset="0"/>
              </a:rPr>
              <a:t>ther considerations</a:t>
            </a:r>
          </a:p>
          <a:p>
            <a:pPr marL="0" indent="0">
              <a:buNone/>
            </a:pPr>
            <a:endParaRPr lang="en-US" sz="2000" b="1" dirty="0" smtClean="0">
              <a:ea typeface="Verdana" panose="020B0604030504040204" pitchFamily="34" charset="0"/>
            </a:endParaRPr>
          </a:p>
          <a:p>
            <a:pPr lvl="0"/>
            <a:r>
              <a:rPr lang="en-US" sz="1800" i="1" dirty="0" smtClean="0">
                <a:latin typeface="+mn-lt"/>
              </a:rPr>
              <a:t>T</a:t>
            </a:r>
            <a:r>
              <a:rPr lang="cs-CZ" sz="1800" i="1" dirty="0" smtClean="0">
                <a:latin typeface="+mn-lt"/>
              </a:rPr>
              <a:t>h</a:t>
            </a:r>
            <a:r>
              <a:rPr lang="en-US" sz="1800" i="1" dirty="0" err="1" smtClean="0">
                <a:latin typeface="+mn-lt"/>
              </a:rPr>
              <a:t>reshold</a:t>
            </a:r>
            <a:r>
              <a:rPr lang="en-US" sz="1800" i="1" dirty="0" smtClean="0">
                <a:latin typeface="+mn-lt"/>
              </a:rPr>
              <a:t> vs. range definition for continuous HRLs (10-30</a:t>
            </a:r>
            <a:r>
              <a:rPr lang="cs-CZ" sz="1800" i="1" dirty="0" smtClean="0">
                <a:latin typeface="+mn-lt"/>
              </a:rPr>
              <a:t>%</a:t>
            </a:r>
            <a:r>
              <a:rPr lang="en-US" sz="1800" i="1" dirty="0" smtClean="0">
                <a:latin typeface="+mn-lt"/>
              </a:rPr>
              <a:t>, 30-60</a:t>
            </a:r>
            <a:r>
              <a:rPr lang="cs-CZ" sz="1800" i="1" dirty="0" smtClean="0">
                <a:latin typeface="+mn-lt"/>
              </a:rPr>
              <a:t>%</a:t>
            </a:r>
            <a:r>
              <a:rPr lang="en-US" sz="1800" i="1" dirty="0" smtClean="0">
                <a:latin typeface="+mn-lt"/>
              </a:rPr>
              <a:t>, etc.)</a:t>
            </a:r>
          </a:p>
          <a:p>
            <a:pPr lvl="0"/>
            <a:r>
              <a:rPr lang="en-US" sz="1800" i="1" dirty="0">
                <a:latin typeface="+mn-lt"/>
              </a:rPr>
              <a:t>Utilization for other expert layers (as Ploughing indicator of Grassland </a:t>
            </a:r>
            <a:r>
              <a:rPr lang="en-US" sz="1800" i="1" dirty="0" smtClean="0">
                <a:latin typeface="+mn-lt"/>
              </a:rPr>
              <a:t>HRL)</a:t>
            </a:r>
          </a:p>
          <a:p>
            <a:pPr lvl="0"/>
            <a:r>
              <a:rPr lang="en-US" sz="1800" i="1" dirty="0" smtClean="0">
                <a:latin typeface="+mn-lt"/>
              </a:rPr>
              <a:t>Use of additional layers for stratification e.g. elevation (</a:t>
            </a:r>
            <a:r>
              <a:rPr lang="en-US" sz="1800" i="1" dirty="0">
                <a:latin typeface="+mn-lt"/>
              </a:rPr>
              <a:t>DEM</a:t>
            </a:r>
            <a:r>
              <a:rPr lang="en-US" sz="1800" i="1" dirty="0" smtClean="0">
                <a:latin typeface="+mn-lt"/>
              </a:rPr>
              <a:t>), </a:t>
            </a:r>
            <a:r>
              <a:rPr lang="en-US" sz="1800" i="1" dirty="0">
                <a:latin typeface="+mn-lt"/>
              </a:rPr>
              <a:t>eco-biogeographical </a:t>
            </a:r>
            <a:r>
              <a:rPr lang="en-US" sz="1800" i="1" dirty="0" smtClean="0">
                <a:latin typeface="+mn-lt"/>
              </a:rPr>
              <a:t>zones</a:t>
            </a:r>
          </a:p>
          <a:p>
            <a:pPr lvl="0"/>
            <a:endParaRPr lang="cs-CZ" sz="1800" i="1" dirty="0">
              <a:latin typeface="+mn-lt"/>
            </a:endParaRPr>
          </a:p>
          <a:p>
            <a:pPr marL="450850" indent="-450850"/>
            <a:endParaRPr lang="en-US" altLang="en-US" sz="1800" i="1" dirty="0">
              <a:latin typeface="+mn-lt"/>
            </a:endParaRPr>
          </a:p>
          <a:p>
            <a:pPr marL="450850" indent="-450850"/>
            <a:endParaRPr lang="en-US" altLang="en-US" sz="1800" dirty="0" smtClean="0">
              <a:latin typeface="+mn-lt"/>
              <a:ea typeface="Verdana" panose="020B0604030504040204" pitchFamily="34" charset="0"/>
              <a:cs typeface="Verdana" panose="020B0604030504040204" pitchFamily="34" charset="0"/>
            </a:endParaRPr>
          </a:p>
          <a:p>
            <a:pPr marL="0" indent="0">
              <a:buNone/>
            </a:pPr>
            <a:endParaRPr lang="en-US" altLang="en-US" sz="1800" dirty="0" smtClean="0">
              <a:latin typeface="+mn-lt"/>
              <a:ea typeface="Verdana" panose="020B0604030504040204" pitchFamily="34" charset="0"/>
              <a:cs typeface="Verdana" panose="020B0604030504040204" pitchFamily="34" charset="0"/>
            </a:endParaRPr>
          </a:p>
          <a:p>
            <a:pPr marL="0" indent="0">
              <a:buNone/>
            </a:pPr>
            <a:endParaRPr lang="en-US" altLang="en-US" sz="1800" dirty="0">
              <a:latin typeface="+mn-lt"/>
              <a:ea typeface="Verdana" panose="020B0604030504040204" pitchFamily="34" charset="0"/>
              <a:cs typeface="Verdana" panose="020B0604030504040204" pitchFamily="34" charset="0"/>
            </a:endParaRPr>
          </a:p>
          <a:p>
            <a:pPr marL="450850" indent="-450850"/>
            <a:endParaRPr lang="en-US" altLang="en-US" sz="1800" dirty="0">
              <a:latin typeface="+mn-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664394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smtClean="0"/>
              <a:t>Upcoming Copernicus products</a:t>
            </a:r>
            <a:endParaRPr lang="en-GB" dirty="0"/>
          </a:p>
        </p:txBody>
      </p:sp>
      <p:sp>
        <p:nvSpPr>
          <p:cNvPr id="3" name="Content Placeholder 2"/>
          <p:cNvSpPr>
            <a:spLocks noGrp="1"/>
          </p:cNvSpPr>
          <p:nvPr>
            <p:ph sz="quarter" idx="13"/>
          </p:nvPr>
        </p:nvSpPr>
        <p:spPr>
          <a:xfrm>
            <a:off x="468000" y="908050"/>
            <a:ext cx="11245850" cy="3759200"/>
          </a:xfrm>
        </p:spPr>
        <p:txBody>
          <a:bodyPr/>
          <a:lstStyle/>
          <a:p>
            <a:pPr marL="285750" lvl="0" indent="-285750"/>
            <a:endParaRPr lang="cs-CZ" sz="1800" i="1" dirty="0" smtClean="0">
              <a:latin typeface="+mn-lt"/>
            </a:endParaRPr>
          </a:p>
          <a:p>
            <a:pPr marL="0" indent="0">
              <a:buNone/>
            </a:pPr>
            <a:r>
              <a:rPr lang="en-US" altLang="en-US" b="1" dirty="0" smtClean="0">
                <a:ea typeface="Verdana" panose="020B0604030504040204" pitchFamily="34" charset="0"/>
              </a:rPr>
              <a:t>Small Woody Features (SWF 2015)</a:t>
            </a:r>
            <a:endParaRPr lang="en-US" b="1" dirty="0" smtClean="0">
              <a:ea typeface="Verdana" panose="020B0604030504040204" pitchFamily="34" charset="0"/>
            </a:endParaRPr>
          </a:p>
          <a:p>
            <a:pPr marL="0" lvl="0" indent="0">
              <a:buNone/>
            </a:pPr>
            <a:endParaRPr lang="cs-CZ" sz="1800" i="1" dirty="0">
              <a:latin typeface="+mn-lt"/>
            </a:endParaRPr>
          </a:p>
          <a:p>
            <a:pPr marL="450850" indent="-450850"/>
            <a:endParaRPr lang="en-US" altLang="en-US" sz="1800" i="1" dirty="0">
              <a:latin typeface="+mn-lt"/>
            </a:endParaRPr>
          </a:p>
          <a:p>
            <a:pPr marL="450850" indent="-450850"/>
            <a:endParaRPr lang="en-US" altLang="en-US" sz="1800" dirty="0" smtClean="0">
              <a:latin typeface="+mn-lt"/>
              <a:ea typeface="Verdana" panose="020B0604030504040204" pitchFamily="34" charset="0"/>
              <a:cs typeface="Verdana" panose="020B0604030504040204" pitchFamily="34" charset="0"/>
            </a:endParaRPr>
          </a:p>
          <a:p>
            <a:pPr marL="0" indent="0">
              <a:buNone/>
            </a:pPr>
            <a:endParaRPr lang="en-US" altLang="en-US" sz="1800" dirty="0" smtClean="0">
              <a:latin typeface="+mn-lt"/>
              <a:ea typeface="Verdana" panose="020B0604030504040204" pitchFamily="34" charset="0"/>
              <a:cs typeface="Verdana" panose="020B0604030504040204" pitchFamily="34" charset="0"/>
            </a:endParaRPr>
          </a:p>
          <a:p>
            <a:pPr marL="0" indent="0">
              <a:buNone/>
            </a:pPr>
            <a:endParaRPr lang="en-US" altLang="en-US" sz="1800" dirty="0">
              <a:latin typeface="+mn-lt"/>
              <a:ea typeface="Verdana" panose="020B0604030504040204" pitchFamily="34" charset="0"/>
              <a:cs typeface="Verdana" panose="020B0604030504040204" pitchFamily="34" charset="0"/>
            </a:endParaRPr>
          </a:p>
          <a:p>
            <a:pPr marL="450850" indent="-450850"/>
            <a:endParaRPr lang="en-US" altLang="en-US" sz="1800" dirty="0">
              <a:latin typeface="+mn-lt"/>
              <a:ea typeface="Verdana" panose="020B0604030504040204" pitchFamily="34" charset="0"/>
              <a:cs typeface="Verdana" panose="020B0604030504040204" pitchFamily="34" charset="0"/>
            </a:endParaRPr>
          </a:p>
        </p:txBody>
      </p:sp>
      <p:grpSp>
        <p:nvGrpSpPr>
          <p:cNvPr id="4" name="Gruppieren 10"/>
          <p:cNvGrpSpPr/>
          <p:nvPr/>
        </p:nvGrpSpPr>
        <p:grpSpPr>
          <a:xfrm>
            <a:off x="6236594" y="2525994"/>
            <a:ext cx="4571389" cy="1992193"/>
            <a:chOff x="4305910" y="2703632"/>
            <a:chExt cx="4571389" cy="1992193"/>
          </a:xfrm>
        </p:grpSpPr>
        <p:pic>
          <p:nvPicPr>
            <p:cNvPr id="5" name="Grafik 1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92972" y="2710940"/>
              <a:ext cx="4184327" cy="1975360"/>
            </a:xfrm>
            <a:prstGeom prst="rect">
              <a:avLst/>
            </a:prstGeom>
            <a:effectLst>
              <a:softEdge rad="254000"/>
            </a:effectLst>
          </p:spPr>
        </p:pic>
        <p:pic>
          <p:nvPicPr>
            <p:cNvPr id="6" name="Grafik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5910" y="2703632"/>
              <a:ext cx="2580629" cy="1992193"/>
            </a:xfrm>
            <a:prstGeom prst="rect">
              <a:avLst/>
            </a:prstGeom>
            <a:effectLst>
              <a:softEdge rad="254000"/>
            </a:effectLst>
          </p:spPr>
        </p:pic>
        <p:sp>
          <p:nvSpPr>
            <p:cNvPr id="7" name="Rechteck 14"/>
            <p:cNvSpPr/>
            <p:nvPr/>
          </p:nvSpPr>
          <p:spPr>
            <a:xfrm>
              <a:off x="4420210" y="2768090"/>
              <a:ext cx="4307076" cy="184660"/>
            </a:xfrm>
            <a:prstGeom prst="rect">
              <a:avLst/>
            </a:prstGeom>
            <a:solidFill>
              <a:srgbClr val="FFFFFF"/>
            </a:solidFill>
            <a:ln w="25400" cap="flat" cmpd="sng" algn="ctr">
              <a:noFill/>
              <a:prstDash val="solid"/>
            </a:ln>
            <a:effectLst/>
          </p:spPr>
          <p:txBody>
            <a:bodyPr rtlCol="0" anchor="ctr"/>
            <a:lstStyle/>
            <a:p>
              <a:pPr algn="ctr" fontAlgn="base">
                <a:spcBef>
                  <a:spcPct val="0"/>
                </a:spcBef>
                <a:spcAft>
                  <a:spcPct val="0"/>
                </a:spcAft>
                <a:defRPr/>
              </a:pPr>
              <a:endParaRPr lang="en-GB" kern="0">
                <a:solidFill>
                  <a:srgbClr val="FFFFFF"/>
                </a:solidFill>
                <a:latin typeface="Verdana"/>
              </a:endParaRPr>
            </a:p>
          </p:txBody>
        </p:sp>
        <p:sp>
          <p:nvSpPr>
            <p:cNvPr id="8" name="Rechteck 15"/>
            <p:cNvSpPr/>
            <p:nvPr/>
          </p:nvSpPr>
          <p:spPr>
            <a:xfrm>
              <a:off x="4420210" y="4480012"/>
              <a:ext cx="4307076" cy="184660"/>
            </a:xfrm>
            <a:prstGeom prst="rect">
              <a:avLst/>
            </a:prstGeom>
            <a:solidFill>
              <a:srgbClr val="FFFFFF"/>
            </a:solidFill>
            <a:ln w="25400" cap="flat" cmpd="sng" algn="ctr">
              <a:noFill/>
              <a:prstDash val="solid"/>
            </a:ln>
            <a:effectLst/>
          </p:spPr>
          <p:txBody>
            <a:bodyPr rtlCol="0" anchor="ctr"/>
            <a:lstStyle/>
            <a:p>
              <a:pPr algn="ctr" fontAlgn="base">
                <a:spcBef>
                  <a:spcPct val="0"/>
                </a:spcBef>
                <a:spcAft>
                  <a:spcPct val="0"/>
                </a:spcAft>
                <a:defRPr/>
              </a:pPr>
              <a:endParaRPr lang="en-GB" kern="0">
                <a:solidFill>
                  <a:srgbClr val="FFFFFF"/>
                </a:solidFill>
                <a:latin typeface="Verdana"/>
              </a:endParaRPr>
            </a:p>
          </p:txBody>
        </p:sp>
        <p:sp>
          <p:nvSpPr>
            <p:cNvPr id="9" name="Rechteck 16"/>
            <p:cNvSpPr/>
            <p:nvPr/>
          </p:nvSpPr>
          <p:spPr>
            <a:xfrm rot="5400000">
              <a:off x="3628670" y="3588800"/>
              <a:ext cx="1721790" cy="163939"/>
            </a:xfrm>
            <a:prstGeom prst="rect">
              <a:avLst/>
            </a:prstGeom>
            <a:solidFill>
              <a:srgbClr val="FFFFFF"/>
            </a:solidFill>
            <a:ln w="25400" cap="flat" cmpd="sng" algn="ctr">
              <a:noFill/>
              <a:prstDash val="solid"/>
            </a:ln>
            <a:effectLst/>
          </p:spPr>
          <p:txBody>
            <a:bodyPr rtlCol="0" anchor="ctr"/>
            <a:lstStyle/>
            <a:p>
              <a:pPr algn="ctr" fontAlgn="base">
                <a:spcBef>
                  <a:spcPct val="0"/>
                </a:spcBef>
                <a:spcAft>
                  <a:spcPct val="0"/>
                </a:spcAft>
                <a:defRPr/>
              </a:pPr>
              <a:endParaRPr lang="en-GB" kern="0">
                <a:solidFill>
                  <a:srgbClr val="FFFFFF"/>
                </a:solidFill>
                <a:latin typeface="Verdana"/>
              </a:endParaRPr>
            </a:p>
          </p:txBody>
        </p:sp>
        <p:sp>
          <p:nvSpPr>
            <p:cNvPr id="10" name="Rechteck 17"/>
            <p:cNvSpPr/>
            <p:nvPr/>
          </p:nvSpPr>
          <p:spPr>
            <a:xfrm rot="5400000">
              <a:off x="7835535" y="3581257"/>
              <a:ext cx="1721790" cy="163939"/>
            </a:xfrm>
            <a:prstGeom prst="rect">
              <a:avLst/>
            </a:prstGeom>
            <a:solidFill>
              <a:srgbClr val="FFFFFF"/>
            </a:solidFill>
            <a:ln w="25400" cap="flat" cmpd="sng" algn="ctr">
              <a:noFill/>
              <a:prstDash val="solid"/>
            </a:ln>
            <a:effectLst/>
          </p:spPr>
          <p:txBody>
            <a:bodyPr rtlCol="0" anchor="ctr"/>
            <a:lstStyle/>
            <a:p>
              <a:pPr algn="ctr" fontAlgn="base">
                <a:spcBef>
                  <a:spcPct val="0"/>
                </a:spcBef>
                <a:spcAft>
                  <a:spcPct val="0"/>
                </a:spcAft>
                <a:defRPr/>
              </a:pPr>
              <a:endParaRPr lang="en-GB" kern="0">
                <a:solidFill>
                  <a:srgbClr val="FFFFFF"/>
                </a:solidFill>
                <a:latin typeface="Verdana"/>
              </a:endParaRPr>
            </a:p>
          </p:txBody>
        </p:sp>
      </p:grpSp>
      <p:pic>
        <p:nvPicPr>
          <p:cNvPr id="11" name="Picture 13"/>
          <p:cNvPicPr>
            <a:picLocks noChangeAspect="1"/>
          </p:cNvPicPr>
          <p:nvPr/>
        </p:nvPicPr>
        <p:blipFill rotWithShape="1">
          <a:blip r:embed="rId4"/>
          <a:srcRect l="9446" r="9811" b="65915"/>
          <a:stretch/>
        </p:blipFill>
        <p:spPr>
          <a:xfrm>
            <a:off x="6340289" y="4718684"/>
            <a:ext cx="4894176" cy="1345620"/>
          </a:xfrm>
          <a:prstGeom prst="rect">
            <a:avLst/>
          </a:prstGeom>
        </p:spPr>
      </p:pic>
      <p:sp>
        <p:nvSpPr>
          <p:cNvPr id="12" name="Content Placeholder 4"/>
          <p:cNvSpPr txBox="1">
            <a:spLocks/>
          </p:cNvSpPr>
          <p:nvPr/>
        </p:nvSpPr>
        <p:spPr bwMode="auto">
          <a:xfrm>
            <a:off x="498438" y="2099937"/>
            <a:ext cx="5449875" cy="323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lvl1pPr marL="0" indent="-342900" algn="l" rtl="0" eaLnBrk="1" fontAlgn="base" hangingPunct="1">
              <a:lnSpc>
                <a:spcPct val="119000"/>
              </a:lnSpc>
              <a:spcBef>
                <a:spcPct val="20000"/>
              </a:spcBef>
              <a:spcAft>
                <a:spcPct val="0"/>
              </a:spcAft>
              <a:buClr>
                <a:schemeClr val="accent1"/>
              </a:buClr>
              <a:buFontTx/>
              <a:buNone/>
              <a:defRPr lang="en-GB" sz="120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20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20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20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20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8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8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8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800">
                <a:solidFill>
                  <a:schemeClr val="bg2"/>
                </a:solidFill>
                <a:latin typeface="+mn-lt"/>
              </a:defRPr>
            </a:lvl9pPr>
          </a:lstStyle>
          <a:p>
            <a:pPr marL="0" lvl="1" indent="-342892">
              <a:buClr>
                <a:srgbClr val="0098DB"/>
              </a:buClr>
              <a:defRPr/>
            </a:pPr>
            <a:r>
              <a:rPr lang="en-GB" sz="1600" b="1" kern="0" dirty="0" smtClean="0">
                <a:solidFill>
                  <a:srgbClr val="007635"/>
                </a:solidFill>
                <a:latin typeface="Calibri" panose="020F0502020204030204" pitchFamily="34" charset="0"/>
                <a:cs typeface="Calibri" panose="020F0502020204030204" pitchFamily="34" charset="0"/>
              </a:rPr>
              <a:t>Product  </a:t>
            </a:r>
            <a:r>
              <a:rPr lang="en-GB" sz="1600" kern="0" dirty="0" smtClean="0">
                <a:solidFill>
                  <a:srgbClr val="007635"/>
                </a:solidFill>
                <a:latin typeface="Calibri" panose="020F0502020204030204" pitchFamily="34" charset="0"/>
                <a:cs typeface="Calibri" panose="020F0502020204030204" pitchFamily="34" charset="0"/>
              </a:rPr>
              <a:t>includes</a:t>
            </a:r>
            <a:endParaRPr lang="en-GB" sz="1600" kern="0" dirty="0">
              <a:solidFill>
                <a:srgbClr val="007635"/>
              </a:solidFill>
              <a:latin typeface="Calibri" panose="020F0502020204030204" pitchFamily="34" charset="0"/>
              <a:cs typeface="Calibri" panose="020F0502020204030204" pitchFamily="34" charset="0"/>
            </a:endParaRPr>
          </a:p>
          <a:p>
            <a:pPr marL="597585" lvl="2" indent="-342892">
              <a:buClrTx/>
              <a:buFont typeface="Arial" panose="020B0604020202020204" pitchFamily="34" charset="0"/>
              <a:buChar char="•"/>
              <a:defRPr/>
            </a:pPr>
            <a:r>
              <a:rPr lang="en-GB" sz="1600" kern="0" dirty="0">
                <a:solidFill>
                  <a:srgbClr val="007635"/>
                </a:solidFill>
                <a:latin typeface="Calibri" panose="020F0502020204030204" pitchFamily="34" charset="0"/>
                <a:cs typeface="Calibri" panose="020F0502020204030204" pitchFamily="34" charset="0"/>
              </a:rPr>
              <a:t>Linear hedgerows and scrubs</a:t>
            </a:r>
          </a:p>
          <a:p>
            <a:pPr marL="597585" lvl="2" indent="-342892">
              <a:buClrTx/>
              <a:buFont typeface="Arial" panose="020B0604020202020204" pitchFamily="34" charset="0"/>
              <a:buChar char="•"/>
              <a:defRPr/>
            </a:pPr>
            <a:r>
              <a:rPr lang="en-GB" sz="1600" kern="0" dirty="0">
                <a:solidFill>
                  <a:srgbClr val="007635"/>
                </a:solidFill>
                <a:latin typeface="Calibri" panose="020F0502020204030204" pitchFamily="34" charset="0"/>
                <a:cs typeface="Calibri" panose="020F0502020204030204" pitchFamily="34" charset="0"/>
              </a:rPr>
              <a:t>Tree rows</a:t>
            </a:r>
          </a:p>
          <a:p>
            <a:pPr marL="597585" lvl="2" indent="-342892">
              <a:buClrTx/>
              <a:buFont typeface="Arial" panose="020B0604020202020204" pitchFamily="34" charset="0"/>
              <a:buChar char="•"/>
              <a:defRPr/>
            </a:pPr>
            <a:r>
              <a:rPr lang="en-GB" sz="1600" kern="0" dirty="0">
                <a:solidFill>
                  <a:srgbClr val="007635"/>
                </a:solidFill>
                <a:latin typeface="Calibri" panose="020F0502020204030204" pitchFamily="34" charset="0"/>
                <a:cs typeface="Calibri" panose="020F0502020204030204" pitchFamily="34" charset="0"/>
              </a:rPr>
              <a:t>Isolated patches of </a:t>
            </a:r>
            <a:r>
              <a:rPr lang="en-GB" sz="1600" kern="0" dirty="0" smtClean="0">
                <a:solidFill>
                  <a:srgbClr val="007635"/>
                </a:solidFill>
                <a:latin typeface="Calibri" panose="020F0502020204030204" pitchFamily="34" charset="0"/>
                <a:cs typeface="Calibri" panose="020F0502020204030204" pitchFamily="34" charset="0"/>
              </a:rPr>
              <a:t>trees</a:t>
            </a:r>
          </a:p>
          <a:p>
            <a:pPr marL="597585" lvl="2" indent="-342892">
              <a:buClrTx/>
              <a:buFont typeface="Arial" panose="020B0604020202020204" pitchFamily="34" charset="0"/>
              <a:buChar char="•"/>
              <a:defRPr/>
            </a:pPr>
            <a:endParaRPr lang="en-GB" sz="1600" kern="0" dirty="0">
              <a:solidFill>
                <a:srgbClr val="007635"/>
              </a:solidFill>
              <a:latin typeface="Calibri" panose="020F0502020204030204" pitchFamily="34" charset="0"/>
              <a:cs typeface="Calibri" panose="020F0502020204030204" pitchFamily="34" charset="0"/>
            </a:endParaRPr>
          </a:p>
          <a:p>
            <a:pPr marL="285743" lvl="1" indent="-285743">
              <a:buClrTx/>
              <a:buFont typeface="Arial" panose="020B0604020202020204" pitchFamily="34" charset="0"/>
              <a:buChar char="•"/>
              <a:defRPr/>
            </a:pPr>
            <a:r>
              <a:rPr lang="en-GB" sz="1600" i="1" kern="0" dirty="0">
                <a:solidFill>
                  <a:srgbClr val="007635"/>
                </a:solidFill>
                <a:latin typeface="Calibri" panose="020F0502020204030204" pitchFamily="34" charset="0"/>
                <a:cs typeface="Calibri" panose="020F0502020204030204" pitchFamily="34" charset="0"/>
              </a:rPr>
              <a:t>Elements to be </a:t>
            </a:r>
            <a:r>
              <a:rPr lang="en-GB" sz="1600" i="1" u="sng" kern="0" dirty="0">
                <a:solidFill>
                  <a:srgbClr val="007635"/>
                </a:solidFill>
                <a:latin typeface="Calibri" panose="020F0502020204030204" pitchFamily="34" charset="0"/>
                <a:cs typeface="Calibri" panose="020F0502020204030204" pitchFamily="34" charset="0"/>
              </a:rPr>
              <a:t>excluded</a:t>
            </a:r>
          </a:p>
          <a:p>
            <a:pPr marL="883343" lvl="2" indent="-285743">
              <a:buClrTx/>
              <a:buFont typeface="Arial" panose="020B0604020202020204" pitchFamily="34" charset="0"/>
              <a:buChar char="•"/>
              <a:defRPr/>
            </a:pPr>
            <a:r>
              <a:rPr lang="en-GB" sz="1600" i="1" kern="0" dirty="0" smtClean="0">
                <a:solidFill>
                  <a:srgbClr val="007635"/>
                </a:solidFill>
                <a:latin typeface="Calibri" panose="020F0502020204030204" pitchFamily="34" charset="0"/>
                <a:cs typeface="Calibri" panose="020F0502020204030204" pitchFamily="34" charset="0"/>
              </a:rPr>
              <a:t>Stone walls</a:t>
            </a:r>
          </a:p>
          <a:p>
            <a:pPr marL="883343" lvl="2" indent="-285743">
              <a:buClrTx/>
              <a:buFont typeface="Arial" panose="020B0604020202020204" pitchFamily="34" charset="0"/>
              <a:buChar char="•"/>
              <a:defRPr/>
            </a:pPr>
            <a:r>
              <a:rPr lang="en-GB" sz="1600" i="1" kern="0" dirty="0" smtClean="0">
                <a:solidFill>
                  <a:srgbClr val="007635"/>
                </a:solidFill>
                <a:latin typeface="Calibri" panose="020F0502020204030204" pitchFamily="34" charset="0"/>
                <a:cs typeface="Calibri" panose="020F0502020204030204" pitchFamily="34" charset="0"/>
              </a:rPr>
              <a:t>Drainages ditches</a:t>
            </a:r>
          </a:p>
          <a:p>
            <a:pPr marL="883343" lvl="2" indent="-285743">
              <a:buClrTx/>
              <a:buFont typeface="Arial" panose="020B0604020202020204" pitchFamily="34" charset="0"/>
              <a:buChar char="•"/>
              <a:defRPr/>
            </a:pPr>
            <a:r>
              <a:rPr lang="en-GB" sz="1600" i="1" kern="0" dirty="0" smtClean="0">
                <a:solidFill>
                  <a:srgbClr val="007635"/>
                </a:solidFill>
                <a:latin typeface="Calibri" panose="020F0502020204030204" pitchFamily="34" charset="0"/>
                <a:cs typeface="Calibri" panose="020F0502020204030204" pitchFamily="34" charset="0"/>
              </a:rPr>
              <a:t>Grass margins, field boundaries without trees or hedges</a:t>
            </a:r>
          </a:p>
          <a:p>
            <a:pPr marL="883343" lvl="2" indent="-285743">
              <a:buClrTx/>
              <a:buFont typeface="Arial" panose="020B0604020202020204" pitchFamily="34" charset="0"/>
              <a:buChar char="•"/>
              <a:defRPr/>
            </a:pPr>
            <a:r>
              <a:rPr lang="en-GB" sz="1600" i="1" kern="0" dirty="0" smtClean="0">
                <a:solidFill>
                  <a:srgbClr val="007635"/>
                </a:solidFill>
                <a:latin typeface="Calibri" panose="020F0502020204030204" pitchFamily="34" charset="0"/>
                <a:cs typeface="Calibri" panose="020F0502020204030204" pitchFamily="34" charset="0"/>
              </a:rPr>
              <a:t>“Grey infrastructure”</a:t>
            </a:r>
          </a:p>
          <a:p>
            <a:pPr marL="883343" lvl="2" indent="-285743">
              <a:buClrTx/>
              <a:buFont typeface="Arial" panose="020B0604020202020204" pitchFamily="34" charset="0"/>
              <a:buChar char="•"/>
              <a:defRPr/>
            </a:pPr>
            <a:r>
              <a:rPr lang="en-GB" sz="1600" i="1" kern="0" dirty="0" smtClean="0">
                <a:solidFill>
                  <a:srgbClr val="007635"/>
                </a:solidFill>
                <a:latin typeface="Calibri" panose="020F0502020204030204" pitchFamily="34" charset="0"/>
                <a:cs typeface="Calibri" panose="020F0502020204030204" pitchFamily="34" charset="0"/>
              </a:rPr>
              <a:t>Artificial tree rows like olive tree plantations</a:t>
            </a:r>
            <a:endParaRPr lang="en-GB" sz="1600" i="1" kern="0" dirty="0">
              <a:solidFill>
                <a:srgbClr val="007635"/>
              </a:solidFill>
              <a:latin typeface="Calibri" panose="020F0502020204030204" pitchFamily="34" charset="0"/>
              <a:cs typeface="Calibri" panose="020F0502020204030204" pitchFamily="34" charset="0"/>
            </a:endParaRPr>
          </a:p>
          <a:p>
            <a:pPr marL="285743" lvl="1" indent="-285743">
              <a:buClr>
                <a:srgbClr val="0098DB"/>
              </a:buClr>
              <a:buFont typeface="Arial" panose="020B0604020202020204" pitchFamily="34" charset="0"/>
              <a:buChar char="•"/>
              <a:defRPr/>
            </a:pPr>
            <a:endParaRPr lang="en-GB" sz="1600" kern="0" dirty="0">
              <a:solidFill>
                <a:srgbClr val="4D4F53"/>
              </a:solidFill>
            </a:endParaRPr>
          </a:p>
          <a:p>
            <a:pPr indent="-342892">
              <a:buClr>
                <a:srgbClr val="0098DB"/>
              </a:buClr>
              <a:defRPr/>
            </a:pPr>
            <a:endParaRPr lang="en-GB" sz="1600" kern="0" dirty="0">
              <a:solidFill>
                <a:srgbClr val="4D4F53"/>
              </a:solidFill>
            </a:endParaRPr>
          </a:p>
        </p:txBody>
      </p:sp>
    </p:spTree>
    <p:extLst>
      <p:ext uri="{BB962C8B-B14F-4D97-AF65-F5344CB8AC3E}">
        <p14:creationId xmlns:p14="http://schemas.microsoft.com/office/powerpoint/2010/main" val="387679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pPr marL="450850" indent="-450850"/>
            <a:r>
              <a:rPr lang="en-US" altLang="en-US" dirty="0">
                <a:ea typeface="Verdana" panose="020B0604030504040204" pitchFamily="34" charset="0"/>
                <a:cs typeface="Verdana" panose="020B0604030504040204" pitchFamily="34" charset="0"/>
              </a:rPr>
              <a:t>Upcoming Copernicus products</a:t>
            </a:r>
          </a:p>
        </p:txBody>
      </p:sp>
      <p:sp>
        <p:nvSpPr>
          <p:cNvPr id="3" name="Content Placeholder 2"/>
          <p:cNvSpPr>
            <a:spLocks noGrp="1"/>
          </p:cNvSpPr>
          <p:nvPr>
            <p:ph sz="quarter" idx="13"/>
          </p:nvPr>
        </p:nvSpPr>
        <p:spPr>
          <a:xfrm>
            <a:off x="468000" y="917575"/>
            <a:ext cx="11724000" cy="3759200"/>
          </a:xfrm>
        </p:spPr>
        <p:txBody>
          <a:bodyPr/>
          <a:lstStyle/>
          <a:p>
            <a:pPr marL="444500" lvl="2" indent="-352425"/>
            <a:r>
              <a:rPr lang="en-US" altLang="en-US" sz="4000" dirty="0" smtClean="0"/>
              <a:t>HR Phenology </a:t>
            </a:r>
            <a:r>
              <a:rPr lang="en-US" altLang="en-US" sz="3600" dirty="0" smtClean="0"/>
              <a:t>(resp. HRL Grassland + HR Phenology)</a:t>
            </a:r>
          </a:p>
          <a:p>
            <a:pPr marL="790575" lvl="2" indent="-342900"/>
            <a:r>
              <a:rPr lang="en-US" altLang="en-US" dirty="0" smtClean="0"/>
              <a:t>ETCULS Task 1812 Phenology indicator (pre-cursor) </a:t>
            </a:r>
            <a:endParaRPr lang="en-US" altLang="en-US" dirty="0" smtClean="0">
              <a:ea typeface="Verdana" panose="020B0604030504040204" pitchFamily="34" charset="0"/>
              <a:cs typeface="Verdana" panose="020B0604030504040204" pitchFamily="34" charset="0"/>
            </a:endParaRPr>
          </a:p>
          <a:p>
            <a:pPr marL="0" indent="0">
              <a:buNone/>
            </a:pPr>
            <a:endParaRPr lang="en-US" altLang="en-US" dirty="0">
              <a:ea typeface="Verdana" panose="020B0604030504040204" pitchFamily="34" charset="0"/>
              <a:cs typeface="Verdana" panose="020B0604030504040204" pitchFamily="34" charset="0"/>
            </a:endParaRPr>
          </a:p>
          <a:p>
            <a:pPr marL="450850" indent="-450850"/>
            <a:endParaRPr lang="en-US" altLang="en-US" dirty="0">
              <a:ea typeface="Verdana" panose="020B0604030504040204" pitchFamily="34" charset="0"/>
              <a:cs typeface="Verdana" panose="020B0604030504040204" pitchFamily="34" charset="0"/>
            </a:endParaRP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25" y="2388117"/>
            <a:ext cx="5595256" cy="4267339"/>
          </a:xfrm>
          <a:prstGeom prst="rect">
            <a:avLst/>
          </a:prstGeom>
          <a:ln>
            <a:noFill/>
          </a:ln>
          <a:effectLst>
            <a:softEdge rad="112500"/>
          </a:effectLst>
        </p:spPr>
      </p:pic>
      <p:sp>
        <p:nvSpPr>
          <p:cNvPr id="5" name="Content Placeholder 2"/>
          <p:cNvSpPr txBox="1">
            <a:spLocks/>
          </p:cNvSpPr>
          <p:nvPr/>
        </p:nvSpPr>
        <p:spPr>
          <a:xfrm>
            <a:off x="6311765" y="2391213"/>
            <a:ext cx="5762669" cy="3395630"/>
          </a:xfrm>
          <a:prstGeom prst="rect">
            <a:avLst/>
          </a:prstGeom>
        </p:spPr>
        <p:txBody>
          <a:bodyPr/>
          <a:lstStyle>
            <a:lvl1pPr marL="422051" indent="-422051" algn="l" defTabSz="1125472" rtl="0" eaLnBrk="1" latinLnBrk="0" hangingPunct="1">
              <a:spcBef>
                <a:spcPct val="20000"/>
              </a:spcBef>
              <a:buFont typeface="Arial" pitchFamily="34" charset="0"/>
              <a:buChar char="•"/>
              <a:defRPr sz="4000" kern="1200">
                <a:solidFill>
                  <a:srgbClr val="008173"/>
                </a:solidFill>
                <a:latin typeface="Calibri" panose="020F0502020204030204" pitchFamily="34" charset="0"/>
                <a:ea typeface="+mn-ea"/>
                <a:cs typeface="Calibri" panose="020F0502020204030204" pitchFamily="34" charset="0"/>
              </a:defRPr>
            </a:lvl1pPr>
            <a:lvl2pPr marL="914446" indent="-351710" algn="l" defTabSz="1125472" rtl="0" eaLnBrk="1" latinLnBrk="0" hangingPunct="1">
              <a:spcBef>
                <a:spcPct val="20000"/>
              </a:spcBef>
              <a:buFont typeface="Arial" pitchFamily="34" charset="0"/>
              <a:buChar char="–"/>
              <a:defRPr sz="3600" kern="1200">
                <a:solidFill>
                  <a:srgbClr val="008173"/>
                </a:solidFill>
                <a:latin typeface="Calibri" panose="020F0502020204030204" pitchFamily="34" charset="0"/>
                <a:ea typeface="+mn-ea"/>
                <a:cs typeface="Calibri" panose="020F0502020204030204" pitchFamily="34" charset="0"/>
              </a:defRPr>
            </a:lvl2pPr>
            <a:lvl3pPr marL="1406839" indent="-281368" algn="l" defTabSz="1125472" rtl="0" eaLnBrk="1" latinLnBrk="0" hangingPunct="1">
              <a:spcBef>
                <a:spcPct val="20000"/>
              </a:spcBef>
              <a:buFont typeface="Arial" pitchFamily="34" charset="0"/>
              <a:buChar char="•"/>
              <a:defRPr sz="3200" kern="1200">
                <a:solidFill>
                  <a:srgbClr val="008173"/>
                </a:solidFill>
                <a:latin typeface="Calibri" panose="020F0502020204030204" pitchFamily="34" charset="0"/>
                <a:ea typeface="+mn-ea"/>
                <a:cs typeface="Calibri" panose="020F0502020204030204" pitchFamily="34" charset="0"/>
              </a:defRPr>
            </a:lvl3pPr>
            <a:lvl4pPr marL="1969575" indent="-281368" algn="l" defTabSz="1125472" rtl="0" eaLnBrk="1" latinLnBrk="0" hangingPunct="1">
              <a:spcBef>
                <a:spcPct val="20000"/>
              </a:spcBef>
              <a:buFont typeface="Arial" pitchFamily="34" charset="0"/>
              <a:buChar char="–"/>
              <a:defRPr sz="2800" kern="1200">
                <a:solidFill>
                  <a:srgbClr val="008173"/>
                </a:solidFill>
                <a:latin typeface="Calibri" panose="020F0502020204030204" pitchFamily="34" charset="0"/>
                <a:ea typeface="+mn-ea"/>
                <a:cs typeface="Calibri" panose="020F0502020204030204" pitchFamily="34" charset="0"/>
              </a:defRPr>
            </a:lvl4pPr>
            <a:lvl5pPr marL="2532312" indent="-281368" algn="l" defTabSz="1125472" rtl="0" eaLnBrk="1" latinLnBrk="0" hangingPunct="1">
              <a:spcBef>
                <a:spcPct val="20000"/>
              </a:spcBef>
              <a:buFont typeface="Arial" pitchFamily="34" charset="0"/>
              <a:buChar char="»"/>
              <a:defRPr sz="2800" kern="1200">
                <a:solidFill>
                  <a:srgbClr val="008173"/>
                </a:solidFill>
                <a:latin typeface="Calibri" panose="020F0502020204030204" pitchFamily="34" charset="0"/>
                <a:ea typeface="+mn-ea"/>
                <a:cs typeface="Calibri" panose="020F0502020204030204" pitchFamily="34" charset="0"/>
              </a:defRPr>
            </a:lvl5pPr>
            <a:lvl6pPr marL="3095047"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6pPr>
            <a:lvl7pPr marL="3657783"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7pPr>
            <a:lvl8pPr marL="4220519"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8pPr>
            <a:lvl9pPr marL="4783254"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9pPr>
          </a:lstStyle>
          <a:p>
            <a:pPr>
              <a:spcBef>
                <a:spcPts val="1500"/>
              </a:spcBef>
            </a:pPr>
            <a:r>
              <a:rPr lang="en-US" sz="2400" dirty="0" smtClean="0"/>
              <a:t>Annual Start of Season (2000 - 2016)</a:t>
            </a:r>
          </a:p>
          <a:p>
            <a:pPr>
              <a:spcBef>
                <a:spcPts val="1500"/>
              </a:spcBef>
            </a:pPr>
            <a:r>
              <a:rPr lang="en-US" sz="2400" dirty="0" smtClean="0"/>
              <a:t>Start of Season trend (2000 - 2016)</a:t>
            </a:r>
          </a:p>
          <a:p>
            <a:pPr>
              <a:spcBef>
                <a:spcPts val="1500"/>
              </a:spcBef>
            </a:pPr>
            <a:r>
              <a:rPr lang="en-US" sz="2400" dirty="0" smtClean="0"/>
              <a:t>Annual Length of Season (2000 - 2016)</a:t>
            </a:r>
          </a:p>
          <a:p>
            <a:pPr>
              <a:spcBef>
                <a:spcPts val="1500"/>
              </a:spcBef>
            </a:pPr>
            <a:r>
              <a:rPr lang="en-US" sz="2400" dirty="0" smtClean="0"/>
              <a:t>Length of Season trend (2000 - 2016)</a:t>
            </a:r>
          </a:p>
          <a:p>
            <a:pPr>
              <a:spcBef>
                <a:spcPts val="1500"/>
              </a:spcBef>
            </a:pPr>
            <a:r>
              <a:rPr lang="en-US" sz="2400" dirty="0" smtClean="0"/>
              <a:t>Annual Productivity (2000 - 2016)</a:t>
            </a:r>
          </a:p>
          <a:p>
            <a:pPr>
              <a:spcBef>
                <a:spcPts val="1500"/>
              </a:spcBef>
            </a:pPr>
            <a:r>
              <a:rPr lang="en-US" sz="2400" dirty="0" smtClean="0"/>
              <a:t>Productivity trend (2000 - 2016)</a:t>
            </a:r>
          </a:p>
          <a:p>
            <a:pPr marL="0" indent="0">
              <a:spcBef>
                <a:spcPts val="600"/>
              </a:spcBef>
              <a:buNone/>
            </a:pPr>
            <a:endParaRPr lang="en-US" sz="200" dirty="0" smtClean="0"/>
          </a:p>
          <a:p>
            <a:pPr marL="0" indent="0">
              <a:spcBef>
                <a:spcPts val="600"/>
              </a:spcBef>
              <a:buNone/>
            </a:pPr>
            <a:r>
              <a:rPr lang="en-US" sz="1600" dirty="0" smtClean="0"/>
              <a:t>Based on MODIS / TIMESAT PPI</a:t>
            </a:r>
          </a:p>
          <a:p>
            <a:pPr marL="0" indent="0">
              <a:spcBef>
                <a:spcPts val="600"/>
              </a:spcBef>
              <a:buNone/>
            </a:pPr>
            <a:r>
              <a:rPr lang="en-US" sz="1600" dirty="0" smtClean="0"/>
              <a:t>Available as Web Service</a:t>
            </a:r>
            <a:endParaRPr lang="en-US" sz="1600" dirty="0"/>
          </a:p>
        </p:txBody>
      </p:sp>
      <p:grpSp>
        <p:nvGrpSpPr>
          <p:cNvPr id="6" name="Groeperen 6"/>
          <p:cNvGrpSpPr/>
          <p:nvPr/>
        </p:nvGrpSpPr>
        <p:grpSpPr>
          <a:xfrm>
            <a:off x="290966" y="5033494"/>
            <a:ext cx="1528407" cy="1640684"/>
            <a:chOff x="494302" y="1506463"/>
            <a:chExt cx="3672477" cy="2874351"/>
          </a:xfrm>
        </p:grpSpPr>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r="69901" b="11513"/>
            <a:stretch>
              <a:fillRect/>
            </a:stretch>
          </p:blipFill>
          <p:spPr bwMode="auto">
            <a:xfrm>
              <a:off x="494302" y="1506463"/>
              <a:ext cx="1237289" cy="2853359"/>
            </a:xfrm>
            <a:prstGeom prst="roundRect">
              <a:avLst>
                <a:gd name="adj" fmla="val 8594"/>
              </a:avLst>
            </a:prstGeom>
            <a:solidFill>
              <a:srgbClr val="FFFFFF">
                <a:shade val="85000"/>
              </a:srgbClr>
            </a:solidFill>
            <a:ln>
              <a:noFill/>
            </a:ln>
            <a:effectLst>
              <a:outerShdw blurRad="254000" dist="127000" dir="2700000" algn="tl" rotWithShape="0">
                <a:srgbClr val="000000">
                  <a:alpha val="65000"/>
                </a:srgbClr>
              </a:outerShdw>
            </a:effectLs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32828" r="37462" b="11513"/>
            <a:stretch>
              <a:fillRect/>
            </a:stretch>
          </p:blipFill>
          <p:spPr bwMode="auto">
            <a:xfrm>
              <a:off x="1731591" y="1512073"/>
              <a:ext cx="1212293" cy="2853359"/>
            </a:xfrm>
            <a:prstGeom prst="roundRect">
              <a:avLst>
                <a:gd name="adj" fmla="val 8594"/>
              </a:avLst>
            </a:prstGeom>
            <a:solidFill>
              <a:srgbClr val="FFFFFF">
                <a:shade val="85000"/>
              </a:srgbClr>
            </a:solidFill>
            <a:ln>
              <a:noFill/>
            </a:ln>
            <a:effectLst>
              <a:outerShdw blurRad="254000" dist="127000" dir="2700000" algn="tl" rotWithShape="0">
                <a:srgbClr val="000000">
                  <a:alpha val="65000"/>
                </a:srgbClr>
              </a:outerShdw>
            </a:effectLst>
            <a:extLst/>
          </p:spPr>
        </p:pic>
        <p:pic>
          <p:nvPicPr>
            <p:cNvPr id="9"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l="66191" r="4147" b="11513"/>
            <a:stretch>
              <a:fillRect/>
            </a:stretch>
          </p:blipFill>
          <p:spPr bwMode="auto">
            <a:xfrm>
              <a:off x="2954486" y="1512073"/>
              <a:ext cx="1212293" cy="2868741"/>
            </a:xfrm>
            <a:prstGeom prst="roundRect">
              <a:avLst>
                <a:gd name="adj" fmla="val 8594"/>
              </a:avLst>
            </a:prstGeom>
            <a:solidFill>
              <a:srgbClr val="FFFFFF">
                <a:shade val="85000"/>
              </a:srgbClr>
            </a:solidFill>
            <a:ln>
              <a:noFill/>
            </a:ln>
            <a:effectLst>
              <a:outerShdw blurRad="254000" dist="127000" dir="2700000" algn="tl" rotWithShape="0">
                <a:srgbClr val="000000">
                  <a:alpha val="65000"/>
                </a:srgbClr>
              </a:outerShdw>
            </a:effectLst>
            <a:extLst/>
          </p:spPr>
        </p:pic>
      </p:grpSp>
    </p:spTree>
    <p:extLst>
      <p:ext uri="{BB962C8B-B14F-4D97-AF65-F5344CB8AC3E}">
        <p14:creationId xmlns:p14="http://schemas.microsoft.com/office/powerpoint/2010/main" val="7618472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pPr marL="450850" indent="-450850"/>
            <a:r>
              <a:rPr lang="en-US" altLang="en-US" dirty="0">
                <a:ea typeface="Verdana" panose="020B0604030504040204" pitchFamily="34" charset="0"/>
                <a:cs typeface="Verdana" panose="020B0604030504040204" pitchFamily="34" charset="0"/>
              </a:rPr>
              <a:t>Upcoming Copernicus products</a:t>
            </a:r>
          </a:p>
        </p:txBody>
      </p:sp>
      <p:sp>
        <p:nvSpPr>
          <p:cNvPr id="3" name="Content Placeholder 2"/>
          <p:cNvSpPr>
            <a:spLocks noGrp="1"/>
          </p:cNvSpPr>
          <p:nvPr>
            <p:ph sz="quarter" idx="13"/>
          </p:nvPr>
        </p:nvSpPr>
        <p:spPr>
          <a:xfrm>
            <a:off x="468000" y="917575"/>
            <a:ext cx="11245850" cy="3759200"/>
          </a:xfrm>
        </p:spPr>
        <p:txBody>
          <a:bodyPr/>
          <a:lstStyle/>
          <a:p>
            <a:pPr marL="352425" lvl="2" indent="-352425"/>
            <a:r>
              <a:rPr lang="en-US" altLang="en-US" sz="4000" dirty="0" smtClean="0"/>
              <a:t>CLC+ Backbone (in the context of LULCF ‘carbon’)</a:t>
            </a:r>
          </a:p>
          <a:p>
            <a:pPr marL="790575" lvl="2" indent="-342900"/>
            <a:r>
              <a:rPr lang="en-US" altLang="en-US" dirty="0" smtClean="0"/>
              <a:t>High resolution next generation land cover vector database</a:t>
            </a:r>
          </a:p>
          <a:p>
            <a:pPr marL="790575" lvl="2" indent="-342900"/>
            <a:r>
              <a:rPr lang="en-US" altLang="en-US" dirty="0" smtClean="0"/>
              <a:t>MMU 0.5ha </a:t>
            </a:r>
          </a:p>
          <a:p>
            <a:pPr marL="447675" lvl="2" indent="0">
              <a:buNone/>
            </a:pPr>
            <a:endParaRPr lang="en-US" altLang="en-US" dirty="0" smtClean="0"/>
          </a:p>
          <a:p>
            <a:pPr marL="0" indent="0">
              <a:buNone/>
            </a:pPr>
            <a:endParaRPr lang="en-US" altLang="en-US" dirty="0" smtClean="0">
              <a:ea typeface="Verdana" panose="020B0604030504040204" pitchFamily="34" charset="0"/>
              <a:cs typeface="Verdana" panose="020B0604030504040204" pitchFamily="34" charset="0"/>
            </a:endParaRPr>
          </a:p>
          <a:p>
            <a:pPr marL="0" indent="0">
              <a:buNone/>
            </a:pPr>
            <a:endParaRPr lang="en-US" altLang="en-US" dirty="0">
              <a:ea typeface="Verdana" panose="020B0604030504040204" pitchFamily="34" charset="0"/>
              <a:cs typeface="Verdana" panose="020B0604030504040204" pitchFamily="34" charset="0"/>
            </a:endParaRPr>
          </a:p>
          <a:p>
            <a:pPr marL="450850" indent="-450850"/>
            <a:endParaRPr lang="en-US" altLang="en-US" dirty="0">
              <a:ea typeface="Verdana" panose="020B0604030504040204" pitchFamily="34" charset="0"/>
              <a:cs typeface="Verdana" panose="020B0604030504040204" pitchFamily="34" charset="0"/>
            </a:endParaRPr>
          </a:p>
        </p:txBody>
      </p:sp>
      <p:graphicFrame>
        <p:nvGraphicFramePr>
          <p:cNvPr id="6" name="Tabulka 5"/>
          <p:cNvGraphicFramePr>
            <a:graphicFrameLocks noGrp="1"/>
          </p:cNvGraphicFramePr>
          <p:nvPr>
            <p:extLst/>
          </p:nvPr>
        </p:nvGraphicFramePr>
        <p:xfrm>
          <a:off x="587829" y="2795444"/>
          <a:ext cx="7236822" cy="3722923"/>
        </p:xfrm>
        <a:graphic>
          <a:graphicData uri="http://schemas.openxmlformats.org/drawingml/2006/table">
            <a:tbl>
              <a:tblPr>
                <a:tableStyleId>{5C22544A-7EE6-4342-B048-85BDC9FD1C3A}</a:tableStyleId>
              </a:tblPr>
              <a:tblGrid>
                <a:gridCol w="604018"/>
                <a:gridCol w="6632804"/>
              </a:tblGrid>
              <a:tr h="337991">
                <a:tc>
                  <a:txBody>
                    <a:bodyPr/>
                    <a:lstStyle/>
                    <a:p>
                      <a:pPr algn="ctr" fontAlgn="b"/>
                      <a:r>
                        <a:rPr lang="cs-CZ" sz="2000" u="none" strike="noStrike" dirty="0">
                          <a:solidFill>
                            <a:srgbClr val="007635"/>
                          </a:solidFill>
                          <a:effectLst/>
                          <a:latin typeface="Calibri" panose="020F0502020204030204" pitchFamily="34" charset="0"/>
                          <a:cs typeface="Calibri" panose="020F0502020204030204" pitchFamily="34" charset="0"/>
                        </a:rPr>
                        <a:t>1</a:t>
                      </a:r>
                      <a:endParaRPr lang="cs-CZ" sz="2000" b="0" i="0" u="none" strike="noStrike" dirty="0">
                        <a:solidFill>
                          <a:srgbClr val="007635"/>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cs-CZ" sz="2000" u="none" strike="noStrike">
                          <a:solidFill>
                            <a:srgbClr val="007635"/>
                          </a:solidFill>
                          <a:effectLst/>
                          <a:latin typeface="Calibri" panose="020F0502020204030204" pitchFamily="34" charset="0"/>
                          <a:cs typeface="Calibri" panose="020F0502020204030204" pitchFamily="34" charset="0"/>
                        </a:rPr>
                        <a:t>Built-up</a:t>
                      </a:r>
                      <a:endParaRPr lang="cs-CZ" sz="2000" b="0" i="0" u="none" strike="noStrike">
                        <a:solidFill>
                          <a:srgbClr val="007635"/>
                        </a:solidFill>
                        <a:effectLst/>
                        <a:latin typeface="Calibri" panose="020F0502020204030204" pitchFamily="34" charset="0"/>
                        <a:cs typeface="Calibri" panose="020F0502020204030204" pitchFamily="34" charset="0"/>
                      </a:endParaRPr>
                    </a:p>
                  </a:txBody>
                  <a:tcPr marL="9525" marR="9525" marT="9525" marB="0" anchor="b"/>
                </a:tc>
              </a:tr>
              <a:tr h="337991">
                <a:tc>
                  <a:txBody>
                    <a:bodyPr/>
                    <a:lstStyle/>
                    <a:p>
                      <a:pPr algn="ctr" fontAlgn="b"/>
                      <a:r>
                        <a:rPr lang="cs-CZ" sz="2000" u="none" strike="noStrike">
                          <a:solidFill>
                            <a:srgbClr val="007635"/>
                          </a:solidFill>
                          <a:effectLst/>
                          <a:latin typeface="Calibri" panose="020F0502020204030204" pitchFamily="34" charset="0"/>
                          <a:cs typeface="Calibri" panose="020F0502020204030204" pitchFamily="34" charset="0"/>
                        </a:rPr>
                        <a:t>2</a:t>
                      </a:r>
                      <a:endParaRPr lang="cs-CZ" sz="2000" b="0" i="0" u="none" strike="noStrike">
                        <a:solidFill>
                          <a:srgbClr val="007635"/>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cs-CZ" sz="2000" u="none" strike="noStrike" dirty="0" err="1">
                          <a:solidFill>
                            <a:srgbClr val="007635"/>
                          </a:solidFill>
                          <a:effectLst/>
                          <a:latin typeface="Calibri" panose="020F0502020204030204" pitchFamily="34" charset="0"/>
                          <a:cs typeface="Calibri" panose="020F0502020204030204" pitchFamily="34" charset="0"/>
                        </a:rPr>
                        <a:t>Needle-leaved</a:t>
                      </a:r>
                      <a:r>
                        <a:rPr lang="cs-CZ" sz="2000" u="none" strike="noStrike" dirty="0">
                          <a:solidFill>
                            <a:srgbClr val="007635"/>
                          </a:solidFill>
                          <a:effectLst/>
                          <a:latin typeface="Calibri" panose="020F0502020204030204" pitchFamily="34" charset="0"/>
                          <a:cs typeface="Calibri" panose="020F0502020204030204" pitchFamily="34" charset="0"/>
                        </a:rPr>
                        <a:t> </a:t>
                      </a:r>
                      <a:r>
                        <a:rPr lang="cs-CZ" sz="2000" u="none" strike="noStrike" dirty="0" err="1">
                          <a:solidFill>
                            <a:srgbClr val="007635"/>
                          </a:solidFill>
                          <a:effectLst/>
                          <a:latin typeface="Calibri" panose="020F0502020204030204" pitchFamily="34" charset="0"/>
                          <a:cs typeface="Calibri" panose="020F0502020204030204" pitchFamily="34" charset="0"/>
                        </a:rPr>
                        <a:t>Woodland</a:t>
                      </a:r>
                      <a:endParaRPr lang="cs-CZ" sz="2000" b="0" i="0" u="none" strike="noStrike" dirty="0">
                        <a:solidFill>
                          <a:srgbClr val="007635"/>
                        </a:solidFill>
                        <a:effectLst/>
                        <a:latin typeface="Calibri" panose="020F0502020204030204" pitchFamily="34" charset="0"/>
                        <a:cs typeface="Calibri" panose="020F0502020204030204" pitchFamily="34" charset="0"/>
                      </a:endParaRPr>
                    </a:p>
                  </a:txBody>
                  <a:tcPr marL="9525" marR="9525" marT="9525" marB="0" anchor="b"/>
                </a:tc>
              </a:tr>
              <a:tr h="337991">
                <a:tc>
                  <a:txBody>
                    <a:bodyPr/>
                    <a:lstStyle/>
                    <a:p>
                      <a:pPr algn="ctr" fontAlgn="b"/>
                      <a:r>
                        <a:rPr lang="cs-CZ" sz="2000" u="none" strike="noStrike">
                          <a:solidFill>
                            <a:srgbClr val="007635"/>
                          </a:solidFill>
                          <a:effectLst/>
                          <a:latin typeface="Calibri" panose="020F0502020204030204" pitchFamily="34" charset="0"/>
                          <a:cs typeface="Calibri" panose="020F0502020204030204" pitchFamily="34" charset="0"/>
                        </a:rPr>
                        <a:t>3</a:t>
                      </a:r>
                      <a:endParaRPr lang="cs-CZ" sz="2000" b="0" i="0" u="none" strike="noStrike">
                        <a:solidFill>
                          <a:srgbClr val="007635"/>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cs-CZ" sz="2000" u="none" strike="noStrike" dirty="0" err="1">
                          <a:solidFill>
                            <a:srgbClr val="007635"/>
                          </a:solidFill>
                          <a:effectLst/>
                          <a:latin typeface="Calibri" panose="020F0502020204030204" pitchFamily="34" charset="0"/>
                          <a:cs typeface="Calibri" panose="020F0502020204030204" pitchFamily="34" charset="0"/>
                        </a:rPr>
                        <a:t>Broad-leaved</a:t>
                      </a:r>
                      <a:r>
                        <a:rPr lang="cs-CZ" sz="2000" u="none" strike="noStrike" dirty="0">
                          <a:solidFill>
                            <a:srgbClr val="007635"/>
                          </a:solidFill>
                          <a:effectLst/>
                          <a:latin typeface="Calibri" panose="020F0502020204030204" pitchFamily="34" charset="0"/>
                          <a:cs typeface="Calibri" panose="020F0502020204030204" pitchFamily="34" charset="0"/>
                        </a:rPr>
                        <a:t> </a:t>
                      </a:r>
                      <a:r>
                        <a:rPr lang="cs-CZ" sz="2000" u="none" strike="noStrike" dirty="0" err="1">
                          <a:solidFill>
                            <a:srgbClr val="007635"/>
                          </a:solidFill>
                          <a:effectLst/>
                          <a:latin typeface="Calibri" panose="020F0502020204030204" pitchFamily="34" charset="0"/>
                          <a:cs typeface="Calibri" panose="020F0502020204030204" pitchFamily="34" charset="0"/>
                        </a:rPr>
                        <a:t>Woodland</a:t>
                      </a:r>
                      <a:endParaRPr lang="cs-CZ" sz="2000" b="0" i="0" u="none" strike="noStrike" dirty="0">
                        <a:solidFill>
                          <a:srgbClr val="007635"/>
                        </a:solidFill>
                        <a:effectLst/>
                        <a:latin typeface="Calibri" panose="020F0502020204030204" pitchFamily="34" charset="0"/>
                        <a:cs typeface="Calibri" panose="020F0502020204030204" pitchFamily="34" charset="0"/>
                      </a:endParaRPr>
                    </a:p>
                  </a:txBody>
                  <a:tcPr marL="9525" marR="9525" marT="9525" marB="0" anchor="b"/>
                </a:tc>
              </a:tr>
              <a:tr h="337991">
                <a:tc>
                  <a:txBody>
                    <a:bodyPr/>
                    <a:lstStyle/>
                    <a:p>
                      <a:pPr algn="ctr" fontAlgn="b"/>
                      <a:r>
                        <a:rPr lang="cs-CZ" sz="2000" u="none" strike="noStrike">
                          <a:solidFill>
                            <a:srgbClr val="007635"/>
                          </a:solidFill>
                          <a:effectLst/>
                          <a:latin typeface="Calibri" panose="020F0502020204030204" pitchFamily="34" charset="0"/>
                          <a:cs typeface="Calibri" panose="020F0502020204030204" pitchFamily="34" charset="0"/>
                        </a:rPr>
                        <a:t>4</a:t>
                      </a:r>
                      <a:endParaRPr lang="cs-CZ" sz="2000" b="0" i="0" u="none" strike="noStrike">
                        <a:solidFill>
                          <a:srgbClr val="007635"/>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cs-CZ" sz="2000" u="none" strike="noStrike" dirty="0" err="1">
                          <a:solidFill>
                            <a:srgbClr val="007635"/>
                          </a:solidFill>
                          <a:effectLst/>
                          <a:latin typeface="Calibri" panose="020F0502020204030204" pitchFamily="34" charset="0"/>
                          <a:cs typeface="Calibri" panose="020F0502020204030204" pitchFamily="34" charset="0"/>
                        </a:rPr>
                        <a:t>Shrubland</a:t>
                      </a:r>
                      <a:endParaRPr lang="cs-CZ" sz="2000" b="0" i="0" u="none" strike="noStrike" dirty="0">
                        <a:solidFill>
                          <a:srgbClr val="007635"/>
                        </a:solidFill>
                        <a:effectLst/>
                        <a:latin typeface="Calibri" panose="020F0502020204030204" pitchFamily="34" charset="0"/>
                        <a:cs typeface="Calibri" panose="020F0502020204030204" pitchFamily="34" charset="0"/>
                      </a:endParaRPr>
                    </a:p>
                  </a:txBody>
                  <a:tcPr marL="9525" marR="9525" marT="9525" marB="0" anchor="b"/>
                </a:tc>
              </a:tr>
              <a:tr h="337991">
                <a:tc>
                  <a:txBody>
                    <a:bodyPr/>
                    <a:lstStyle/>
                    <a:p>
                      <a:pPr algn="ctr" fontAlgn="b"/>
                      <a:r>
                        <a:rPr lang="cs-CZ" sz="2000" u="none" strike="noStrike">
                          <a:solidFill>
                            <a:srgbClr val="007635"/>
                          </a:solidFill>
                          <a:effectLst/>
                          <a:latin typeface="Calibri" panose="020F0502020204030204" pitchFamily="34" charset="0"/>
                          <a:cs typeface="Calibri" panose="020F0502020204030204" pitchFamily="34" charset="0"/>
                        </a:rPr>
                        <a:t>5</a:t>
                      </a:r>
                      <a:endParaRPr lang="cs-CZ" sz="2000" b="0" i="0" u="none" strike="noStrike">
                        <a:solidFill>
                          <a:srgbClr val="007635"/>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cs-CZ" sz="2000" u="none" strike="noStrike" dirty="0">
                          <a:solidFill>
                            <a:srgbClr val="007635"/>
                          </a:solidFill>
                          <a:effectLst/>
                          <a:latin typeface="Calibri" panose="020F0502020204030204" pitchFamily="34" charset="0"/>
                          <a:cs typeface="Calibri" panose="020F0502020204030204" pitchFamily="34" charset="0"/>
                        </a:rPr>
                        <a:t>Permanent </a:t>
                      </a:r>
                      <a:r>
                        <a:rPr lang="cs-CZ" sz="2000" u="none" strike="noStrike" dirty="0" err="1">
                          <a:solidFill>
                            <a:srgbClr val="007635"/>
                          </a:solidFill>
                          <a:effectLst/>
                          <a:latin typeface="Calibri" panose="020F0502020204030204" pitchFamily="34" charset="0"/>
                          <a:cs typeface="Calibri" panose="020F0502020204030204" pitchFamily="34" charset="0"/>
                        </a:rPr>
                        <a:t>herbaceous</a:t>
                      </a:r>
                      <a:r>
                        <a:rPr lang="cs-CZ" sz="2000" u="none" strike="noStrike" dirty="0">
                          <a:solidFill>
                            <a:srgbClr val="007635"/>
                          </a:solidFill>
                          <a:effectLst/>
                          <a:latin typeface="Calibri" panose="020F0502020204030204" pitchFamily="34" charset="0"/>
                          <a:cs typeface="Calibri" panose="020F0502020204030204" pitchFamily="34" charset="0"/>
                        </a:rPr>
                        <a:t> </a:t>
                      </a:r>
                      <a:r>
                        <a:rPr lang="cs-CZ" sz="2000" u="none" strike="noStrike" dirty="0" err="1">
                          <a:solidFill>
                            <a:srgbClr val="007635"/>
                          </a:solidFill>
                          <a:effectLst/>
                          <a:latin typeface="Calibri" panose="020F0502020204030204" pitchFamily="34" charset="0"/>
                          <a:cs typeface="Calibri" panose="020F0502020204030204" pitchFamily="34" charset="0"/>
                        </a:rPr>
                        <a:t>land</a:t>
                      </a:r>
                      <a:endParaRPr lang="cs-CZ" sz="2000" b="0" i="0" u="none" strike="noStrike" dirty="0">
                        <a:solidFill>
                          <a:srgbClr val="007635"/>
                        </a:solidFill>
                        <a:effectLst/>
                        <a:latin typeface="Calibri" panose="020F0502020204030204" pitchFamily="34" charset="0"/>
                        <a:cs typeface="Calibri" panose="020F0502020204030204" pitchFamily="34" charset="0"/>
                      </a:endParaRPr>
                    </a:p>
                  </a:txBody>
                  <a:tcPr marL="9525" marR="9525" marT="9525" marB="0" anchor="b"/>
                </a:tc>
              </a:tr>
              <a:tr h="343013">
                <a:tc>
                  <a:txBody>
                    <a:bodyPr/>
                    <a:lstStyle/>
                    <a:p>
                      <a:pPr algn="ctr" fontAlgn="b"/>
                      <a:r>
                        <a:rPr lang="cs-CZ" sz="2000" u="none" strike="noStrike">
                          <a:solidFill>
                            <a:srgbClr val="007635"/>
                          </a:solidFill>
                          <a:effectLst/>
                          <a:latin typeface="Calibri" panose="020F0502020204030204" pitchFamily="34" charset="0"/>
                          <a:cs typeface="Calibri" panose="020F0502020204030204" pitchFamily="34" charset="0"/>
                        </a:rPr>
                        <a:t>6</a:t>
                      </a:r>
                      <a:endParaRPr lang="cs-CZ" sz="2000" b="0" i="0" u="none" strike="noStrike">
                        <a:solidFill>
                          <a:srgbClr val="007635"/>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2000" u="none" strike="noStrike" dirty="0">
                          <a:solidFill>
                            <a:srgbClr val="007635"/>
                          </a:solidFill>
                          <a:effectLst/>
                          <a:latin typeface="Calibri" panose="020F0502020204030204" pitchFamily="34" charset="0"/>
                          <a:cs typeface="Calibri" panose="020F0502020204030204" pitchFamily="34" charset="0"/>
                        </a:rPr>
                        <a:t>Periodically herbaceous land (i.e. arable land)</a:t>
                      </a:r>
                      <a:endParaRPr lang="en-US" sz="2000" b="0" i="0" u="none" strike="noStrike" dirty="0">
                        <a:solidFill>
                          <a:srgbClr val="007635"/>
                        </a:solidFill>
                        <a:effectLst/>
                        <a:latin typeface="Calibri" panose="020F0502020204030204" pitchFamily="34" charset="0"/>
                        <a:cs typeface="Calibri" panose="020F0502020204030204" pitchFamily="34" charset="0"/>
                      </a:endParaRPr>
                    </a:p>
                  </a:txBody>
                  <a:tcPr marL="9525" marR="9525" marT="9525" marB="0" anchor="b"/>
                </a:tc>
              </a:tr>
              <a:tr h="337991">
                <a:tc>
                  <a:txBody>
                    <a:bodyPr/>
                    <a:lstStyle/>
                    <a:p>
                      <a:pPr algn="ctr" fontAlgn="b"/>
                      <a:r>
                        <a:rPr lang="cs-CZ" sz="2000" u="none" strike="noStrike">
                          <a:solidFill>
                            <a:srgbClr val="007635"/>
                          </a:solidFill>
                          <a:effectLst/>
                          <a:latin typeface="Calibri" panose="020F0502020204030204" pitchFamily="34" charset="0"/>
                          <a:cs typeface="Calibri" panose="020F0502020204030204" pitchFamily="34" charset="0"/>
                        </a:rPr>
                        <a:t>7</a:t>
                      </a:r>
                      <a:endParaRPr lang="cs-CZ" sz="2000" b="0" i="0" u="none" strike="noStrike">
                        <a:solidFill>
                          <a:srgbClr val="007635"/>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cs-CZ" sz="2000" u="none" strike="noStrike" dirty="0" err="1">
                          <a:solidFill>
                            <a:srgbClr val="007635"/>
                          </a:solidFill>
                          <a:effectLst/>
                          <a:latin typeface="Calibri" panose="020F0502020204030204" pitchFamily="34" charset="0"/>
                          <a:cs typeface="Calibri" panose="020F0502020204030204" pitchFamily="34" charset="0"/>
                        </a:rPr>
                        <a:t>Lichens</a:t>
                      </a:r>
                      <a:r>
                        <a:rPr lang="cs-CZ" sz="2000" u="none" strike="noStrike" dirty="0">
                          <a:solidFill>
                            <a:srgbClr val="007635"/>
                          </a:solidFill>
                          <a:effectLst/>
                          <a:latin typeface="Calibri" panose="020F0502020204030204" pitchFamily="34" charset="0"/>
                          <a:cs typeface="Calibri" panose="020F0502020204030204" pitchFamily="34" charset="0"/>
                        </a:rPr>
                        <a:t> and </a:t>
                      </a:r>
                      <a:r>
                        <a:rPr lang="cs-CZ" sz="2000" u="none" strike="noStrike" dirty="0" err="1">
                          <a:solidFill>
                            <a:srgbClr val="007635"/>
                          </a:solidFill>
                          <a:effectLst/>
                          <a:latin typeface="Calibri" panose="020F0502020204030204" pitchFamily="34" charset="0"/>
                          <a:cs typeface="Calibri" panose="020F0502020204030204" pitchFamily="34" charset="0"/>
                        </a:rPr>
                        <a:t>mosses</a:t>
                      </a:r>
                      <a:r>
                        <a:rPr lang="cs-CZ" sz="2000" u="none" strike="noStrike" dirty="0">
                          <a:solidFill>
                            <a:srgbClr val="007635"/>
                          </a:solidFill>
                          <a:effectLst/>
                          <a:latin typeface="Calibri" panose="020F0502020204030204" pitchFamily="34" charset="0"/>
                          <a:cs typeface="Calibri" panose="020F0502020204030204" pitchFamily="34" charset="0"/>
                        </a:rPr>
                        <a:t> </a:t>
                      </a:r>
                      <a:r>
                        <a:rPr lang="cs-CZ" sz="2000" u="none" strike="noStrike" dirty="0" err="1">
                          <a:solidFill>
                            <a:srgbClr val="007635"/>
                          </a:solidFill>
                          <a:effectLst/>
                          <a:latin typeface="Calibri" panose="020F0502020204030204" pitchFamily="34" charset="0"/>
                          <a:cs typeface="Calibri" panose="020F0502020204030204" pitchFamily="34" charset="0"/>
                        </a:rPr>
                        <a:t>land</a:t>
                      </a:r>
                      <a:r>
                        <a:rPr lang="cs-CZ" sz="2000" u="none" strike="noStrike" dirty="0">
                          <a:solidFill>
                            <a:srgbClr val="007635"/>
                          </a:solidFill>
                          <a:effectLst/>
                          <a:latin typeface="Calibri" panose="020F0502020204030204" pitchFamily="34" charset="0"/>
                          <a:cs typeface="Calibri" panose="020F0502020204030204" pitchFamily="34" charset="0"/>
                        </a:rPr>
                        <a:t> </a:t>
                      </a:r>
                      <a:endParaRPr lang="cs-CZ" sz="2000" b="0" i="0" u="none" strike="noStrike" dirty="0">
                        <a:solidFill>
                          <a:srgbClr val="007635"/>
                        </a:solidFill>
                        <a:effectLst/>
                        <a:latin typeface="Calibri" panose="020F0502020204030204" pitchFamily="34" charset="0"/>
                        <a:cs typeface="Calibri" panose="020F0502020204030204" pitchFamily="34" charset="0"/>
                      </a:endParaRPr>
                    </a:p>
                  </a:txBody>
                  <a:tcPr marL="9525" marR="9525" marT="9525" marB="0" anchor="b"/>
                </a:tc>
              </a:tr>
              <a:tr h="337991">
                <a:tc>
                  <a:txBody>
                    <a:bodyPr/>
                    <a:lstStyle/>
                    <a:p>
                      <a:pPr algn="ctr" fontAlgn="b"/>
                      <a:r>
                        <a:rPr lang="cs-CZ" sz="2000" u="none" strike="noStrike">
                          <a:solidFill>
                            <a:srgbClr val="007635"/>
                          </a:solidFill>
                          <a:effectLst/>
                          <a:latin typeface="Calibri" panose="020F0502020204030204" pitchFamily="34" charset="0"/>
                          <a:cs typeface="Calibri" panose="020F0502020204030204" pitchFamily="34" charset="0"/>
                        </a:rPr>
                        <a:t>8</a:t>
                      </a:r>
                      <a:endParaRPr lang="cs-CZ" sz="2000" b="0" i="0" u="none" strike="noStrike">
                        <a:solidFill>
                          <a:srgbClr val="007635"/>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cs-CZ" sz="2000" u="none" strike="noStrike" dirty="0" err="1">
                          <a:solidFill>
                            <a:srgbClr val="007635"/>
                          </a:solidFill>
                          <a:effectLst/>
                          <a:latin typeface="Calibri" panose="020F0502020204030204" pitchFamily="34" charset="0"/>
                          <a:cs typeface="Calibri" panose="020F0502020204030204" pitchFamily="34" charset="0"/>
                        </a:rPr>
                        <a:t>Partly</a:t>
                      </a:r>
                      <a:r>
                        <a:rPr lang="cs-CZ" sz="2000" u="none" strike="noStrike" dirty="0">
                          <a:solidFill>
                            <a:srgbClr val="007635"/>
                          </a:solidFill>
                          <a:effectLst/>
                          <a:latin typeface="Calibri" panose="020F0502020204030204" pitchFamily="34" charset="0"/>
                          <a:cs typeface="Calibri" panose="020F0502020204030204" pitchFamily="34" charset="0"/>
                        </a:rPr>
                        <a:t> </a:t>
                      </a:r>
                      <a:r>
                        <a:rPr lang="cs-CZ" sz="2000" u="none" strike="noStrike" dirty="0" err="1">
                          <a:solidFill>
                            <a:srgbClr val="007635"/>
                          </a:solidFill>
                          <a:effectLst/>
                          <a:latin typeface="Calibri" panose="020F0502020204030204" pitchFamily="34" charset="0"/>
                          <a:cs typeface="Calibri" panose="020F0502020204030204" pitchFamily="34" charset="0"/>
                        </a:rPr>
                        <a:t>vegetated</a:t>
                      </a:r>
                      <a:r>
                        <a:rPr lang="cs-CZ" sz="2000" u="none" strike="noStrike" dirty="0">
                          <a:solidFill>
                            <a:srgbClr val="007635"/>
                          </a:solidFill>
                          <a:effectLst/>
                          <a:latin typeface="Calibri" panose="020F0502020204030204" pitchFamily="34" charset="0"/>
                          <a:cs typeface="Calibri" panose="020F0502020204030204" pitchFamily="34" charset="0"/>
                        </a:rPr>
                        <a:t> </a:t>
                      </a:r>
                      <a:r>
                        <a:rPr lang="cs-CZ" sz="2000" u="none" strike="noStrike" dirty="0" err="1">
                          <a:solidFill>
                            <a:srgbClr val="007635"/>
                          </a:solidFill>
                          <a:effectLst/>
                          <a:latin typeface="Calibri" panose="020F0502020204030204" pitchFamily="34" charset="0"/>
                          <a:cs typeface="Calibri" panose="020F0502020204030204" pitchFamily="34" charset="0"/>
                        </a:rPr>
                        <a:t>land</a:t>
                      </a:r>
                      <a:endParaRPr lang="cs-CZ" sz="2000" b="0" i="0" u="none" strike="noStrike" dirty="0">
                        <a:solidFill>
                          <a:srgbClr val="007635"/>
                        </a:solidFill>
                        <a:effectLst/>
                        <a:latin typeface="Calibri" panose="020F0502020204030204" pitchFamily="34" charset="0"/>
                        <a:cs typeface="Calibri" panose="020F0502020204030204" pitchFamily="34" charset="0"/>
                      </a:endParaRPr>
                    </a:p>
                  </a:txBody>
                  <a:tcPr marL="9525" marR="9525" marT="9525" marB="0" anchor="b"/>
                </a:tc>
              </a:tr>
              <a:tr h="337991">
                <a:tc>
                  <a:txBody>
                    <a:bodyPr/>
                    <a:lstStyle/>
                    <a:p>
                      <a:pPr algn="ctr" fontAlgn="b"/>
                      <a:r>
                        <a:rPr lang="cs-CZ" sz="2000" u="none" strike="noStrike">
                          <a:solidFill>
                            <a:srgbClr val="007635"/>
                          </a:solidFill>
                          <a:effectLst/>
                          <a:latin typeface="Calibri" panose="020F0502020204030204" pitchFamily="34" charset="0"/>
                          <a:cs typeface="Calibri" panose="020F0502020204030204" pitchFamily="34" charset="0"/>
                        </a:rPr>
                        <a:t>9</a:t>
                      </a:r>
                      <a:endParaRPr lang="cs-CZ" sz="2000" b="0" i="0" u="none" strike="noStrike">
                        <a:solidFill>
                          <a:srgbClr val="007635"/>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cs-CZ" sz="2000" u="none" strike="noStrike" dirty="0">
                          <a:solidFill>
                            <a:srgbClr val="007635"/>
                          </a:solidFill>
                          <a:effectLst/>
                          <a:latin typeface="Calibri" panose="020F0502020204030204" pitchFamily="34" charset="0"/>
                          <a:cs typeface="Calibri" panose="020F0502020204030204" pitchFamily="34" charset="0"/>
                        </a:rPr>
                        <a:t>Non-</a:t>
                      </a:r>
                      <a:r>
                        <a:rPr lang="cs-CZ" sz="2000" u="none" strike="noStrike" dirty="0" err="1">
                          <a:solidFill>
                            <a:srgbClr val="007635"/>
                          </a:solidFill>
                          <a:effectLst/>
                          <a:latin typeface="Calibri" panose="020F0502020204030204" pitchFamily="34" charset="0"/>
                          <a:cs typeface="Calibri" panose="020F0502020204030204" pitchFamily="34" charset="0"/>
                        </a:rPr>
                        <a:t>vegetated</a:t>
                      </a:r>
                      <a:r>
                        <a:rPr lang="cs-CZ" sz="2000" u="none" strike="noStrike" dirty="0">
                          <a:solidFill>
                            <a:srgbClr val="007635"/>
                          </a:solidFill>
                          <a:effectLst/>
                          <a:latin typeface="Calibri" panose="020F0502020204030204" pitchFamily="34" charset="0"/>
                          <a:cs typeface="Calibri" panose="020F0502020204030204" pitchFamily="34" charset="0"/>
                        </a:rPr>
                        <a:t> </a:t>
                      </a:r>
                      <a:r>
                        <a:rPr lang="cs-CZ" sz="2000" u="none" strike="noStrike" dirty="0" err="1">
                          <a:solidFill>
                            <a:srgbClr val="007635"/>
                          </a:solidFill>
                          <a:effectLst/>
                          <a:latin typeface="Calibri" panose="020F0502020204030204" pitchFamily="34" charset="0"/>
                          <a:cs typeface="Calibri" panose="020F0502020204030204" pitchFamily="34" charset="0"/>
                        </a:rPr>
                        <a:t>land</a:t>
                      </a:r>
                      <a:endParaRPr lang="cs-CZ" sz="2000" b="0" i="0" u="none" strike="noStrike" dirty="0">
                        <a:solidFill>
                          <a:srgbClr val="007635"/>
                        </a:solidFill>
                        <a:effectLst/>
                        <a:latin typeface="Calibri" panose="020F0502020204030204" pitchFamily="34" charset="0"/>
                        <a:cs typeface="Calibri" panose="020F0502020204030204" pitchFamily="34" charset="0"/>
                      </a:endParaRPr>
                    </a:p>
                  </a:txBody>
                  <a:tcPr marL="9525" marR="9525" marT="9525" marB="0" anchor="b"/>
                </a:tc>
              </a:tr>
              <a:tr h="337991">
                <a:tc>
                  <a:txBody>
                    <a:bodyPr/>
                    <a:lstStyle/>
                    <a:p>
                      <a:pPr algn="ctr" fontAlgn="b"/>
                      <a:r>
                        <a:rPr lang="cs-CZ" sz="2000" u="none" strike="noStrike">
                          <a:solidFill>
                            <a:srgbClr val="007635"/>
                          </a:solidFill>
                          <a:effectLst/>
                          <a:latin typeface="Calibri" panose="020F0502020204030204" pitchFamily="34" charset="0"/>
                          <a:cs typeface="Calibri" panose="020F0502020204030204" pitchFamily="34" charset="0"/>
                        </a:rPr>
                        <a:t>10</a:t>
                      </a:r>
                      <a:endParaRPr lang="cs-CZ" sz="2000" b="0" i="0" u="none" strike="noStrike">
                        <a:solidFill>
                          <a:srgbClr val="007635"/>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cs-CZ" sz="2000" u="none" strike="noStrike" dirty="0" err="1">
                          <a:solidFill>
                            <a:srgbClr val="007635"/>
                          </a:solidFill>
                          <a:effectLst/>
                          <a:latin typeface="Calibri" panose="020F0502020204030204" pitchFamily="34" charset="0"/>
                          <a:cs typeface="Calibri" panose="020F0502020204030204" pitchFamily="34" charset="0"/>
                        </a:rPr>
                        <a:t>Water</a:t>
                      </a:r>
                      <a:endParaRPr lang="cs-CZ" sz="2000" b="0" i="0" u="none" strike="noStrike" dirty="0">
                        <a:solidFill>
                          <a:srgbClr val="007635"/>
                        </a:solidFill>
                        <a:effectLst/>
                        <a:latin typeface="Calibri" panose="020F0502020204030204" pitchFamily="34" charset="0"/>
                        <a:cs typeface="Calibri" panose="020F0502020204030204" pitchFamily="34" charset="0"/>
                      </a:endParaRPr>
                    </a:p>
                  </a:txBody>
                  <a:tcPr marL="9525" marR="9525" marT="9525" marB="0" anchor="b"/>
                </a:tc>
              </a:tr>
              <a:tr h="337991">
                <a:tc>
                  <a:txBody>
                    <a:bodyPr/>
                    <a:lstStyle/>
                    <a:p>
                      <a:pPr algn="ctr" fontAlgn="b"/>
                      <a:r>
                        <a:rPr lang="cs-CZ" sz="2000" u="none" strike="noStrike" dirty="0">
                          <a:solidFill>
                            <a:srgbClr val="007635"/>
                          </a:solidFill>
                          <a:effectLst/>
                          <a:latin typeface="Calibri" panose="020F0502020204030204" pitchFamily="34" charset="0"/>
                          <a:cs typeface="Calibri" panose="020F0502020204030204" pitchFamily="34" charset="0"/>
                        </a:rPr>
                        <a:t>11</a:t>
                      </a:r>
                      <a:endParaRPr lang="cs-CZ" sz="2000" b="0" i="0" u="none" strike="noStrike" dirty="0">
                        <a:solidFill>
                          <a:srgbClr val="007635"/>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cs-CZ" sz="2000" u="none" strike="noStrike" dirty="0" err="1">
                          <a:solidFill>
                            <a:srgbClr val="007635"/>
                          </a:solidFill>
                          <a:effectLst/>
                          <a:latin typeface="Calibri" panose="020F0502020204030204" pitchFamily="34" charset="0"/>
                          <a:cs typeface="Calibri" panose="020F0502020204030204" pitchFamily="34" charset="0"/>
                        </a:rPr>
                        <a:t>Snow</a:t>
                      </a:r>
                      <a:r>
                        <a:rPr lang="cs-CZ" sz="2000" u="none" strike="noStrike" dirty="0">
                          <a:solidFill>
                            <a:srgbClr val="007635"/>
                          </a:solidFill>
                          <a:effectLst/>
                          <a:latin typeface="Calibri" panose="020F0502020204030204" pitchFamily="34" charset="0"/>
                          <a:cs typeface="Calibri" panose="020F0502020204030204" pitchFamily="34" charset="0"/>
                        </a:rPr>
                        <a:t> and </a:t>
                      </a:r>
                      <a:r>
                        <a:rPr lang="cs-CZ" sz="2000" u="none" strike="noStrike" dirty="0" err="1">
                          <a:solidFill>
                            <a:srgbClr val="007635"/>
                          </a:solidFill>
                          <a:effectLst/>
                          <a:latin typeface="Calibri" panose="020F0502020204030204" pitchFamily="34" charset="0"/>
                          <a:cs typeface="Calibri" panose="020F0502020204030204" pitchFamily="34" charset="0"/>
                        </a:rPr>
                        <a:t>Ice</a:t>
                      </a:r>
                      <a:endParaRPr lang="cs-CZ" sz="2000" b="0" i="0" u="none" strike="noStrike" dirty="0">
                        <a:solidFill>
                          <a:srgbClr val="007635"/>
                        </a:solidFill>
                        <a:effectLst/>
                        <a:latin typeface="Calibri" panose="020F0502020204030204" pitchFamily="34" charset="0"/>
                        <a:cs typeface="Calibri" panose="020F0502020204030204" pitchFamily="34" charset="0"/>
                      </a:endParaRPr>
                    </a:p>
                  </a:txBody>
                  <a:tcPr marL="9525" marR="9525" marT="9525" marB="0" anchor="b"/>
                </a:tc>
              </a:tr>
            </a:tbl>
          </a:graphicData>
        </a:graphic>
      </p:graphicFrame>
      <p:pic>
        <p:nvPicPr>
          <p:cNvPr id="8" name="Picture 3" descr="SE2277_v4">
            <a:extLst>
              <a:ext uri="{FF2B5EF4-FFF2-40B4-BE49-F238E27FC236}">
                <a16:creationId xmlns="" xmlns:a16="http://schemas.microsoft.com/office/drawing/2014/main" id="{D93983AE-67B9-4040-A99F-1503E7737E8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9993" y="2291924"/>
            <a:ext cx="1829767" cy="1838751"/>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9" name="Picture 6" descr="SH_071">
            <a:extLst>
              <a:ext uri="{FF2B5EF4-FFF2-40B4-BE49-F238E27FC236}">
                <a16:creationId xmlns="" xmlns:a16="http://schemas.microsoft.com/office/drawing/2014/main" id="{CA07A9E3-684D-4134-9D22-72140749AF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60960" y="4192018"/>
            <a:ext cx="1828800" cy="180921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Ovál 6"/>
          <p:cNvSpPr/>
          <p:nvPr/>
        </p:nvSpPr>
        <p:spPr>
          <a:xfrm rot="21069021">
            <a:off x="5180715" y="2587676"/>
            <a:ext cx="4890267" cy="14891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Tentative specification onl</a:t>
            </a:r>
            <a:r>
              <a:rPr lang="en-US" dirty="0" smtClean="0"/>
              <a:t>y Implementation 2019</a:t>
            </a:r>
            <a:endParaRPr lang="cs-CZ" dirty="0"/>
          </a:p>
        </p:txBody>
      </p:sp>
    </p:spTree>
    <p:extLst>
      <p:ext uri="{BB962C8B-B14F-4D97-AF65-F5344CB8AC3E}">
        <p14:creationId xmlns:p14="http://schemas.microsoft.com/office/powerpoint/2010/main" val="14674047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pPr marL="450850" indent="-450850"/>
            <a:r>
              <a:rPr lang="en-US" altLang="en-US" dirty="0">
                <a:ea typeface="Verdana" panose="020B0604030504040204" pitchFamily="34" charset="0"/>
                <a:cs typeface="Verdana" panose="020B0604030504040204" pitchFamily="34" charset="0"/>
              </a:rPr>
              <a:t>Other datasets </a:t>
            </a:r>
          </a:p>
        </p:txBody>
      </p:sp>
      <p:sp>
        <p:nvSpPr>
          <p:cNvPr id="3" name="Content Placeholder 2"/>
          <p:cNvSpPr>
            <a:spLocks noGrp="1"/>
          </p:cNvSpPr>
          <p:nvPr>
            <p:ph sz="quarter" idx="13"/>
          </p:nvPr>
        </p:nvSpPr>
        <p:spPr>
          <a:xfrm>
            <a:off x="468000" y="917575"/>
            <a:ext cx="11245850" cy="3759200"/>
          </a:xfrm>
        </p:spPr>
        <p:txBody>
          <a:bodyPr/>
          <a:lstStyle/>
          <a:p>
            <a:pPr marL="450850" indent="-450850"/>
            <a:r>
              <a:rPr lang="en-US" altLang="en-US" dirty="0" smtClean="0">
                <a:ea typeface="Verdana" panose="020B0604030504040204" pitchFamily="34" charset="0"/>
                <a:cs typeface="Verdana" panose="020B0604030504040204" pitchFamily="34" charset="0"/>
              </a:rPr>
              <a:t>LPIS </a:t>
            </a:r>
          </a:p>
          <a:p>
            <a:pPr marL="715963" indent="-268288"/>
            <a:r>
              <a:rPr lang="en-US" altLang="en-US" sz="2400" dirty="0" smtClean="0">
                <a:ea typeface="Verdana" panose="020B0604030504040204" pitchFamily="34" charset="0"/>
                <a:cs typeface="Verdana" panose="020B0604030504040204" pitchFamily="34" charset="0"/>
              </a:rPr>
              <a:t>Discussed for ‘decades’, but LPIS data becomes more and more open</a:t>
            </a:r>
            <a:r>
              <a:rPr lang="en-US" altLang="en-US" sz="2400" dirty="0">
                <a:ea typeface="Verdana" panose="020B0604030504040204" pitchFamily="34" charset="0"/>
                <a:cs typeface="Verdana" panose="020B0604030504040204" pitchFamily="34" charset="0"/>
              </a:rPr>
              <a:t>. </a:t>
            </a:r>
            <a:endParaRPr lang="en-US" altLang="en-US" sz="2400" dirty="0" smtClean="0">
              <a:ea typeface="Verdana" panose="020B0604030504040204" pitchFamily="34" charset="0"/>
              <a:cs typeface="Verdana" panose="020B0604030504040204" pitchFamily="34" charset="0"/>
            </a:endParaRPr>
          </a:p>
          <a:p>
            <a:pPr marL="715963" indent="-268288"/>
            <a:r>
              <a:rPr lang="en-US" altLang="en-US" sz="2400" dirty="0" smtClean="0">
                <a:ea typeface="Verdana" panose="020B0604030504040204" pitchFamily="34" charset="0"/>
                <a:cs typeface="Verdana" panose="020B0604030504040204" pitchFamily="34" charset="0"/>
              </a:rPr>
              <a:t>Coordinated </a:t>
            </a:r>
            <a:r>
              <a:rPr lang="en-US" altLang="en-US" sz="2400" dirty="0">
                <a:ea typeface="Verdana" panose="020B0604030504040204" pitchFamily="34" charset="0"/>
                <a:cs typeface="Verdana" panose="020B0604030504040204" pitchFamily="34" charset="0"/>
              </a:rPr>
              <a:t>effort shall help </a:t>
            </a:r>
            <a:r>
              <a:rPr lang="en-US" altLang="en-US" sz="2400" dirty="0" smtClean="0">
                <a:ea typeface="Verdana" panose="020B0604030504040204" pitchFamily="34" charset="0"/>
                <a:cs typeface="Verdana" panose="020B0604030504040204" pitchFamily="34" charset="0"/>
              </a:rPr>
              <a:t>to achieve availability of open-part for all EU28.</a:t>
            </a:r>
            <a:endParaRPr lang="en-US" altLang="en-US" sz="2400" dirty="0">
              <a:ea typeface="Verdana" panose="020B0604030504040204" pitchFamily="34" charset="0"/>
              <a:cs typeface="Verdana" panose="020B0604030504040204" pitchFamily="34" charset="0"/>
            </a:endParaRPr>
          </a:p>
          <a:p>
            <a:pPr marL="715963" indent="-268288"/>
            <a:r>
              <a:rPr lang="en-US" altLang="en-US" sz="2400" dirty="0" smtClean="0">
                <a:ea typeface="Verdana" panose="020B0604030504040204" pitchFamily="34" charset="0"/>
                <a:cs typeface="Verdana" panose="020B0604030504040204" pitchFamily="34" charset="0"/>
              </a:rPr>
              <a:t>Although not fully harmonized, some common denominator could be found on the level of physical blocks and basic categories: arable, permanent grassland, other… </a:t>
            </a:r>
          </a:p>
          <a:p>
            <a:pPr marL="0" indent="0">
              <a:buNone/>
            </a:pPr>
            <a:endParaRPr lang="en-US" altLang="en-US" dirty="0" smtClean="0">
              <a:ea typeface="Verdana" panose="020B0604030504040204" pitchFamily="34" charset="0"/>
              <a:cs typeface="Verdana" panose="020B0604030504040204" pitchFamily="34" charset="0"/>
            </a:endParaRPr>
          </a:p>
          <a:p>
            <a:pPr marL="0" indent="0">
              <a:buNone/>
            </a:pPr>
            <a:endParaRPr lang="en-US" altLang="en-US" dirty="0">
              <a:ea typeface="Verdana" panose="020B0604030504040204" pitchFamily="34" charset="0"/>
              <a:cs typeface="Verdana" panose="020B0604030504040204" pitchFamily="34" charset="0"/>
            </a:endParaRPr>
          </a:p>
          <a:p>
            <a:pPr marL="450850" indent="-450850"/>
            <a:endParaRPr lang="en-US" altLang="en-US" dirty="0">
              <a:ea typeface="Verdana" panose="020B0604030504040204" pitchFamily="34" charset="0"/>
              <a:cs typeface="Verdana" panose="020B0604030504040204" pitchFamily="34" charset="0"/>
            </a:endParaRPr>
          </a:p>
        </p:txBody>
      </p:sp>
      <p:pic>
        <p:nvPicPr>
          <p:cNvPr id="4" name="Obrázek 3"/>
          <p:cNvPicPr>
            <a:picLocks noChangeAspect="1"/>
          </p:cNvPicPr>
          <p:nvPr/>
        </p:nvPicPr>
        <p:blipFill>
          <a:blip r:embed="rId2"/>
          <a:stretch>
            <a:fillRect/>
          </a:stretch>
        </p:blipFill>
        <p:spPr>
          <a:xfrm>
            <a:off x="966566" y="3333422"/>
            <a:ext cx="4210050" cy="3419475"/>
          </a:xfrm>
          <a:prstGeom prst="rect">
            <a:avLst/>
          </a:prstGeom>
        </p:spPr>
      </p:pic>
      <p:pic>
        <p:nvPicPr>
          <p:cNvPr id="5" name="Obrázek 4"/>
          <p:cNvPicPr>
            <a:picLocks noChangeAspect="1"/>
          </p:cNvPicPr>
          <p:nvPr/>
        </p:nvPicPr>
        <p:blipFill>
          <a:blip r:embed="rId3"/>
          <a:stretch>
            <a:fillRect/>
          </a:stretch>
        </p:blipFill>
        <p:spPr>
          <a:xfrm>
            <a:off x="5185218" y="3354277"/>
            <a:ext cx="4450350" cy="2762742"/>
          </a:xfrm>
          <a:prstGeom prst="rect">
            <a:avLst/>
          </a:prstGeom>
        </p:spPr>
      </p:pic>
    </p:spTree>
    <p:extLst>
      <p:ext uri="{BB962C8B-B14F-4D97-AF65-F5344CB8AC3E}">
        <p14:creationId xmlns:p14="http://schemas.microsoft.com/office/powerpoint/2010/main" val="4435326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pPr marL="450850" indent="-450850"/>
            <a:r>
              <a:rPr lang="en-US" altLang="en-US" dirty="0">
                <a:ea typeface="Verdana" panose="020B0604030504040204" pitchFamily="34" charset="0"/>
                <a:cs typeface="Verdana" panose="020B0604030504040204" pitchFamily="34" charset="0"/>
              </a:rPr>
              <a:t>Other </a:t>
            </a:r>
            <a:r>
              <a:rPr lang="en-US" altLang="en-US" dirty="0" smtClean="0">
                <a:ea typeface="Verdana" panose="020B0604030504040204" pitchFamily="34" charset="0"/>
                <a:cs typeface="Verdana" panose="020B0604030504040204" pitchFamily="34" charset="0"/>
              </a:rPr>
              <a:t>“datasets” </a:t>
            </a:r>
            <a:endParaRPr lang="en-US" altLang="en-US" dirty="0">
              <a:ea typeface="Verdana" panose="020B0604030504040204" pitchFamily="34" charset="0"/>
              <a:cs typeface="Verdana" panose="020B0604030504040204" pitchFamily="34" charset="0"/>
            </a:endParaRPr>
          </a:p>
        </p:txBody>
      </p:sp>
      <p:sp>
        <p:nvSpPr>
          <p:cNvPr id="3" name="Content Placeholder 2"/>
          <p:cNvSpPr>
            <a:spLocks noGrp="1"/>
          </p:cNvSpPr>
          <p:nvPr>
            <p:ph sz="quarter" idx="13"/>
          </p:nvPr>
        </p:nvSpPr>
        <p:spPr>
          <a:xfrm>
            <a:off x="468000" y="917575"/>
            <a:ext cx="11510640" cy="3759200"/>
          </a:xfrm>
        </p:spPr>
        <p:txBody>
          <a:bodyPr/>
          <a:lstStyle/>
          <a:p>
            <a:pPr marL="715963" indent="-268288"/>
            <a:r>
              <a:rPr lang="en-US" altLang="en-US" dirty="0" smtClean="0">
                <a:ea typeface="Verdana" panose="020B0604030504040204" pitchFamily="34" charset="0"/>
                <a:cs typeface="Verdana" panose="020B0604030504040204" pitchFamily="34" charset="0"/>
              </a:rPr>
              <a:t>Sentinel based CAP support (Sentinel1 &amp; Sentinel2) </a:t>
            </a:r>
          </a:p>
          <a:p>
            <a:pPr marL="1166813" indent="-452438"/>
            <a:r>
              <a:rPr lang="en-US" altLang="en-US" sz="3600" dirty="0" smtClean="0">
                <a:ea typeface="Verdana" panose="020B0604030504040204" pitchFamily="34" charset="0"/>
                <a:cs typeface="Verdana" panose="020B0604030504040204" pitchFamily="34" charset="0"/>
              </a:rPr>
              <a:t>Crop type maps </a:t>
            </a:r>
          </a:p>
          <a:p>
            <a:pPr marL="1166813" indent="-452438"/>
            <a:r>
              <a:rPr lang="en-US" altLang="en-US" sz="3600" dirty="0" smtClean="0">
                <a:ea typeface="Verdana" panose="020B0604030504040204" pitchFamily="34" charset="0"/>
                <a:cs typeface="Verdana" panose="020B0604030504040204" pitchFamily="34" charset="0"/>
              </a:rPr>
              <a:t>Grassland cutting</a:t>
            </a:r>
            <a:r>
              <a:rPr lang="en-US" altLang="en-US" sz="3600" dirty="0">
                <a:ea typeface="Verdana" panose="020B0604030504040204" pitchFamily="34" charset="0"/>
                <a:cs typeface="Verdana" panose="020B0604030504040204" pitchFamily="34" charset="0"/>
              </a:rPr>
              <a:t>, </a:t>
            </a:r>
            <a:r>
              <a:rPr lang="en-US" altLang="en-US" sz="3600" dirty="0" smtClean="0">
                <a:ea typeface="Verdana" panose="020B0604030504040204" pitchFamily="34" charset="0"/>
                <a:cs typeface="Verdana" panose="020B0604030504040204" pitchFamily="34" charset="0"/>
              </a:rPr>
              <a:t>grazing                   </a:t>
            </a:r>
            <a:r>
              <a:rPr lang="en-US" altLang="en-US" sz="2000" dirty="0" smtClean="0">
                <a:ea typeface="Verdana" panose="020B0604030504040204" pitchFamily="34" charset="0"/>
                <a:cs typeface="Verdana" panose="020B0604030504040204" pitchFamily="34" charset="0"/>
                <a:hlinkClick r:id="rId2"/>
              </a:rPr>
              <a:t>http</a:t>
            </a:r>
            <a:r>
              <a:rPr lang="en-US" altLang="en-US" sz="2000" dirty="0">
                <a:ea typeface="Verdana" panose="020B0604030504040204" pitchFamily="34" charset="0"/>
                <a:cs typeface="Verdana" panose="020B0604030504040204" pitchFamily="34" charset="0"/>
                <a:hlinkClick r:id="rId2"/>
              </a:rPr>
              <a:t>://esa-sen4cap.org/</a:t>
            </a:r>
            <a:endParaRPr lang="en-US" altLang="en-US" sz="2000" dirty="0" smtClean="0">
              <a:ea typeface="Verdana" panose="020B0604030504040204" pitchFamily="34" charset="0"/>
              <a:cs typeface="Verdana" panose="020B0604030504040204" pitchFamily="34" charset="0"/>
            </a:endParaRPr>
          </a:p>
          <a:p>
            <a:pPr marL="1166813" indent="-452438"/>
            <a:r>
              <a:rPr lang="en-US" altLang="en-US" sz="3600" dirty="0" smtClean="0">
                <a:ea typeface="Verdana" panose="020B0604030504040204" pitchFamily="34" charset="0"/>
                <a:cs typeface="Verdana" panose="020B0604030504040204" pitchFamily="34" charset="0"/>
              </a:rPr>
              <a:t>Agriculture practices (harvest monitoring,…)</a:t>
            </a:r>
          </a:p>
          <a:p>
            <a:pPr marL="714375" indent="0">
              <a:buNone/>
            </a:pPr>
            <a:endParaRPr lang="en-US" altLang="en-US" sz="2400" dirty="0">
              <a:ea typeface="Verdana" panose="020B0604030504040204" pitchFamily="34" charset="0"/>
              <a:cs typeface="Verdana" panose="020B0604030504040204" pitchFamily="34" charset="0"/>
            </a:endParaRPr>
          </a:p>
          <a:p>
            <a:pPr marL="715963" indent="-268288"/>
            <a:r>
              <a:rPr lang="en-US" altLang="en-US" sz="2400" dirty="0" smtClean="0">
                <a:ea typeface="Verdana" panose="020B0604030504040204" pitchFamily="34" charset="0"/>
                <a:cs typeface="Verdana" panose="020B0604030504040204" pitchFamily="34" charset="0"/>
              </a:rPr>
              <a:t>SEN4CAP (but also SEN4AGRI, </a:t>
            </a:r>
            <a:r>
              <a:rPr lang="en-US" altLang="en-US" sz="2400" dirty="0" err="1" smtClean="0">
                <a:ea typeface="Verdana" panose="020B0604030504040204" pitchFamily="34" charset="0"/>
                <a:cs typeface="Verdana" panose="020B0604030504040204" pitchFamily="34" charset="0"/>
              </a:rPr>
              <a:t>CzechAGRI</a:t>
            </a:r>
            <a:r>
              <a:rPr lang="en-US" altLang="en-US" sz="2400" dirty="0" smtClean="0">
                <a:ea typeface="Verdana" panose="020B0604030504040204" pitchFamily="34" charset="0"/>
                <a:cs typeface="Verdana" panose="020B0604030504040204" pitchFamily="34" charset="0"/>
              </a:rPr>
              <a:t>) developed methodologies </a:t>
            </a:r>
            <a:endParaRPr lang="en-US" altLang="en-US" sz="2400" dirty="0">
              <a:ea typeface="Verdana" panose="020B0604030504040204" pitchFamily="34" charset="0"/>
              <a:cs typeface="Verdana" panose="020B0604030504040204" pitchFamily="34" charset="0"/>
            </a:endParaRPr>
          </a:p>
          <a:p>
            <a:pPr marL="714375" indent="0">
              <a:buNone/>
            </a:pPr>
            <a:r>
              <a:rPr lang="en-US" altLang="en-US" sz="2400" b="1" dirty="0" smtClean="0">
                <a:ea typeface="Verdana" panose="020B0604030504040204" pitchFamily="34" charset="0"/>
                <a:cs typeface="Verdana" panose="020B0604030504040204" pitchFamily="34" charset="0"/>
              </a:rPr>
              <a:t>Objectives: </a:t>
            </a:r>
            <a:r>
              <a:rPr lang="en-US" altLang="en-US" sz="2400" dirty="0" smtClean="0">
                <a:ea typeface="Verdana" panose="020B0604030504040204" pitchFamily="34" charset="0"/>
                <a:cs typeface="Verdana" panose="020B0604030504040204" pitchFamily="34" charset="0"/>
              </a:rPr>
              <a:t>Demonstrate </a:t>
            </a:r>
            <a:r>
              <a:rPr lang="en-US" altLang="en-US" sz="2400" dirty="0">
                <a:ea typeface="Verdana" panose="020B0604030504040204" pitchFamily="34" charset="0"/>
                <a:cs typeface="Verdana" panose="020B0604030504040204" pitchFamily="34" charset="0"/>
              </a:rPr>
              <a:t>potential of S1 &amp; S2 to improve the efficiency &amp; traceability of the IACS and in particular for the greening measures of the CAP </a:t>
            </a:r>
          </a:p>
          <a:p>
            <a:pPr marL="714375" indent="0">
              <a:buNone/>
            </a:pPr>
            <a:r>
              <a:rPr lang="en-US" altLang="en-US" sz="2400" dirty="0">
                <a:ea typeface="Verdana" panose="020B0604030504040204" pitchFamily="34" charset="0"/>
                <a:cs typeface="Verdana" panose="020B0604030504040204" pitchFamily="34" charset="0"/>
              </a:rPr>
              <a:t>Support to the CAP2020 reform process in respect of the potential of the Sentinels</a:t>
            </a:r>
          </a:p>
          <a:p>
            <a:pPr marL="0" indent="0">
              <a:buNone/>
            </a:pPr>
            <a:endParaRPr lang="en-US" altLang="en-US" dirty="0" smtClean="0">
              <a:ea typeface="Verdana" panose="020B0604030504040204" pitchFamily="34" charset="0"/>
              <a:cs typeface="Verdana" panose="020B0604030504040204" pitchFamily="34" charset="0"/>
            </a:endParaRPr>
          </a:p>
          <a:p>
            <a:pPr marL="0" indent="0">
              <a:buNone/>
            </a:pPr>
            <a:endParaRPr lang="en-US" altLang="en-US" dirty="0">
              <a:ea typeface="Verdana" panose="020B0604030504040204" pitchFamily="34" charset="0"/>
              <a:cs typeface="Verdana" panose="020B0604030504040204" pitchFamily="34" charset="0"/>
            </a:endParaRPr>
          </a:p>
          <a:p>
            <a:pPr marL="450850" indent="-450850"/>
            <a:endParaRPr lang="en-US" altLang="en-US" dirty="0">
              <a:ea typeface="Verdana" panose="020B0604030504040204" pitchFamily="34" charset="0"/>
              <a:cs typeface="Verdana" panose="020B0604030504040204" pitchFamily="34" charset="0"/>
            </a:endParaRPr>
          </a:p>
        </p:txBody>
      </p:sp>
      <p:pic>
        <p:nvPicPr>
          <p:cNvPr id="6" name="Obrázek 5"/>
          <p:cNvPicPr>
            <a:picLocks noChangeAspect="1"/>
          </p:cNvPicPr>
          <p:nvPr/>
        </p:nvPicPr>
        <p:blipFill>
          <a:blip r:embed="rId3"/>
          <a:stretch>
            <a:fillRect/>
          </a:stretch>
        </p:blipFill>
        <p:spPr>
          <a:xfrm>
            <a:off x="8255959" y="1554215"/>
            <a:ext cx="2819400" cy="1057275"/>
          </a:xfrm>
          <a:prstGeom prst="rect">
            <a:avLst/>
          </a:prstGeom>
        </p:spPr>
      </p:pic>
    </p:spTree>
    <p:extLst>
      <p:ext uri="{BB962C8B-B14F-4D97-AF65-F5344CB8AC3E}">
        <p14:creationId xmlns:p14="http://schemas.microsoft.com/office/powerpoint/2010/main" val="17467918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smtClean="0"/>
              <a:t>Back</a:t>
            </a:r>
            <a:r>
              <a:rPr lang="cs-CZ" dirty="0" smtClean="0"/>
              <a:t>g</a:t>
            </a:r>
            <a:r>
              <a:rPr lang="en-GB" dirty="0" smtClean="0"/>
              <a:t>round</a:t>
            </a:r>
            <a:endParaRPr lang="en-GB" dirty="0"/>
          </a:p>
        </p:txBody>
      </p:sp>
      <p:sp>
        <p:nvSpPr>
          <p:cNvPr id="3" name="Content Placeholder 2"/>
          <p:cNvSpPr>
            <a:spLocks noGrp="1"/>
          </p:cNvSpPr>
          <p:nvPr>
            <p:ph sz="quarter" idx="13"/>
          </p:nvPr>
        </p:nvSpPr>
        <p:spPr>
          <a:xfrm>
            <a:off x="468313" y="1143694"/>
            <a:ext cx="11021322" cy="3759200"/>
          </a:xfrm>
        </p:spPr>
        <p:txBody>
          <a:bodyPr/>
          <a:lstStyle/>
          <a:p>
            <a:r>
              <a:rPr lang="en-GB" dirty="0" smtClean="0"/>
              <a:t>Work done under ETC ULS AP2018 assignment </a:t>
            </a:r>
          </a:p>
          <a:p>
            <a:r>
              <a:rPr lang="en-GB" dirty="0" smtClean="0"/>
              <a:t>Task </a:t>
            </a:r>
            <a:r>
              <a:rPr lang="en-US" dirty="0"/>
              <a:t>1.8.1.3 </a:t>
            </a:r>
            <a:r>
              <a:rPr lang="en-US" dirty="0" smtClean="0"/>
              <a:t>‘Integration </a:t>
            </a:r>
            <a:r>
              <a:rPr lang="en-US" dirty="0"/>
              <a:t>of Copernicus land monitoring </a:t>
            </a:r>
            <a:r>
              <a:rPr lang="en-US" dirty="0" smtClean="0"/>
              <a:t>products’ with focus on HRL Grassland </a:t>
            </a:r>
            <a:r>
              <a:rPr lang="en-GB" dirty="0" smtClean="0"/>
              <a:t> </a:t>
            </a:r>
          </a:p>
          <a:p>
            <a:r>
              <a:rPr lang="en-GB" dirty="0" smtClean="0"/>
              <a:t>HNV identified as candidate for added-value potential using HRL Grassland</a:t>
            </a:r>
          </a:p>
          <a:p>
            <a:r>
              <a:rPr lang="en-GB" dirty="0" smtClean="0"/>
              <a:t>Current analysis done as support </a:t>
            </a:r>
            <a:r>
              <a:rPr lang="en-GB" dirty="0"/>
              <a:t>to task 1.8.4.2 </a:t>
            </a:r>
            <a:r>
              <a:rPr lang="en-GB" dirty="0" smtClean="0"/>
              <a:t>‘HNV </a:t>
            </a:r>
            <a:r>
              <a:rPr lang="en-GB" dirty="0"/>
              <a:t>farmland </a:t>
            </a:r>
            <a:r>
              <a:rPr lang="en-GB" dirty="0" smtClean="0"/>
              <a:t>updated’</a:t>
            </a:r>
            <a:endParaRPr lang="en-GB" dirty="0"/>
          </a:p>
        </p:txBody>
      </p:sp>
    </p:spTree>
    <p:extLst>
      <p:ext uri="{BB962C8B-B14F-4D97-AF65-F5344CB8AC3E}">
        <p14:creationId xmlns:p14="http://schemas.microsoft.com/office/powerpoint/2010/main" val="14424674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pPr marL="450850" indent="-450850"/>
            <a:r>
              <a:rPr lang="en-US" altLang="en-US" dirty="0">
                <a:ea typeface="Verdana" panose="020B0604030504040204" pitchFamily="34" charset="0"/>
                <a:cs typeface="Verdana" panose="020B0604030504040204" pitchFamily="34" charset="0"/>
              </a:rPr>
              <a:t>Other datasets </a:t>
            </a:r>
          </a:p>
        </p:txBody>
      </p:sp>
      <p:sp>
        <p:nvSpPr>
          <p:cNvPr id="3" name="Content Placeholder 2"/>
          <p:cNvSpPr>
            <a:spLocks noGrp="1"/>
          </p:cNvSpPr>
          <p:nvPr>
            <p:ph sz="quarter" idx="13"/>
          </p:nvPr>
        </p:nvSpPr>
        <p:spPr>
          <a:xfrm>
            <a:off x="468000" y="865323"/>
            <a:ext cx="11724000" cy="2099946"/>
          </a:xfrm>
        </p:spPr>
        <p:txBody>
          <a:bodyPr/>
          <a:lstStyle/>
          <a:p>
            <a:pPr marL="352425" indent="-352425"/>
            <a:r>
              <a:rPr lang="en-US" altLang="en-US" dirty="0" smtClean="0">
                <a:ea typeface="Verdana" panose="020B0604030504040204" pitchFamily="34" charset="0"/>
                <a:cs typeface="Verdana" panose="020B0604030504040204" pitchFamily="34" charset="0"/>
              </a:rPr>
              <a:t>European products – </a:t>
            </a:r>
            <a:r>
              <a:rPr lang="en-US" altLang="en-US" dirty="0" err="1" smtClean="0">
                <a:ea typeface="Verdana" panose="020B0604030504040204" pitchFamily="34" charset="0"/>
                <a:cs typeface="Verdana" panose="020B0604030504040204" pitchFamily="34" charset="0"/>
              </a:rPr>
              <a:t>TimeScan</a:t>
            </a:r>
            <a:r>
              <a:rPr lang="en-US" altLang="en-US" dirty="0" smtClean="0">
                <a:ea typeface="Verdana" panose="020B0604030504040204" pitchFamily="34" charset="0"/>
                <a:cs typeface="Verdana" panose="020B0604030504040204" pitchFamily="34" charset="0"/>
              </a:rPr>
              <a:t>, S2GLC </a:t>
            </a:r>
          </a:p>
          <a:p>
            <a:pPr marL="352425" indent="-352425"/>
            <a:r>
              <a:rPr lang="en-US" altLang="en-US" sz="3200" dirty="0" err="1" smtClean="0">
                <a:ea typeface="Verdana" panose="020B0604030504040204" pitchFamily="34" charset="0"/>
                <a:cs typeface="Verdana" panose="020B0604030504040204" pitchFamily="34" charset="0"/>
              </a:rPr>
              <a:t>TimeScan</a:t>
            </a:r>
            <a:r>
              <a:rPr lang="en-US" altLang="en-US" sz="3200" dirty="0" smtClean="0">
                <a:ea typeface="Verdana" panose="020B0604030504040204" pitchFamily="34" charset="0"/>
                <a:cs typeface="Verdana" panose="020B0604030504040204" pitchFamily="34" charset="0"/>
              </a:rPr>
              <a:t> Landsat 2015</a:t>
            </a:r>
            <a:endParaRPr lang="en-US" sz="3200" dirty="0"/>
          </a:p>
          <a:p>
            <a:pPr marL="0" indent="0">
              <a:buNone/>
            </a:pPr>
            <a:r>
              <a:rPr lang="en-US" sz="2400" dirty="0" smtClean="0"/>
              <a:t>Harmonized spectral </a:t>
            </a:r>
            <a:r>
              <a:rPr lang="en-US" sz="2400" dirty="0"/>
              <a:t>and temporal properties of the land surface (6 indices x 5 statistics) </a:t>
            </a:r>
            <a:endParaRPr lang="en-US" altLang="en-US" dirty="0">
              <a:ea typeface="Verdana" panose="020B0604030504040204" pitchFamily="34" charset="0"/>
              <a:cs typeface="Verdana" panose="020B0604030504040204" pitchFamily="34" charset="0"/>
            </a:endParaRPr>
          </a:p>
        </p:txBody>
      </p:sp>
      <p:pic>
        <p:nvPicPr>
          <p:cNvPr id="4" name="Obrázek 3"/>
          <p:cNvPicPr>
            <a:picLocks noChangeAspect="1"/>
          </p:cNvPicPr>
          <p:nvPr/>
        </p:nvPicPr>
        <p:blipFill>
          <a:blip r:embed="rId3"/>
          <a:stretch>
            <a:fillRect/>
          </a:stretch>
        </p:blipFill>
        <p:spPr>
          <a:xfrm>
            <a:off x="0" y="2695269"/>
            <a:ext cx="12192000" cy="4162731"/>
          </a:xfrm>
          <a:prstGeom prst="rect">
            <a:avLst/>
          </a:prstGeom>
        </p:spPr>
      </p:pic>
      <p:grpSp>
        <p:nvGrpSpPr>
          <p:cNvPr id="7" name="Skupina 6"/>
          <p:cNvGrpSpPr/>
          <p:nvPr/>
        </p:nvGrpSpPr>
        <p:grpSpPr>
          <a:xfrm>
            <a:off x="9945568" y="1026968"/>
            <a:ext cx="2148584" cy="647700"/>
            <a:chOff x="9945568" y="1026968"/>
            <a:chExt cx="2148584" cy="647700"/>
          </a:xfrm>
        </p:grpSpPr>
        <p:pic>
          <p:nvPicPr>
            <p:cNvPr id="5" name="Picture 8" descr="Signet_schwar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45568" y="1035651"/>
              <a:ext cx="737145" cy="6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5"/>
            <p:cNvPicPr>
              <a:picLocks noChangeAspect="1"/>
            </p:cNvPicPr>
            <p:nvPr/>
          </p:nvPicPr>
          <p:blipFill>
            <a:blip r:embed="rId5"/>
            <a:stretch>
              <a:fillRect/>
            </a:stretch>
          </p:blipFill>
          <p:spPr>
            <a:xfrm>
              <a:off x="10779702" y="1026968"/>
              <a:ext cx="1314450" cy="647700"/>
            </a:xfrm>
            <a:prstGeom prst="rect">
              <a:avLst/>
            </a:prstGeom>
          </p:spPr>
        </p:pic>
      </p:grpSp>
    </p:spTree>
    <p:extLst>
      <p:ext uri="{BB962C8B-B14F-4D97-AF65-F5344CB8AC3E}">
        <p14:creationId xmlns:p14="http://schemas.microsoft.com/office/powerpoint/2010/main" val="5400404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3"/>
          <a:stretch>
            <a:fillRect/>
          </a:stretch>
        </p:blipFill>
        <p:spPr>
          <a:xfrm>
            <a:off x="0" y="2677203"/>
            <a:ext cx="12192000" cy="4180797"/>
          </a:xfrm>
          <a:prstGeom prst="rect">
            <a:avLst/>
          </a:prstGeom>
        </p:spPr>
      </p:pic>
      <p:sp>
        <p:nvSpPr>
          <p:cNvPr id="2" name="Text Placeholder 1"/>
          <p:cNvSpPr>
            <a:spLocks noGrp="1"/>
          </p:cNvSpPr>
          <p:nvPr>
            <p:ph type="body" sz="quarter" idx="12"/>
          </p:nvPr>
        </p:nvSpPr>
        <p:spPr/>
        <p:txBody>
          <a:bodyPr/>
          <a:lstStyle/>
          <a:p>
            <a:pPr marL="450850" indent="-450850"/>
            <a:r>
              <a:rPr lang="en-US" altLang="en-US" dirty="0">
                <a:ea typeface="Verdana" panose="020B0604030504040204" pitchFamily="34" charset="0"/>
                <a:cs typeface="Verdana" panose="020B0604030504040204" pitchFamily="34" charset="0"/>
              </a:rPr>
              <a:t>Other datasets </a:t>
            </a:r>
          </a:p>
        </p:txBody>
      </p:sp>
      <p:sp>
        <p:nvSpPr>
          <p:cNvPr id="3" name="Content Placeholder 2"/>
          <p:cNvSpPr>
            <a:spLocks noGrp="1"/>
          </p:cNvSpPr>
          <p:nvPr>
            <p:ph sz="quarter" idx="13"/>
          </p:nvPr>
        </p:nvSpPr>
        <p:spPr>
          <a:xfrm>
            <a:off x="468000" y="865323"/>
            <a:ext cx="11724000" cy="2099946"/>
          </a:xfrm>
        </p:spPr>
        <p:txBody>
          <a:bodyPr/>
          <a:lstStyle/>
          <a:p>
            <a:pPr marL="352425" indent="-352425"/>
            <a:r>
              <a:rPr lang="en-US" altLang="en-US" dirty="0">
                <a:ea typeface="Verdana" panose="020B0604030504040204" pitchFamily="34" charset="0"/>
                <a:cs typeface="Verdana" panose="020B0604030504040204" pitchFamily="34" charset="0"/>
              </a:rPr>
              <a:t>Global/European </a:t>
            </a:r>
            <a:r>
              <a:rPr lang="en-US" altLang="en-US" dirty="0" smtClean="0">
                <a:ea typeface="Verdana" panose="020B0604030504040204" pitchFamily="34" charset="0"/>
                <a:cs typeface="Verdana" panose="020B0604030504040204" pitchFamily="34" charset="0"/>
              </a:rPr>
              <a:t>products - </a:t>
            </a:r>
            <a:r>
              <a:rPr lang="en-US" altLang="en-US" dirty="0" err="1" smtClean="0">
                <a:ea typeface="Verdana" panose="020B0604030504040204" pitchFamily="34" charset="0"/>
                <a:cs typeface="Verdana" panose="020B0604030504040204" pitchFamily="34" charset="0"/>
              </a:rPr>
              <a:t>TimeScan</a:t>
            </a:r>
            <a:r>
              <a:rPr lang="en-US" altLang="en-US" dirty="0" smtClean="0">
                <a:ea typeface="Verdana" panose="020B0604030504040204" pitchFamily="34" charset="0"/>
                <a:cs typeface="Verdana" panose="020B0604030504040204" pitchFamily="34" charset="0"/>
              </a:rPr>
              <a:t> </a:t>
            </a:r>
            <a:endParaRPr lang="en-US" altLang="en-US" sz="2400" dirty="0" smtClean="0">
              <a:ea typeface="Verdana" panose="020B0604030504040204" pitchFamily="34" charset="0"/>
              <a:cs typeface="Verdana" panose="020B0604030504040204" pitchFamily="34" charset="0"/>
            </a:endParaRPr>
          </a:p>
          <a:p>
            <a:pPr marL="719138" indent="-366713"/>
            <a:r>
              <a:rPr lang="en-US" altLang="en-US" sz="3200" dirty="0" err="1" smtClean="0">
                <a:ea typeface="Verdana" panose="020B0604030504040204" pitchFamily="34" charset="0"/>
                <a:cs typeface="Verdana" panose="020B0604030504040204" pitchFamily="34" charset="0"/>
              </a:rPr>
              <a:t>TimeScan</a:t>
            </a:r>
            <a:r>
              <a:rPr lang="en-US" altLang="en-US" sz="3200" dirty="0" smtClean="0">
                <a:ea typeface="Verdana" panose="020B0604030504040204" pitchFamily="34" charset="0"/>
                <a:cs typeface="Verdana" panose="020B0604030504040204" pitchFamily="34" charset="0"/>
              </a:rPr>
              <a:t> Sentinel1</a:t>
            </a:r>
            <a:endParaRPr lang="en-US" sz="3200" dirty="0"/>
          </a:p>
          <a:p>
            <a:pPr marL="0" indent="0">
              <a:buNone/>
            </a:pPr>
            <a:r>
              <a:rPr lang="en-US" sz="2400" dirty="0" err="1" smtClean="0"/>
              <a:t>Harmonised</a:t>
            </a:r>
            <a:r>
              <a:rPr lang="en-US" sz="2400" dirty="0" smtClean="0"/>
              <a:t> backscatter properties </a:t>
            </a:r>
            <a:r>
              <a:rPr lang="en-US" sz="2400" dirty="0"/>
              <a:t>of the land </a:t>
            </a:r>
            <a:r>
              <a:rPr lang="en-US" sz="2400" dirty="0" smtClean="0"/>
              <a:t>surface</a:t>
            </a:r>
            <a:endParaRPr lang="en-US" altLang="en-US" dirty="0">
              <a:ea typeface="Verdana" panose="020B0604030504040204" pitchFamily="34" charset="0"/>
              <a:cs typeface="Verdana" panose="020B0604030504040204" pitchFamily="34" charset="0"/>
            </a:endParaRPr>
          </a:p>
        </p:txBody>
      </p:sp>
      <p:grpSp>
        <p:nvGrpSpPr>
          <p:cNvPr id="5" name="Skupina 4"/>
          <p:cNvGrpSpPr/>
          <p:nvPr/>
        </p:nvGrpSpPr>
        <p:grpSpPr>
          <a:xfrm>
            <a:off x="9945568" y="1026968"/>
            <a:ext cx="2148584" cy="647700"/>
            <a:chOff x="9945568" y="1026968"/>
            <a:chExt cx="2148584" cy="647700"/>
          </a:xfrm>
        </p:grpSpPr>
        <p:pic>
          <p:nvPicPr>
            <p:cNvPr id="7" name="Picture 8" descr="Signet_schwar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45568" y="1035651"/>
              <a:ext cx="737145" cy="6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7"/>
            <p:cNvPicPr>
              <a:picLocks noChangeAspect="1"/>
            </p:cNvPicPr>
            <p:nvPr/>
          </p:nvPicPr>
          <p:blipFill>
            <a:blip r:embed="rId5"/>
            <a:stretch>
              <a:fillRect/>
            </a:stretch>
          </p:blipFill>
          <p:spPr>
            <a:xfrm>
              <a:off x="10779702" y="1026968"/>
              <a:ext cx="1314450" cy="647700"/>
            </a:xfrm>
            <a:prstGeom prst="rect">
              <a:avLst/>
            </a:prstGeom>
          </p:spPr>
        </p:pic>
      </p:grpSp>
    </p:spTree>
    <p:extLst>
      <p:ext uri="{BB962C8B-B14F-4D97-AF65-F5344CB8AC3E}">
        <p14:creationId xmlns:p14="http://schemas.microsoft.com/office/powerpoint/2010/main" val="16954129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a:stretch>
            <a:fillRect/>
          </a:stretch>
        </p:blipFill>
        <p:spPr>
          <a:xfrm>
            <a:off x="0" y="2656327"/>
            <a:ext cx="12192000" cy="4201673"/>
          </a:xfrm>
          <a:prstGeom prst="rect">
            <a:avLst/>
          </a:prstGeom>
        </p:spPr>
      </p:pic>
      <p:sp>
        <p:nvSpPr>
          <p:cNvPr id="2" name="Text Placeholder 1"/>
          <p:cNvSpPr>
            <a:spLocks noGrp="1"/>
          </p:cNvSpPr>
          <p:nvPr>
            <p:ph type="body" sz="quarter" idx="12"/>
          </p:nvPr>
        </p:nvSpPr>
        <p:spPr/>
        <p:txBody>
          <a:bodyPr/>
          <a:lstStyle/>
          <a:p>
            <a:pPr marL="450850" indent="-450850"/>
            <a:r>
              <a:rPr lang="en-US" altLang="en-US" dirty="0">
                <a:ea typeface="Verdana" panose="020B0604030504040204" pitchFamily="34" charset="0"/>
                <a:cs typeface="Verdana" panose="020B0604030504040204" pitchFamily="34" charset="0"/>
              </a:rPr>
              <a:t>Other datasets </a:t>
            </a:r>
          </a:p>
        </p:txBody>
      </p:sp>
      <p:sp>
        <p:nvSpPr>
          <p:cNvPr id="3" name="Content Placeholder 2"/>
          <p:cNvSpPr>
            <a:spLocks noGrp="1"/>
          </p:cNvSpPr>
          <p:nvPr>
            <p:ph sz="quarter" idx="13"/>
          </p:nvPr>
        </p:nvSpPr>
        <p:spPr>
          <a:xfrm>
            <a:off x="468000" y="865323"/>
            <a:ext cx="11724000" cy="2099946"/>
          </a:xfrm>
        </p:spPr>
        <p:txBody>
          <a:bodyPr/>
          <a:lstStyle/>
          <a:p>
            <a:pPr marL="352425" indent="-352425"/>
            <a:r>
              <a:rPr lang="en-US" altLang="en-US" dirty="0" smtClean="0">
                <a:ea typeface="Verdana" panose="020B0604030504040204" pitchFamily="34" charset="0"/>
                <a:cs typeface="Verdana" panose="020B0604030504040204" pitchFamily="34" charset="0"/>
              </a:rPr>
              <a:t>Global/European products - </a:t>
            </a:r>
            <a:r>
              <a:rPr lang="en-US" altLang="en-US" dirty="0" err="1" smtClean="0">
                <a:ea typeface="Verdana" panose="020B0604030504040204" pitchFamily="34" charset="0"/>
                <a:cs typeface="Verdana" panose="020B0604030504040204" pitchFamily="34" charset="0"/>
              </a:rPr>
              <a:t>TimeScan</a:t>
            </a:r>
            <a:r>
              <a:rPr lang="en-US" altLang="en-US" dirty="0" smtClean="0">
                <a:ea typeface="Verdana" panose="020B0604030504040204" pitchFamily="34" charset="0"/>
                <a:cs typeface="Verdana" panose="020B0604030504040204" pitchFamily="34" charset="0"/>
              </a:rPr>
              <a:t> </a:t>
            </a:r>
            <a:endParaRPr lang="en-US" altLang="en-US" sz="2400" dirty="0" smtClean="0">
              <a:ea typeface="Verdana" panose="020B0604030504040204" pitchFamily="34" charset="0"/>
              <a:cs typeface="Verdana" panose="020B0604030504040204" pitchFamily="34" charset="0"/>
            </a:endParaRPr>
          </a:p>
          <a:p>
            <a:pPr marL="719138" indent="-366713"/>
            <a:r>
              <a:rPr lang="en-US" altLang="en-US" sz="3200" dirty="0" err="1" smtClean="0">
                <a:ea typeface="Verdana" panose="020B0604030504040204" pitchFamily="34" charset="0"/>
                <a:cs typeface="Verdana" panose="020B0604030504040204" pitchFamily="34" charset="0"/>
              </a:rPr>
              <a:t>TimeScan</a:t>
            </a:r>
            <a:r>
              <a:rPr lang="en-US" altLang="en-US" sz="3200" dirty="0" smtClean="0">
                <a:ea typeface="Verdana" panose="020B0604030504040204" pitchFamily="34" charset="0"/>
                <a:cs typeface="Verdana" panose="020B0604030504040204" pitchFamily="34" charset="0"/>
              </a:rPr>
              <a:t> Sentinel2</a:t>
            </a:r>
            <a:endParaRPr lang="en-US" sz="3200" dirty="0"/>
          </a:p>
          <a:p>
            <a:pPr marL="0" indent="0">
              <a:buNone/>
            </a:pPr>
            <a:r>
              <a:rPr lang="en-US" sz="2400" dirty="0" smtClean="0"/>
              <a:t>Harmonized spectral </a:t>
            </a:r>
            <a:r>
              <a:rPr lang="en-US" sz="2400" dirty="0"/>
              <a:t>and temporal properties of the land </a:t>
            </a:r>
            <a:r>
              <a:rPr lang="en-US" sz="2400" dirty="0" smtClean="0"/>
              <a:t>surface </a:t>
            </a:r>
            <a:endParaRPr lang="en-US" altLang="en-US" dirty="0">
              <a:ea typeface="Verdana" panose="020B0604030504040204" pitchFamily="34" charset="0"/>
              <a:cs typeface="Verdana" panose="020B0604030504040204" pitchFamily="34" charset="0"/>
            </a:endParaRPr>
          </a:p>
        </p:txBody>
      </p:sp>
      <p:grpSp>
        <p:nvGrpSpPr>
          <p:cNvPr id="6" name="Skupina 5"/>
          <p:cNvGrpSpPr/>
          <p:nvPr/>
        </p:nvGrpSpPr>
        <p:grpSpPr>
          <a:xfrm>
            <a:off x="9945568" y="1026968"/>
            <a:ext cx="2148584" cy="647700"/>
            <a:chOff x="9945568" y="1026968"/>
            <a:chExt cx="2148584" cy="647700"/>
          </a:xfrm>
        </p:grpSpPr>
        <p:pic>
          <p:nvPicPr>
            <p:cNvPr id="7" name="Picture 8" descr="Signet_schwar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45568" y="1035651"/>
              <a:ext cx="737145" cy="6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7"/>
            <p:cNvPicPr>
              <a:picLocks noChangeAspect="1"/>
            </p:cNvPicPr>
            <p:nvPr/>
          </p:nvPicPr>
          <p:blipFill>
            <a:blip r:embed="rId5"/>
            <a:stretch>
              <a:fillRect/>
            </a:stretch>
          </p:blipFill>
          <p:spPr>
            <a:xfrm>
              <a:off x="10779702" y="1026968"/>
              <a:ext cx="1314450" cy="647700"/>
            </a:xfrm>
            <a:prstGeom prst="rect">
              <a:avLst/>
            </a:prstGeom>
          </p:spPr>
        </p:pic>
      </p:grpSp>
    </p:spTree>
    <p:extLst>
      <p:ext uri="{BB962C8B-B14F-4D97-AF65-F5344CB8AC3E}">
        <p14:creationId xmlns:p14="http://schemas.microsoft.com/office/powerpoint/2010/main" val="2219619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smtClean="0"/>
              <a:t>Conclusion </a:t>
            </a:r>
            <a:r>
              <a:rPr lang="en-GB" dirty="0"/>
              <a:t>-</a:t>
            </a:r>
            <a:r>
              <a:rPr lang="en-GB" dirty="0" smtClean="0"/>
              <a:t> next steps</a:t>
            </a:r>
            <a:endParaRPr lang="en-GB" dirty="0"/>
          </a:p>
          <a:p>
            <a:r>
              <a:rPr lang="en-GB" dirty="0" smtClean="0"/>
              <a:t>Way-forward proposal</a:t>
            </a:r>
            <a:endParaRPr lang="en-GB" dirty="0"/>
          </a:p>
        </p:txBody>
      </p:sp>
      <p:sp>
        <p:nvSpPr>
          <p:cNvPr id="5" name="Zástupný symbol pro obsah 4"/>
          <p:cNvSpPr>
            <a:spLocks noGrp="1"/>
          </p:cNvSpPr>
          <p:nvPr>
            <p:ph sz="quarter" idx="13"/>
          </p:nvPr>
        </p:nvSpPr>
        <p:spPr>
          <a:xfrm>
            <a:off x="504248" y="1277660"/>
            <a:ext cx="11245850" cy="3759200"/>
          </a:xfrm>
        </p:spPr>
        <p:txBody>
          <a:bodyPr/>
          <a:lstStyle/>
          <a:p>
            <a:r>
              <a:rPr lang="en-US" sz="2400" dirty="0" smtClean="0"/>
              <a:t>The HRLs provide valuable information useful for HNV ‘map’ update</a:t>
            </a:r>
          </a:p>
          <a:p>
            <a:r>
              <a:rPr lang="en-US" sz="2400" dirty="0" smtClean="0"/>
              <a:t>Direct extraction of HRLs from HNV is possible only for Imperviousness and Permanent Water</a:t>
            </a:r>
          </a:p>
          <a:p>
            <a:r>
              <a:rPr lang="en-US" sz="2400" dirty="0" smtClean="0"/>
              <a:t>For other HRLs no simple extraction/supplement can be carried out (more complex description needed with regard to Land Cover class, HRLs characteristics (degree, categories) and HNV specific conditions  (relevant LC classes, stratification according eco-biogeographical conditions etc.) </a:t>
            </a:r>
          </a:p>
          <a:p>
            <a:pPr>
              <a:buFont typeface="Symbol" panose="05050102010706020507" pitchFamily="18" charset="2"/>
              <a:buChar char="Þ"/>
            </a:pPr>
            <a:r>
              <a:rPr lang="en-US" dirty="0" smtClean="0"/>
              <a:t> Complex rule based description to be developed </a:t>
            </a:r>
          </a:p>
          <a:p>
            <a:pPr marL="342900" lvl="1" indent="-342900">
              <a:buFont typeface="Arial" panose="020B0604020202020204" pitchFamily="34" charset="0"/>
              <a:buChar char="•"/>
            </a:pPr>
            <a:r>
              <a:rPr lang="en-US" sz="2400" dirty="0" smtClean="0"/>
              <a:t>Use of additional/ancillary layers may refine the selection for possible update of HNV ‘map’</a:t>
            </a:r>
          </a:p>
          <a:p>
            <a:pPr marL="342900" lvl="1" indent="-342900">
              <a:buFont typeface="Arial" panose="020B0604020202020204" pitchFamily="34" charset="0"/>
              <a:buChar char="•"/>
            </a:pPr>
            <a:r>
              <a:rPr lang="en-US" sz="2400" dirty="0" smtClean="0"/>
              <a:t>Quantitative comparison with reference data</a:t>
            </a:r>
          </a:p>
          <a:p>
            <a:pPr marL="0" lvl="1" indent="0">
              <a:buNone/>
            </a:pPr>
            <a:endParaRPr lang="cs-CZ" sz="2000" dirty="0"/>
          </a:p>
          <a:p>
            <a:pPr lvl="1">
              <a:buFont typeface="Symbol" panose="05050102010706020507" pitchFamily="18" charset="2"/>
              <a:buChar char="Þ"/>
            </a:pPr>
            <a:endParaRPr lang="en-US" sz="2400" dirty="0"/>
          </a:p>
          <a:p>
            <a:pPr lvl="1">
              <a:buFont typeface="Symbol" panose="05050102010706020507" pitchFamily="18" charset="2"/>
              <a:buChar char="Þ"/>
            </a:pPr>
            <a:endParaRPr lang="en-US" sz="2400" dirty="0" smtClean="0"/>
          </a:p>
          <a:p>
            <a:pPr marL="562736" lvl="1" indent="0">
              <a:buNone/>
            </a:pPr>
            <a:endParaRPr lang="en-US" sz="2400" dirty="0" smtClean="0"/>
          </a:p>
          <a:p>
            <a:pPr lvl="1">
              <a:buFont typeface="Symbol" panose="05050102010706020507" pitchFamily="18" charset="2"/>
              <a:buChar char="Þ"/>
            </a:pPr>
            <a:endParaRPr lang="en-GB" sz="2400" dirty="0"/>
          </a:p>
        </p:txBody>
      </p:sp>
    </p:spTree>
    <p:extLst>
      <p:ext uri="{BB962C8B-B14F-4D97-AF65-F5344CB8AC3E}">
        <p14:creationId xmlns:p14="http://schemas.microsoft.com/office/powerpoint/2010/main" val="33835096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77564" y="3213960"/>
            <a:ext cx="10774041" cy="3184525"/>
          </a:xfrm>
        </p:spPr>
        <p:txBody>
          <a:bodyPr/>
          <a:lstStyle/>
          <a:p>
            <a:pPr marL="0" indent="0">
              <a:buNone/>
            </a:pPr>
            <a:r>
              <a:rPr lang="en-GB" sz="2400" b="1" dirty="0" smtClean="0"/>
              <a:t>Contacts:</a:t>
            </a:r>
          </a:p>
          <a:p>
            <a:pPr marL="0" indent="0">
              <a:buNone/>
            </a:pPr>
            <a:r>
              <a:rPr lang="en-GB" sz="2400" dirty="0" smtClean="0"/>
              <a:t>Tomas </a:t>
            </a:r>
            <a:r>
              <a:rPr lang="en-GB" sz="2400" dirty="0" err="1" smtClean="0"/>
              <a:t>Bartalos</a:t>
            </a:r>
            <a:r>
              <a:rPr lang="en-US" sz="2400" dirty="0"/>
              <a:t> </a:t>
            </a:r>
            <a:r>
              <a:rPr lang="en-US" sz="2400" dirty="0" smtClean="0"/>
              <a:t>		</a:t>
            </a:r>
            <a:r>
              <a:rPr lang="en-US" sz="2400" i="1" dirty="0" smtClean="0"/>
              <a:t>&lt;tomas.bartalos@gisat.cz&gt;</a:t>
            </a:r>
          </a:p>
          <a:p>
            <a:pPr marL="0" indent="0">
              <a:buNone/>
            </a:pPr>
            <a:r>
              <a:rPr lang="en-GB" sz="2400" dirty="0" smtClean="0"/>
              <a:t>Tomas </a:t>
            </a:r>
            <a:r>
              <a:rPr lang="en-GB" sz="2400" dirty="0" err="1" smtClean="0"/>
              <a:t>Soukup</a:t>
            </a:r>
            <a:r>
              <a:rPr lang="en-GB" sz="2400" dirty="0" smtClean="0"/>
              <a:t> 		</a:t>
            </a:r>
            <a:r>
              <a:rPr lang="en-GB" sz="2400" i="1" dirty="0" smtClean="0"/>
              <a:t>&lt;tomas.soukup@gisat.cz&gt;</a:t>
            </a:r>
          </a:p>
          <a:p>
            <a:pPr marL="0" indent="0">
              <a:buNone/>
            </a:pPr>
            <a:r>
              <a:rPr lang="en-GB" sz="2400" dirty="0" smtClean="0"/>
              <a:t>Miroslav </a:t>
            </a:r>
            <a:r>
              <a:rPr lang="en-GB" sz="2400" dirty="0" err="1" smtClean="0"/>
              <a:t>Kopecky</a:t>
            </a:r>
            <a:r>
              <a:rPr lang="cs-CZ" sz="2400" dirty="0" smtClean="0"/>
              <a:t> </a:t>
            </a:r>
            <a:r>
              <a:rPr lang="en-US" sz="2400" dirty="0" smtClean="0"/>
              <a:t>		</a:t>
            </a:r>
            <a:r>
              <a:rPr lang="en-US" sz="2400" i="1" dirty="0" smtClean="0"/>
              <a:t>&lt;miroslav.kopecky@gisat.cz&gt;</a:t>
            </a:r>
          </a:p>
        </p:txBody>
      </p:sp>
      <p:sp>
        <p:nvSpPr>
          <p:cNvPr id="3" name="Text Placeholder 2"/>
          <p:cNvSpPr>
            <a:spLocks noGrp="1"/>
          </p:cNvSpPr>
          <p:nvPr>
            <p:ph type="body" sz="quarter" idx="11"/>
          </p:nvPr>
        </p:nvSpPr>
        <p:spPr>
          <a:xfrm>
            <a:off x="778028" y="172249"/>
            <a:ext cx="11069415" cy="2650464"/>
          </a:xfrm>
        </p:spPr>
        <p:txBody>
          <a:bodyPr/>
          <a:lstStyle/>
          <a:p>
            <a:pPr>
              <a:spcBef>
                <a:spcPts val="0"/>
              </a:spcBef>
            </a:pPr>
            <a:endParaRPr lang="en-US" dirty="0" smtClean="0"/>
          </a:p>
          <a:p>
            <a:pPr>
              <a:spcBef>
                <a:spcPts val="0"/>
              </a:spcBef>
            </a:pPr>
            <a:r>
              <a:rPr lang="en-US" dirty="0"/>
              <a:t>Session 3: </a:t>
            </a:r>
            <a:r>
              <a:rPr lang="en-US" dirty="0" smtClean="0"/>
              <a:t>Copernicus High Resolution Layers (HRLs) profiles in current </a:t>
            </a:r>
            <a:r>
              <a:rPr lang="en-US" dirty="0"/>
              <a:t>HNV ‘</a:t>
            </a:r>
            <a:r>
              <a:rPr lang="en-US" dirty="0" smtClean="0"/>
              <a:t>map‘</a:t>
            </a:r>
          </a:p>
          <a:p>
            <a:pPr>
              <a:spcBef>
                <a:spcPts val="0"/>
              </a:spcBef>
            </a:pPr>
            <a:r>
              <a:rPr lang="en-US" dirty="0" smtClean="0"/>
              <a:t>Review </a:t>
            </a:r>
            <a:r>
              <a:rPr lang="en-US" dirty="0"/>
              <a:t>of satellite data opportunities </a:t>
            </a:r>
            <a:endParaRPr lang="en-GB" dirty="0"/>
          </a:p>
        </p:txBody>
      </p:sp>
      <p:sp>
        <p:nvSpPr>
          <p:cNvPr id="4" name="Text Placeholder 2"/>
          <p:cNvSpPr txBox="1">
            <a:spLocks/>
          </p:cNvSpPr>
          <p:nvPr/>
        </p:nvSpPr>
        <p:spPr>
          <a:xfrm>
            <a:off x="796923" y="365747"/>
            <a:ext cx="10917281" cy="322350"/>
          </a:xfrm>
          <a:prstGeom prst="rect">
            <a:avLst/>
          </a:prstGeom>
        </p:spPr>
        <p:txBody>
          <a:bodyPr/>
          <a:lstStyle>
            <a:lvl1pPr marL="0" indent="0" algn="l" defTabSz="1125472" rtl="0" eaLnBrk="1" latinLnBrk="0" hangingPunct="1">
              <a:spcBef>
                <a:spcPct val="20000"/>
              </a:spcBef>
              <a:buFont typeface="Arial" pitchFamily="34" charset="0"/>
              <a:buNone/>
              <a:defRPr sz="4000" b="1" kern="1200" baseline="0">
                <a:solidFill>
                  <a:schemeClr val="bg1"/>
                </a:solidFill>
                <a:latin typeface="Calibri" panose="020F0502020204030204" pitchFamily="34" charset="0"/>
                <a:ea typeface="+mn-ea"/>
                <a:cs typeface="Calibri" panose="020F0502020204030204" pitchFamily="34" charset="0"/>
              </a:defRPr>
            </a:lvl1pPr>
            <a:lvl2pPr marL="562737" indent="0" algn="l" defTabSz="1125472" rtl="0" eaLnBrk="1" latinLnBrk="0" hangingPunct="1">
              <a:spcBef>
                <a:spcPct val="20000"/>
              </a:spcBef>
              <a:buFont typeface="Arial" pitchFamily="34" charset="0"/>
              <a:buNone/>
              <a:defRPr sz="3446" kern="1200">
                <a:solidFill>
                  <a:schemeClr val="tx1"/>
                </a:solidFill>
                <a:latin typeface="+mn-lt"/>
                <a:ea typeface="+mn-ea"/>
                <a:cs typeface="+mn-cs"/>
              </a:defRPr>
            </a:lvl2pPr>
            <a:lvl3pPr marL="1125472" indent="0" algn="l" defTabSz="1125472" rtl="0" eaLnBrk="1" latinLnBrk="0" hangingPunct="1">
              <a:spcBef>
                <a:spcPct val="20000"/>
              </a:spcBef>
              <a:buFont typeface="Arial" pitchFamily="34" charset="0"/>
              <a:buNone/>
              <a:defRPr sz="2954" kern="1200">
                <a:solidFill>
                  <a:schemeClr val="tx1"/>
                </a:solidFill>
                <a:latin typeface="+mn-lt"/>
                <a:ea typeface="+mn-ea"/>
                <a:cs typeface="+mn-cs"/>
              </a:defRPr>
            </a:lvl3pPr>
            <a:lvl4pPr marL="1688207" indent="0" algn="l" defTabSz="1125472" rtl="0" eaLnBrk="1" latinLnBrk="0" hangingPunct="1">
              <a:spcBef>
                <a:spcPct val="20000"/>
              </a:spcBef>
              <a:buFont typeface="Arial" pitchFamily="34" charset="0"/>
              <a:buNone/>
              <a:defRPr sz="2462" kern="1200">
                <a:solidFill>
                  <a:schemeClr val="tx1"/>
                </a:solidFill>
                <a:latin typeface="+mn-lt"/>
                <a:ea typeface="+mn-ea"/>
                <a:cs typeface="+mn-cs"/>
              </a:defRPr>
            </a:lvl4pPr>
            <a:lvl5pPr marL="2250944" indent="0" algn="l" defTabSz="1125472" rtl="0" eaLnBrk="1" latinLnBrk="0" hangingPunct="1">
              <a:spcBef>
                <a:spcPct val="20000"/>
              </a:spcBef>
              <a:buFont typeface="Arial" pitchFamily="34" charset="0"/>
              <a:buNone/>
              <a:defRPr sz="2462" kern="1200">
                <a:solidFill>
                  <a:schemeClr val="tx1"/>
                </a:solidFill>
                <a:latin typeface="+mn-lt"/>
                <a:ea typeface="+mn-ea"/>
                <a:cs typeface="+mn-cs"/>
              </a:defRPr>
            </a:lvl5pPr>
            <a:lvl6pPr marL="3095047"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6pPr>
            <a:lvl7pPr marL="3657783"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7pPr>
            <a:lvl8pPr marL="4220519"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8pPr>
            <a:lvl9pPr marL="4783254"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9pPr>
          </a:lstStyle>
          <a:p>
            <a:r>
              <a:rPr lang="en-US" sz="1050" dirty="0" smtClean="0"/>
              <a:t>19/10/2018 | </a:t>
            </a:r>
            <a:r>
              <a:rPr lang="en-US" sz="1050" dirty="0"/>
              <a:t>Revising the JRC/EEA EU-level HNV Farmland </a:t>
            </a:r>
            <a:r>
              <a:rPr lang="en-US" sz="1050" dirty="0" smtClean="0"/>
              <a:t>methodology - Expert </a:t>
            </a:r>
            <a:r>
              <a:rPr lang="en-US" sz="1050" dirty="0"/>
              <a:t>workshop to review potential improvements of the JRC/EEA HNV farmland </a:t>
            </a:r>
            <a:r>
              <a:rPr lang="en-US" sz="1050" dirty="0" smtClean="0"/>
              <a:t>methodology, UBA, Vienna </a:t>
            </a:r>
            <a:endParaRPr lang="en-US" sz="1050" dirty="0"/>
          </a:p>
          <a:p>
            <a:endParaRPr lang="en-GB" sz="1050" dirty="0"/>
          </a:p>
        </p:txBody>
      </p:sp>
      <p:pic>
        <p:nvPicPr>
          <p:cNvPr id="5" name="obrázek 258" descr="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077" y="6092977"/>
            <a:ext cx="1478531" cy="432882"/>
          </a:xfrm>
          <a:prstGeom prst="rect">
            <a:avLst/>
          </a:prstGeom>
          <a:noFill/>
          <a:ln>
            <a:noFill/>
          </a:ln>
        </p:spPr>
      </p:pic>
    </p:spTree>
    <p:extLst>
      <p:ext uri="{BB962C8B-B14F-4D97-AF65-F5344CB8AC3E}">
        <p14:creationId xmlns:p14="http://schemas.microsoft.com/office/powerpoint/2010/main" val="28505730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smtClean="0"/>
              <a:t>HNV </a:t>
            </a:r>
            <a:r>
              <a:rPr lang="en-GB" dirty="0"/>
              <a:t>‘map’ improvement concept using HRLs </a:t>
            </a:r>
          </a:p>
        </p:txBody>
      </p:sp>
      <p:sp>
        <p:nvSpPr>
          <p:cNvPr id="3" name="Content Placeholder 2"/>
          <p:cNvSpPr>
            <a:spLocks noGrp="1"/>
          </p:cNvSpPr>
          <p:nvPr>
            <p:ph sz="quarter" idx="13"/>
          </p:nvPr>
        </p:nvSpPr>
        <p:spPr>
          <a:xfrm>
            <a:off x="468518" y="1127125"/>
            <a:ext cx="11528012" cy="3759200"/>
          </a:xfrm>
        </p:spPr>
        <p:txBody>
          <a:bodyPr/>
          <a:lstStyle/>
          <a:p>
            <a:pPr marL="450850" lvl="2" indent="-450850"/>
            <a:r>
              <a:rPr lang="en-US" altLang="en-US" sz="4000" dirty="0" smtClean="0">
                <a:ea typeface="Verdana" panose="020B0604030504040204" pitchFamily="34" charset="0"/>
                <a:cs typeface="Verdana" panose="020B0604030504040204" pitchFamily="34" charset="0"/>
              </a:rPr>
              <a:t>Rationale </a:t>
            </a:r>
          </a:p>
          <a:p>
            <a:pPr marL="790575" lvl="2" indent="-342900"/>
            <a:r>
              <a:rPr lang="en-US" altLang="en-US" sz="2400" dirty="0" smtClean="0">
                <a:ea typeface="Verdana" panose="020B0604030504040204" pitchFamily="34" charset="0"/>
                <a:cs typeface="Verdana" panose="020B0604030504040204" pitchFamily="34" charset="0"/>
              </a:rPr>
              <a:t>CLC is currently starting </a:t>
            </a:r>
            <a:r>
              <a:rPr lang="en-US" altLang="en-US" sz="2400" dirty="0">
                <a:ea typeface="Verdana" panose="020B0604030504040204" pitchFamily="34" charset="0"/>
                <a:cs typeface="Verdana" panose="020B0604030504040204" pitchFamily="34" charset="0"/>
              </a:rPr>
              <a:t>point for </a:t>
            </a:r>
            <a:r>
              <a:rPr lang="en-US" altLang="en-US" sz="2400" dirty="0" smtClean="0">
                <a:ea typeface="Verdana" panose="020B0604030504040204" pitchFamily="34" charset="0"/>
                <a:cs typeface="Verdana" panose="020B0604030504040204" pitchFamily="34" charset="0"/>
              </a:rPr>
              <a:t>HNV ‘map’. </a:t>
            </a:r>
          </a:p>
          <a:p>
            <a:pPr marL="790575" lvl="2" indent="-342900"/>
            <a:r>
              <a:rPr lang="en-US" altLang="en-US" sz="2400" dirty="0" smtClean="0">
                <a:ea typeface="Verdana" panose="020B0604030504040204" pitchFamily="34" charset="0"/>
                <a:cs typeface="Verdana" panose="020B0604030504040204" pitchFamily="34" charset="0"/>
              </a:rPr>
              <a:t>HRLs data are more detailed then CLC for covered land elements. </a:t>
            </a:r>
          </a:p>
          <a:p>
            <a:pPr marL="790575" lvl="2" indent="-342900"/>
            <a:r>
              <a:rPr lang="en-US" altLang="en-US" sz="2400" dirty="0" smtClean="0">
                <a:ea typeface="Verdana" panose="020B0604030504040204" pitchFamily="34" charset="0"/>
                <a:cs typeface="Verdana" panose="020B0604030504040204" pitchFamily="34" charset="0"/>
              </a:rPr>
              <a:t>Is there potential </a:t>
            </a:r>
            <a:r>
              <a:rPr lang="en-US" altLang="en-US" sz="2400" dirty="0">
                <a:ea typeface="Verdana" panose="020B0604030504040204" pitchFamily="34" charset="0"/>
                <a:cs typeface="Verdana" panose="020B0604030504040204" pitchFamily="34" charset="0"/>
              </a:rPr>
              <a:t>for HNV ‘</a:t>
            </a:r>
            <a:r>
              <a:rPr lang="en-US" altLang="en-US" sz="2400" dirty="0" smtClean="0">
                <a:ea typeface="Verdana" panose="020B0604030504040204" pitchFamily="34" charset="0"/>
                <a:cs typeface="Verdana" panose="020B0604030504040204" pitchFamily="34" charset="0"/>
              </a:rPr>
              <a:t>map’ improvement (with special focus on HRL Grassland)?</a:t>
            </a:r>
          </a:p>
          <a:p>
            <a:pPr marL="450850" lvl="2" indent="-450850"/>
            <a:r>
              <a:rPr lang="en-US" altLang="en-US" sz="4000" dirty="0" smtClean="0">
                <a:ea typeface="Verdana" panose="020B0604030504040204" pitchFamily="34" charset="0"/>
                <a:cs typeface="Verdana" panose="020B0604030504040204" pitchFamily="34" charset="0"/>
              </a:rPr>
              <a:t>Theoretical concept based on</a:t>
            </a:r>
          </a:p>
          <a:p>
            <a:pPr marL="790575" lvl="3" indent="-342900">
              <a:buFont typeface="Arial" panose="020B0604020202020204" pitchFamily="34" charset="0"/>
              <a:buChar char="•"/>
            </a:pPr>
            <a:r>
              <a:rPr lang="en-US" altLang="en-US" sz="2400" dirty="0" smtClean="0">
                <a:ea typeface="Verdana" panose="020B0604030504040204" pitchFamily="34" charset="0"/>
                <a:cs typeface="Verdana" panose="020B0604030504040204" pitchFamily="34" charset="0"/>
              </a:rPr>
              <a:t>sub</a:t>
            </a:r>
            <a:r>
              <a:rPr lang="cs-CZ" altLang="en-US" sz="2400" dirty="0" smtClean="0">
                <a:ea typeface="Verdana" panose="020B0604030504040204" pitchFamily="34" charset="0"/>
                <a:cs typeface="Verdana" panose="020B0604030504040204" pitchFamily="34" charset="0"/>
              </a:rPr>
              <a:t>s</a:t>
            </a:r>
            <a:r>
              <a:rPr lang="en-US" altLang="en-US" sz="2400" dirty="0" smtClean="0">
                <a:ea typeface="Verdana" panose="020B0604030504040204" pitchFamily="34" charset="0"/>
                <a:cs typeface="Verdana" panose="020B0604030504040204" pitchFamily="34" charset="0"/>
              </a:rPr>
              <a:t>traction (-) - </a:t>
            </a:r>
            <a:r>
              <a:rPr lang="en-US" altLang="en-US" sz="2400" dirty="0">
                <a:ea typeface="Verdana" panose="020B0604030504040204" pitchFamily="34" charset="0"/>
                <a:cs typeface="Verdana" panose="020B0604030504040204" pitchFamily="34" charset="0"/>
              </a:rPr>
              <a:t>some areas are excluded from current </a:t>
            </a:r>
            <a:r>
              <a:rPr lang="en-US" altLang="en-US" sz="2400" dirty="0" smtClean="0">
                <a:ea typeface="Verdana" panose="020B0604030504040204" pitchFamily="34" charset="0"/>
                <a:cs typeface="Verdana" panose="020B0604030504040204" pitchFamily="34" charset="0"/>
              </a:rPr>
              <a:t>HNV ‘map’ based on HRLs (correcting commissions)</a:t>
            </a:r>
          </a:p>
          <a:p>
            <a:pPr marL="790575" lvl="3" indent="-342900">
              <a:buFont typeface="Arial" panose="020B0604020202020204" pitchFamily="34" charset="0"/>
              <a:buChar char="•"/>
            </a:pPr>
            <a:r>
              <a:rPr lang="en-US" altLang="en-US" sz="2400" dirty="0" smtClean="0">
                <a:ea typeface="Verdana" panose="020B0604030504040204" pitchFamily="34" charset="0"/>
                <a:cs typeface="Verdana" panose="020B0604030504040204" pitchFamily="34" charset="0"/>
              </a:rPr>
              <a:t>addition (+) - </a:t>
            </a:r>
            <a:r>
              <a:rPr lang="en-US" altLang="en-US" sz="2400" dirty="0">
                <a:ea typeface="Verdana" panose="020B0604030504040204" pitchFamily="34" charset="0"/>
                <a:cs typeface="Verdana" panose="020B0604030504040204" pitchFamily="34" charset="0"/>
              </a:rPr>
              <a:t>some areas are </a:t>
            </a:r>
            <a:r>
              <a:rPr lang="en-US" altLang="en-US" sz="2400" dirty="0" smtClean="0">
                <a:ea typeface="Verdana" panose="020B0604030504040204" pitchFamily="34" charset="0"/>
                <a:cs typeface="Verdana" panose="020B0604030504040204" pitchFamily="34" charset="0"/>
              </a:rPr>
              <a:t>added to current </a:t>
            </a:r>
            <a:r>
              <a:rPr lang="en-US" altLang="en-US" sz="2400" dirty="0">
                <a:ea typeface="Verdana" panose="020B0604030504040204" pitchFamily="34" charset="0"/>
                <a:cs typeface="Verdana" panose="020B0604030504040204" pitchFamily="34" charset="0"/>
              </a:rPr>
              <a:t>HNV ‘map’ based on </a:t>
            </a:r>
            <a:r>
              <a:rPr lang="en-US" altLang="en-US" sz="2400" dirty="0" smtClean="0">
                <a:ea typeface="Verdana" panose="020B0604030504040204" pitchFamily="34" charset="0"/>
                <a:cs typeface="Verdana" panose="020B0604030504040204" pitchFamily="34" charset="0"/>
              </a:rPr>
              <a:t>HRLs (correcting omissions)</a:t>
            </a:r>
          </a:p>
          <a:p>
            <a:pPr marL="0" lvl="2" indent="0">
              <a:buNone/>
            </a:pPr>
            <a:endParaRPr lang="en-US" altLang="en-US" dirty="0" smtClean="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247154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smtClean="0"/>
              <a:t>HNV </a:t>
            </a:r>
            <a:r>
              <a:rPr lang="en-GB" dirty="0"/>
              <a:t>‘map’ improvement concept using HRLs </a:t>
            </a:r>
          </a:p>
        </p:txBody>
      </p:sp>
      <p:sp>
        <p:nvSpPr>
          <p:cNvPr id="3" name="Content Placeholder 2"/>
          <p:cNvSpPr>
            <a:spLocks noGrp="1"/>
          </p:cNvSpPr>
          <p:nvPr>
            <p:ph sz="quarter" idx="13"/>
          </p:nvPr>
        </p:nvSpPr>
        <p:spPr>
          <a:xfrm>
            <a:off x="468518" y="1127125"/>
            <a:ext cx="11528012" cy="3759200"/>
          </a:xfrm>
        </p:spPr>
        <p:txBody>
          <a:bodyPr/>
          <a:lstStyle/>
          <a:p>
            <a:pPr marL="227839" lvl="2" indent="-342900"/>
            <a:r>
              <a:rPr lang="en-US" altLang="en-US" sz="4000" dirty="0" err="1" smtClean="0">
                <a:ea typeface="Verdana" panose="020B0604030504040204" pitchFamily="34" charset="0"/>
                <a:cs typeface="Verdana" panose="020B0604030504040204" pitchFamily="34" charset="0"/>
              </a:rPr>
              <a:t>Substraction</a:t>
            </a:r>
            <a:r>
              <a:rPr lang="en-US" altLang="en-US" sz="4000" dirty="0" smtClean="0">
                <a:ea typeface="Verdana" panose="020B0604030504040204" pitchFamily="34" charset="0"/>
                <a:cs typeface="Verdana" panose="020B0604030504040204" pitchFamily="34" charset="0"/>
              </a:rPr>
              <a:t> (-) candidates</a:t>
            </a:r>
          </a:p>
          <a:p>
            <a:pPr marL="625475" lvl="3" indent="-268288">
              <a:buFont typeface="Arial" panose="020B0604020202020204" pitchFamily="34" charset="0"/>
              <a:buChar char="•"/>
            </a:pPr>
            <a:r>
              <a:rPr lang="en-US" altLang="en-US" sz="2400" dirty="0" smtClean="0">
                <a:ea typeface="Verdana" panose="020B0604030504040204" pitchFamily="34" charset="0"/>
                <a:cs typeface="Verdana" panose="020B0604030504040204" pitchFamily="34" charset="0"/>
              </a:rPr>
              <a:t>HRL Forest, HRL Imperviousness - removing non-agriculture areas in mixed classes or due to CLC MMU </a:t>
            </a:r>
          </a:p>
          <a:p>
            <a:pPr marL="625475" lvl="3" indent="-268288">
              <a:buFont typeface="Arial" panose="020B0604020202020204" pitchFamily="34" charset="0"/>
              <a:buChar char="•"/>
            </a:pPr>
            <a:r>
              <a:rPr lang="en-US" altLang="en-US" sz="2400" dirty="0" smtClean="0">
                <a:ea typeface="Verdana" panose="020B0604030504040204" pitchFamily="34" charset="0"/>
                <a:cs typeface="Verdana" panose="020B0604030504040204" pitchFamily="34" charset="0"/>
              </a:rPr>
              <a:t>HRL Water &amp; Wetness - removing non-agriculture areas in mixed classes or due to CLC MMU</a:t>
            </a:r>
            <a:endParaRPr lang="en-US" altLang="en-US" sz="2400" dirty="0" smtClean="0">
              <a:solidFill>
                <a:srgbClr val="FF0000"/>
              </a:solidFill>
              <a:ea typeface="Verdana" panose="020B0604030504040204" pitchFamily="34" charset="0"/>
              <a:cs typeface="Verdana" panose="020B0604030504040204" pitchFamily="34" charset="0"/>
            </a:endParaRPr>
          </a:p>
          <a:p>
            <a:pPr marL="625475" lvl="3" indent="-268288">
              <a:buFont typeface="Arial" panose="020B0604020202020204" pitchFamily="34" charset="0"/>
              <a:buChar char="•"/>
            </a:pPr>
            <a:endParaRPr lang="en-US" altLang="en-US" sz="2400" dirty="0" smtClean="0">
              <a:ea typeface="Verdana" panose="020B0604030504040204" pitchFamily="34" charset="0"/>
              <a:cs typeface="Verdana" panose="020B0604030504040204" pitchFamily="34" charset="0"/>
            </a:endParaRPr>
          </a:p>
          <a:p>
            <a:pPr marL="227839" lvl="2" indent="-342900"/>
            <a:r>
              <a:rPr lang="en-US" altLang="en-US" sz="4000" dirty="0" smtClean="0">
                <a:ea typeface="Verdana" panose="020B0604030504040204" pitchFamily="34" charset="0"/>
                <a:cs typeface="Verdana" panose="020B0604030504040204" pitchFamily="34" charset="0"/>
              </a:rPr>
              <a:t>Addition (+) candidates</a:t>
            </a:r>
          </a:p>
          <a:p>
            <a:pPr marL="625475" lvl="3" indent="-268288">
              <a:buFont typeface="Arial" panose="020B0604020202020204" pitchFamily="34" charset="0"/>
              <a:buChar char="•"/>
            </a:pPr>
            <a:r>
              <a:rPr lang="en-US" altLang="en-US" sz="2400" dirty="0" smtClean="0">
                <a:ea typeface="Verdana" panose="020B0604030504040204" pitchFamily="34" charset="0"/>
                <a:cs typeface="Verdana" panose="020B0604030504040204" pitchFamily="34" charset="0"/>
              </a:rPr>
              <a:t>HRL Grassland - adding missing grassland areas due to CLC MMU</a:t>
            </a:r>
          </a:p>
          <a:p>
            <a:pPr marL="625475" lvl="3" indent="-268288">
              <a:buFont typeface="Arial" panose="020B0604020202020204" pitchFamily="34" charset="0"/>
              <a:buChar char="•"/>
            </a:pPr>
            <a:endParaRPr lang="en-US" altLang="en-US" sz="2400" dirty="0" smtClean="0">
              <a:ea typeface="Verdana" panose="020B0604030504040204" pitchFamily="34" charset="0"/>
              <a:cs typeface="Verdana" panose="020B0604030504040204" pitchFamily="34" charset="0"/>
            </a:endParaRPr>
          </a:p>
          <a:p>
            <a:pPr marL="357187" lvl="3" indent="0">
              <a:buNone/>
            </a:pPr>
            <a:endParaRPr lang="en-US" altLang="en-US" sz="2400" dirty="0">
              <a:ea typeface="Verdana" panose="020B0604030504040204" pitchFamily="34" charset="0"/>
              <a:cs typeface="Verdana" panose="020B0604030504040204" pitchFamily="34" charset="0"/>
            </a:endParaRPr>
          </a:p>
          <a:p>
            <a:pPr marL="625475" lvl="3" indent="-268288">
              <a:buFont typeface="Arial" panose="020B0604020202020204" pitchFamily="34" charset="0"/>
              <a:buChar char="•"/>
            </a:pPr>
            <a:endParaRPr lang="en-US" altLang="en-US" sz="2400" dirty="0" smtClean="0">
              <a:ea typeface="Verdana" panose="020B0604030504040204" pitchFamily="34" charset="0"/>
              <a:cs typeface="Verdana" panose="020B0604030504040204" pitchFamily="34" charset="0"/>
            </a:endParaRPr>
          </a:p>
          <a:p>
            <a:pPr marL="0" lvl="2" indent="0">
              <a:buNone/>
            </a:pPr>
            <a:endParaRPr lang="en-US" altLang="en-US" dirty="0" smtClean="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693523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smtClean="0"/>
              <a:t>HNV </a:t>
            </a:r>
            <a:r>
              <a:rPr lang="en-GB" dirty="0"/>
              <a:t>‘map’ improvement concept using HRLs </a:t>
            </a:r>
          </a:p>
        </p:txBody>
      </p:sp>
      <p:pic>
        <p:nvPicPr>
          <p:cNvPr id="5" name="Obrázek 4" descr="C:\Users\tbartalos\Dropbox\GISAT\ETC\flow2.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5769" y="835793"/>
            <a:ext cx="4507831" cy="5948111"/>
          </a:xfrm>
          <a:prstGeom prst="rect">
            <a:avLst/>
          </a:prstGeom>
          <a:noFill/>
          <a:ln>
            <a:solidFill>
              <a:schemeClr val="tx1">
                <a:lumMod val="95000"/>
                <a:lumOff val="5000"/>
              </a:schemeClr>
            </a:solidFill>
          </a:ln>
        </p:spPr>
      </p:pic>
      <p:sp>
        <p:nvSpPr>
          <p:cNvPr id="6" name="Obdélník 5"/>
          <p:cNvSpPr/>
          <p:nvPr/>
        </p:nvSpPr>
        <p:spPr>
          <a:xfrm>
            <a:off x="6743994" y="1344963"/>
            <a:ext cx="4226883" cy="6709529"/>
          </a:xfrm>
          <a:prstGeom prst="rect">
            <a:avLst/>
          </a:prstGeom>
        </p:spPr>
        <p:txBody>
          <a:bodyPr wrap="square">
            <a:spAutoFit/>
          </a:bodyPr>
          <a:lstStyle/>
          <a:p>
            <a:pPr marL="342900" lvl="0" indent="-342900">
              <a:buFont typeface="Wingdings" panose="05000000000000000000" pitchFamily="2" charset="2"/>
              <a:buChar char="§"/>
            </a:pPr>
            <a:r>
              <a:rPr lang="en-US" sz="2000" dirty="0" smtClean="0">
                <a:solidFill>
                  <a:srgbClr val="008173"/>
                </a:solidFill>
                <a:latin typeface="Calibri" panose="020F0502020204030204" pitchFamily="34" charset="0"/>
                <a:ea typeface="Verdana" panose="020B0604030504040204" pitchFamily="34" charset="0"/>
                <a:cs typeface="Verdana" panose="020B0604030504040204" pitchFamily="34" charset="0"/>
              </a:rPr>
              <a:t>Raster based spatial </a:t>
            </a:r>
            <a:r>
              <a:rPr lang="en-US" sz="2000" dirty="0" err="1" smtClean="0">
                <a:solidFill>
                  <a:srgbClr val="008173"/>
                </a:solidFill>
                <a:latin typeface="Calibri" panose="020F0502020204030204" pitchFamily="34" charset="0"/>
                <a:ea typeface="Verdana" panose="020B0604030504040204" pitchFamily="34" charset="0"/>
                <a:cs typeface="Verdana" panose="020B0604030504040204" pitchFamily="34" charset="0"/>
              </a:rPr>
              <a:t>overl</a:t>
            </a:r>
            <a:r>
              <a:rPr lang="cs-CZ" sz="2000" dirty="0" smtClean="0">
                <a:solidFill>
                  <a:srgbClr val="008173"/>
                </a:solidFill>
                <a:latin typeface="Calibri" panose="020F0502020204030204" pitchFamily="34" charset="0"/>
                <a:ea typeface="Verdana" panose="020B0604030504040204" pitchFamily="34" charset="0"/>
                <a:cs typeface="Verdana" panose="020B0604030504040204" pitchFamily="34" charset="0"/>
              </a:rPr>
              <a:t>a</a:t>
            </a:r>
            <a:r>
              <a:rPr lang="en-US" sz="2000" dirty="0" smtClean="0">
                <a:solidFill>
                  <a:srgbClr val="008173"/>
                </a:solidFill>
                <a:latin typeface="Calibri" panose="020F0502020204030204" pitchFamily="34" charset="0"/>
                <a:ea typeface="Verdana" panose="020B0604030504040204" pitchFamily="34" charset="0"/>
                <a:cs typeface="Verdana" panose="020B0604030504040204" pitchFamily="34" charset="0"/>
              </a:rPr>
              <a:t>y of HNV and HRLs</a:t>
            </a:r>
          </a:p>
          <a:p>
            <a:pPr lvl="0"/>
            <a:endParaRPr lang="en-US" sz="2000" dirty="0" smtClean="0">
              <a:solidFill>
                <a:srgbClr val="008173"/>
              </a:solidFill>
              <a:latin typeface="Calibri" panose="020F0502020204030204" pitchFamily="34" charset="0"/>
              <a:ea typeface="Verdana" panose="020B0604030504040204" pitchFamily="34" charset="0"/>
              <a:cs typeface="Verdana" panose="020B0604030504040204" pitchFamily="34" charset="0"/>
            </a:endParaRPr>
          </a:p>
          <a:p>
            <a:pPr marL="342900" lvl="0" indent="-342900">
              <a:buFont typeface="Wingdings" panose="05000000000000000000" pitchFamily="2" charset="2"/>
              <a:buChar char="§"/>
            </a:pPr>
            <a:r>
              <a:rPr lang="en-US" sz="2000" dirty="0" smtClean="0">
                <a:solidFill>
                  <a:srgbClr val="008173"/>
                </a:solidFill>
                <a:latin typeface="Calibri" panose="020F0502020204030204" pitchFamily="34" charset="0"/>
                <a:ea typeface="Verdana" panose="020B0604030504040204" pitchFamily="34" charset="0"/>
                <a:cs typeface="Verdana" panose="020B0604030504040204" pitchFamily="34" charset="0"/>
              </a:rPr>
              <a:t>HNV/HRLs strata definition</a:t>
            </a:r>
          </a:p>
          <a:p>
            <a:pPr lvl="0"/>
            <a:endParaRPr lang="en-US" sz="2000" dirty="0" smtClean="0">
              <a:solidFill>
                <a:srgbClr val="008173"/>
              </a:solidFill>
              <a:latin typeface="Calibri" panose="020F0502020204030204" pitchFamily="34" charset="0"/>
              <a:ea typeface="Verdana" panose="020B0604030504040204" pitchFamily="34" charset="0"/>
              <a:cs typeface="Verdana" panose="020B0604030504040204" pitchFamily="34" charset="0"/>
            </a:endParaRPr>
          </a:p>
          <a:p>
            <a:pPr marL="342900" lvl="0" indent="-342900">
              <a:buFont typeface="Wingdings" panose="05000000000000000000" pitchFamily="2" charset="2"/>
              <a:buChar char="§"/>
            </a:pPr>
            <a:r>
              <a:rPr lang="en-US" sz="2000" dirty="0" smtClean="0">
                <a:solidFill>
                  <a:srgbClr val="008173"/>
                </a:solidFill>
                <a:latin typeface="Calibri" panose="020F0502020204030204" pitchFamily="34" charset="0"/>
                <a:ea typeface="Verdana" panose="020B0604030504040204" pitchFamily="34" charset="0"/>
                <a:cs typeface="Verdana" panose="020B0604030504040204" pitchFamily="34" charset="0"/>
              </a:rPr>
              <a:t>Detailed LC cover composition calculated (based on CORINE LC)</a:t>
            </a:r>
          </a:p>
          <a:p>
            <a:pPr lvl="0"/>
            <a:endParaRPr lang="en-US" sz="2000" dirty="0" smtClean="0">
              <a:solidFill>
                <a:srgbClr val="008173"/>
              </a:solidFill>
              <a:latin typeface="Calibri" panose="020F0502020204030204" pitchFamily="34" charset="0"/>
              <a:ea typeface="Verdana" panose="020B0604030504040204" pitchFamily="34" charset="0"/>
              <a:cs typeface="Verdana" panose="020B0604030504040204" pitchFamily="34" charset="0"/>
            </a:endParaRPr>
          </a:p>
          <a:p>
            <a:pPr marL="342900" lvl="0" indent="-342900">
              <a:buFont typeface="Wingdings" panose="05000000000000000000" pitchFamily="2" charset="2"/>
              <a:buChar char="§"/>
            </a:pPr>
            <a:r>
              <a:rPr lang="en-US" sz="2000" dirty="0" smtClean="0">
                <a:solidFill>
                  <a:srgbClr val="008173"/>
                </a:solidFill>
                <a:latin typeface="Calibri" panose="020F0502020204030204" pitchFamily="34" charset="0"/>
                <a:ea typeface="Verdana" panose="020B0604030504040204" pitchFamily="34" charset="0"/>
                <a:cs typeface="Verdana" panose="020B0604030504040204" pitchFamily="34" charset="0"/>
              </a:rPr>
              <a:t>HNV update</a:t>
            </a:r>
          </a:p>
          <a:p>
            <a:pPr marL="800100" lvl="1" indent="-342900">
              <a:buFont typeface="Wingdings" panose="05000000000000000000" pitchFamily="2" charset="2"/>
              <a:buChar char="§"/>
            </a:pPr>
            <a:r>
              <a:rPr lang="en-US" sz="2000" dirty="0" smtClean="0">
                <a:solidFill>
                  <a:srgbClr val="008173"/>
                </a:solidFill>
                <a:latin typeface="Calibri" panose="020F0502020204030204" pitchFamily="34" charset="0"/>
                <a:ea typeface="Verdana" panose="020B0604030504040204" pitchFamily="34" charset="0"/>
                <a:cs typeface="Verdana" panose="020B0604030504040204" pitchFamily="34" charset="0"/>
              </a:rPr>
              <a:t>Negative (excluding from HNV)</a:t>
            </a:r>
          </a:p>
          <a:p>
            <a:pPr marL="800100" lvl="1" indent="-342900">
              <a:buFont typeface="Wingdings" panose="05000000000000000000" pitchFamily="2" charset="2"/>
              <a:buChar char="§"/>
            </a:pPr>
            <a:r>
              <a:rPr lang="en-US" sz="2000" dirty="0" smtClean="0">
                <a:solidFill>
                  <a:srgbClr val="008173"/>
                </a:solidFill>
                <a:latin typeface="Calibri" panose="020F0502020204030204" pitchFamily="34" charset="0"/>
                <a:ea typeface="Verdana" panose="020B0604030504040204" pitchFamily="34" charset="0"/>
                <a:cs typeface="Verdana" panose="020B0604030504040204" pitchFamily="34" charset="0"/>
              </a:rPr>
              <a:t>Positive (extending HNV)</a:t>
            </a:r>
          </a:p>
          <a:p>
            <a:pPr lvl="0"/>
            <a:endParaRPr lang="en-US" sz="2000" dirty="0" smtClean="0">
              <a:solidFill>
                <a:srgbClr val="008173"/>
              </a:solidFill>
              <a:latin typeface="Calibri" panose="020F0502020204030204" pitchFamily="34" charset="0"/>
              <a:ea typeface="Verdana" panose="020B0604030504040204" pitchFamily="34" charset="0"/>
              <a:cs typeface="Verdana" panose="020B0604030504040204" pitchFamily="34" charset="0"/>
            </a:endParaRPr>
          </a:p>
          <a:p>
            <a:pPr marL="342900" lvl="0" indent="-342900">
              <a:buFont typeface="Wingdings" panose="05000000000000000000" pitchFamily="2" charset="2"/>
              <a:buChar char="§"/>
            </a:pPr>
            <a:r>
              <a:rPr lang="en-US" sz="2000" dirty="0" smtClean="0">
                <a:solidFill>
                  <a:srgbClr val="008173"/>
                </a:solidFill>
                <a:latin typeface="Calibri" panose="020F0502020204030204" pitchFamily="34" charset="0"/>
                <a:ea typeface="Verdana" panose="020B0604030504040204" pitchFamily="34" charset="0"/>
                <a:cs typeface="Verdana" panose="020B0604030504040204" pitchFamily="34" charset="0"/>
              </a:rPr>
              <a:t>Thematic vs. geometric improvement</a:t>
            </a:r>
          </a:p>
          <a:p>
            <a:pPr lvl="0"/>
            <a:endParaRPr lang="en-US" sz="2000" dirty="0" smtClean="0">
              <a:solidFill>
                <a:srgbClr val="008173"/>
              </a:solidFill>
              <a:latin typeface="Calibri" panose="020F0502020204030204" pitchFamily="34" charset="0"/>
              <a:ea typeface="Verdana" panose="020B0604030504040204" pitchFamily="34" charset="0"/>
              <a:cs typeface="Verdana" panose="020B0604030504040204" pitchFamily="34" charset="0"/>
            </a:endParaRPr>
          </a:p>
          <a:p>
            <a:pPr marL="342900" lvl="0" indent="-342900">
              <a:buFont typeface="Wingdings" panose="05000000000000000000" pitchFamily="2" charset="2"/>
              <a:buChar char="§"/>
            </a:pPr>
            <a:r>
              <a:rPr lang="en-US" sz="2000" dirty="0" smtClean="0">
                <a:solidFill>
                  <a:srgbClr val="008173"/>
                </a:solidFill>
                <a:latin typeface="Calibri" panose="020F0502020204030204" pitchFamily="34" charset="0"/>
                <a:ea typeface="Verdana" panose="020B0604030504040204" pitchFamily="34" charset="0"/>
                <a:cs typeface="Verdana" panose="020B0604030504040204" pitchFamily="34" charset="0"/>
              </a:rPr>
              <a:t>100m resolution</a:t>
            </a:r>
          </a:p>
          <a:p>
            <a:pPr marL="342900" lvl="0" indent="-342900">
              <a:buFont typeface="Wingdings" panose="05000000000000000000" pitchFamily="2" charset="2"/>
              <a:buChar char="§"/>
            </a:pPr>
            <a:endParaRPr lang="cs-CZ" sz="2000" i="1" dirty="0" smtClean="0">
              <a:latin typeface="Calibri" panose="020F0502020204030204" pitchFamily="34" charset="0"/>
            </a:endParaRPr>
          </a:p>
          <a:p>
            <a:pPr lvl="0"/>
            <a:endParaRPr lang="cs-CZ" b="0" i="1" dirty="0"/>
          </a:p>
          <a:p>
            <a:pPr lvl="0"/>
            <a:endParaRPr lang="cs-CZ" b="0" i="1" dirty="0" smtClean="0"/>
          </a:p>
          <a:p>
            <a:pPr lvl="0"/>
            <a:endParaRPr lang="en-GB" b="0" i="1" dirty="0"/>
          </a:p>
          <a:p>
            <a:pPr marL="342900" indent="-342900">
              <a:buFont typeface="Wingdings" panose="05000000000000000000" pitchFamily="2" charset="2"/>
              <a:buChar char="§"/>
            </a:pPr>
            <a:endParaRPr lang="en-US" b="0" dirty="0" smtClean="0"/>
          </a:p>
          <a:p>
            <a:pPr marL="800100" lvl="1" indent="-342900">
              <a:buFont typeface="Wingdings" panose="05000000000000000000" pitchFamily="2" charset="2"/>
              <a:buChar char="§"/>
            </a:pPr>
            <a:endParaRPr lang="en-US" b="0" dirty="0">
              <a:effectLst/>
            </a:endParaRPr>
          </a:p>
        </p:txBody>
      </p:sp>
    </p:spTree>
    <p:extLst>
      <p:ext uri="{BB962C8B-B14F-4D97-AF65-F5344CB8AC3E}">
        <p14:creationId xmlns:p14="http://schemas.microsoft.com/office/powerpoint/2010/main" val="42662688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9097108" y="6084277"/>
            <a:ext cx="2209066" cy="586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p:cNvSpPr>
            <a:spLocks noGrp="1"/>
          </p:cNvSpPr>
          <p:nvPr>
            <p:ph type="body" sz="quarter" idx="12"/>
          </p:nvPr>
        </p:nvSpPr>
        <p:spPr/>
        <p:txBody>
          <a:bodyPr/>
          <a:lstStyle/>
          <a:p>
            <a:r>
              <a:rPr lang="en-GB" dirty="0" smtClean="0"/>
              <a:t>HRLs 2015 at a glance</a:t>
            </a:r>
            <a:endParaRPr lang="en-GB" dirty="0"/>
          </a:p>
        </p:txBody>
      </p:sp>
      <p:sp>
        <p:nvSpPr>
          <p:cNvPr id="3" name="Content Placeholder 2"/>
          <p:cNvSpPr>
            <a:spLocks noGrp="1"/>
          </p:cNvSpPr>
          <p:nvPr>
            <p:ph sz="quarter" idx="13"/>
          </p:nvPr>
        </p:nvSpPr>
        <p:spPr>
          <a:xfrm>
            <a:off x="468519" y="1127125"/>
            <a:ext cx="11245850" cy="3759200"/>
          </a:xfrm>
        </p:spPr>
        <p:txBody>
          <a:bodyPr/>
          <a:lstStyle/>
          <a:p>
            <a:pPr marL="0" indent="0">
              <a:buNone/>
            </a:pPr>
            <a:r>
              <a:rPr lang="en-US" altLang="en-US" sz="2400" dirty="0" smtClean="0"/>
              <a:t>In order to evaluate </a:t>
            </a:r>
            <a:r>
              <a:rPr lang="en-US" altLang="en-US" sz="2400" dirty="0"/>
              <a:t>individual HRL potential for HNV ‘map’ </a:t>
            </a:r>
            <a:r>
              <a:rPr lang="en-US" altLang="en-US" sz="2400" dirty="0" smtClean="0"/>
              <a:t>improvement, understanding of HRL 2015 products contents relevant to HNV ‘map’ is essential</a:t>
            </a:r>
          </a:p>
          <a:p>
            <a:pPr marL="0" indent="0">
              <a:buNone/>
            </a:pPr>
            <a:r>
              <a:rPr lang="en-US" sz="2400" dirty="0" smtClean="0"/>
              <a:t>Europe-wide </a:t>
            </a:r>
            <a:r>
              <a:rPr lang="en-US" sz="2400" dirty="0"/>
              <a:t>(EEA39) data, 100m (20m</a:t>
            </a:r>
            <a:r>
              <a:rPr lang="en-US" sz="2400" dirty="0" smtClean="0"/>
              <a:t>)</a:t>
            </a:r>
          </a:p>
          <a:p>
            <a:pPr marL="539750" lvl="1" indent="-269875">
              <a:buFont typeface="Arial" panose="020B0604020202020204" pitchFamily="34" charset="0"/>
              <a:buChar char="•"/>
            </a:pPr>
            <a:r>
              <a:rPr lang="en-US" sz="2000" b="1" i="1" dirty="0" smtClean="0"/>
              <a:t>HRL Imperviousness </a:t>
            </a:r>
            <a:r>
              <a:rPr lang="en-US" sz="2000" i="1" dirty="0" smtClean="0"/>
              <a:t>(Soil Sealing) products: capture the percentage of soil sealing</a:t>
            </a:r>
          </a:p>
          <a:p>
            <a:pPr marL="539750" lvl="1" indent="-269875">
              <a:buFont typeface="Arial" panose="020B0604020202020204" pitchFamily="34" charset="0"/>
              <a:buChar char="•"/>
            </a:pPr>
            <a:r>
              <a:rPr lang="en-US" sz="2000" b="1" i="1" dirty="0" smtClean="0"/>
              <a:t>HLR Forest</a:t>
            </a:r>
            <a:r>
              <a:rPr lang="en-US" sz="2000" i="1" dirty="0" smtClean="0"/>
              <a:t>: capture the percentage of the canopy coverage of trees (forests)</a:t>
            </a:r>
          </a:p>
          <a:p>
            <a:pPr marL="539750" lvl="1" indent="-269875">
              <a:buFont typeface="Arial" panose="020B0604020202020204" pitchFamily="34" charset="0"/>
              <a:buChar char="•"/>
            </a:pPr>
            <a:r>
              <a:rPr lang="en-US" sz="2000" b="1" i="1" dirty="0" smtClean="0"/>
              <a:t>HRL Water and Wetness</a:t>
            </a:r>
            <a:r>
              <a:rPr lang="en-US" sz="2000" i="1" dirty="0" smtClean="0"/>
              <a:t>: product showing the occurrence of water and wet surfaces over the period from 2009 to 2015</a:t>
            </a:r>
          </a:p>
          <a:p>
            <a:pPr marL="539750" lvl="1" indent="-269875">
              <a:buFont typeface="Arial" panose="020B0604020202020204" pitchFamily="34" charset="0"/>
              <a:buChar char="•"/>
            </a:pPr>
            <a:r>
              <a:rPr lang="en-US" sz="2000" b="1" i="1" dirty="0" smtClean="0"/>
              <a:t>HRL Grassland</a:t>
            </a:r>
            <a:r>
              <a:rPr lang="en-US" sz="2000" i="1" dirty="0" smtClean="0"/>
              <a:t>: the main product is a binary grassland/non-grassland mask that is supposed to include the full spectrum of grassland use intensity (from natural to managed grasslands)</a:t>
            </a:r>
          </a:p>
          <a:p>
            <a:pPr marL="342900" lvl="0" indent="-342900">
              <a:buFont typeface="Wingdings" panose="05000000000000000000" pitchFamily="2" charset="2"/>
              <a:buChar char="§"/>
            </a:pPr>
            <a:endParaRPr lang="cs-CZ" sz="2000" i="1" dirty="0">
              <a:solidFill>
                <a:srgbClr val="505A14"/>
              </a:solidFill>
            </a:endParaRPr>
          </a:p>
          <a:p>
            <a:pPr marL="342900" lvl="0" indent="-342900">
              <a:buFont typeface="Wingdings" panose="05000000000000000000" pitchFamily="2" charset="2"/>
              <a:buChar char="§"/>
            </a:pPr>
            <a:endParaRPr lang="cs-CZ" i="1" dirty="0"/>
          </a:p>
          <a:p>
            <a:pPr lvl="0"/>
            <a:endParaRPr lang="cs-CZ" i="1" dirty="0"/>
          </a:p>
          <a:p>
            <a:pPr lvl="0"/>
            <a:endParaRPr lang="cs-CZ" i="1" dirty="0"/>
          </a:p>
          <a:p>
            <a:pPr lvl="0"/>
            <a:endParaRPr lang="en-GB" i="1" dirty="0"/>
          </a:p>
          <a:p>
            <a:pPr marL="342900" indent="-342900">
              <a:buFont typeface="Wingdings" panose="05000000000000000000" pitchFamily="2" charset="2"/>
              <a:buChar char="§"/>
            </a:pPr>
            <a:endParaRPr lang="en-US" dirty="0"/>
          </a:p>
          <a:p>
            <a:pPr marL="800100" lvl="1" indent="-342900">
              <a:buFont typeface="Wingdings" panose="05000000000000000000" pitchFamily="2" charset="2"/>
              <a:buChar char="§"/>
            </a:pPr>
            <a:endParaRPr lang="en-US" dirty="0"/>
          </a:p>
          <a:p>
            <a:pPr marL="450850" indent="-450850"/>
            <a:endParaRPr lang="en-US" altLang="en-US" dirty="0">
              <a:ea typeface="Verdana" panose="020B0604030504040204" pitchFamily="34" charset="0"/>
              <a:cs typeface="Verdana" panose="020B0604030504040204" pitchFamily="34" charset="0"/>
            </a:endParaRPr>
          </a:p>
        </p:txBody>
      </p:sp>
      <p:grpSp>
        <p:nvGrpSpPr>
          <p:cNvPr id="4" name="Skupina 3"/>
          <p:cNvGrpSpPr/>
          <p:nvPr/>
        </p:nvGrpSpPr>
        <p:grpSpPr>
          <a:xfrm>
            <a:off x="1509583" y="4535922"/>
            <a:ext cx="8964219" cy="2160000"/>
            <a:chOff x="550770" y="4237381"/>
            <a:chExt cx="8964219" cy="2160000"/>
          </a:xfrm>
        </p:grpSpPr>
        <p:pic>
          <p:nvPicPr>
            <p:cNvPr id="5" name="Obrázek 4"/>
            <p:cNvPicPr>
              <a:picLocks noChangeAspect="1"/>
            </p:cNvPicPr>
            <p:nvPr/>
          </p:nvPicPr>
          <p:blipFill>
            <a:blip r:embed="rId2"/>
            <a:stretch>
              <a:fillRect/>
            </a:stretch>
          </p:blipFill>
          <p:spPr>
            <a:xfrm>
              <a:off x="550770" y="4237381"/>
              <a:ext cx="2160000" cy="2160000"/>
            </a:xfrm>
            <a:prstGeom prst="rect">
              <a:avLst/>
            </a:prstGeom>
            <a:ln w="15875">
              <a:solidFill>
                <a:schemeClr val="tx1">
                  <a:lumMod val="95000"/>
                  <a:lumOff val="5000"/>
                </a:schemeClr>
              </a:solidFill>
            </a:ln>
          </p:spPr>
        </p:pic>
        <p:pic>
          <p:nvPicPr>
            <p:cNvPr id="6" name="Obrázek 5"/>
            <p:cNvPicPr>
              <a:picLocks noChangeAspect="1"/>
            </p:cNvPicPr>
            <p:nvPr/>
          </p:nvPicPr>
          <p:blipFill>
            <a:blip r:embed="rId3"/>
            <a:stretch>
              <a:fillRect/>
            </a:stretch>
          </p:blipFill>
          <p:spPr>
            <a:xfrm>
              <a:off x="2802000" y="4237381"/>
              <a:ext cx="2160000" cy="2160000"/>
            </a:xfrm>
            <a:prstGeom prst="rect">
              <a:avLst/>
            </a:prstGeom>
            <a:ln w="15875">
              <a:solidFill>
                <a:schemeClr val="tx1">
                  <a:lumMod val="95000"/>
                  <a:lumOff val="5000"/>
                </a:schemeClr>
              </a:solidFill>
            </a:ln>
          </p:spPr>
        </p:pic>
        <p:pic>
          <p:nvPicPr>
            <p:cNvPr id="7" name="Obrázek 6"/>
            <p:cNvPicPr/>
            <p:nvPr/>
          </p:nvPicPr>
          <p:blipFill>
            <a:blip r:embed="rId4"/>
            <a:stretch>
              <a:fillRect/>
            </a:stretch>
          </p:blipFill>
          <p:spPr>
            <a:xfrm>
              <a:off x="2891208" y="5665079"/>
              <a:ext cx="1970909" cy="710000"/>
            </a:xfrm>
            <a:prstGeom prst="rect">
              <a:avLst/>
            </a:prstGeom>
            <a:ln w="15875">
              <a:solidFill>
                <a:schemeClr val="tx1">
                  <a:lumMod val="95000"/>
                  <a:lumOff val="5000"/>
                </a:schemeClr>
              </a:solidFill>
            </a:ln>
          </p:spPr>
        </p:pic>
        <p:pic>
          <p:nvPicPr>
            <p:cNvPr id="8" name="Obrázek 7"/>
            <p:cNvPicPr>
              <a:picLocks noChangeAspect="1"/>
            </p:cNvPicPr>
            <p:nvPr/>
          </p:nvPicPr>
          <p:blipFill>
            <a:blip r:embed="rId5"/>
            <a:stretch>
              <a:fillRect/>
            </a:stretch>
          </p:blipFill>
          <p:spPr>
            <a:xfrm>
              <a:off x="5053230" y="4237381"/>
              <a:ext cx="2160000" cy="2160000"/>
            </a:xfrm>
            <a:prstGeom prst="rect">
              <a:avLst/>
            </a:prstGeom>
            <a:ln w="15875">
              <a:solidFill>
                <a:schemeClr val="tx1">
                  <a:lumMod val="95000"/>
                  <a:lumOff val="5000"/>
                </a:schemeClr>
              </a:solidFill>
            </a:ln>
          </p:spPr>
        </p:pic>
        <p:pic>
          <p:nvPicPr>
            <p:cNvPr id="9" name="Obrázek 8"/>
            <p:cNvPicPr>
              <a:picLocks noChangeAspect="1"/>
            </p:cNvPicPr>
            <p:nvPr/>
          </p:nvPicPr>
          <p:blipFill>
            <a:blip r:embed="rId6"/>
            <a:stretch>
              <a:fillRect/>
            </a:stretch>
          </p:blipFill>
          <p:spPr>
            <a:xfrm>
              <a:off x="7354989" y="4237381"/>
              <a:ext cx="2160000" cy="2160000"/>
            </a:xfrm>
            <a:prstGeom prst="rect">
              <a:avLst/>
            </a:prstGeom>
            <a:ln w="15875">
              <a:solidFill>
                <a:schemeClr val="tx1">
                  <a:lumMod val="95000"/>
                  <a:lumOff val="5000"/>
                </a:schemeClr>
              </a:solidFill>
            </a:ln>
          </p:spPr>
        </p:pic>
      </p:grpSp>
    </p:spTree>
    <p:extLst>
      <p:ext uri="{BB962C8B-B14F-4D97-AF65-F5344CB8AC3E}">
        <p14:creationId xmlns:p14="http://schemas.microsoft.com/office/powerpoint/2010/main" val="41450018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a:t>HRLs 2015 at a glance</a:t>
            </a:r>
          </a:p>
        </p:txBody>
      </p:sp>
      <p:sp>
        <p:nvSpPr>
          <p:cNvPr id="7" name="Obdélník 6"/>
          <p:cNvSpPr/>
          <p:nvPr/>
        </p:nvSpPr>
        <p:spPr>
          <a:xfrm>
            <a:off x="9097108" y="6084277"/>
            <a:ext cx="2209066" cy="586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Tabulka 5"/>
          <p:cNvGraphicFramePr>
            <a:graphicFrameLocks noGrp="1"/>
          </p:cNvGraphicFramePr>
          <p:nvPr>
            <p:extLst>
              <p:ext uri="{D42A27DB-BD31-4B8C-83A1-F6EECF244321}">
                <p14:modId xmlns:p14="http://schemas.microsoft.com/office/powerpoint/2010/main" val="733195516"/>
              </p:ext>
            </p:extLst>
          </p:nvPr>
        </p:nvGraphicFramePr>
        <p:xfrm>
          <a:off x="657225" y="966671"/>
          <a:ext cx="10648949" cy="5615103"/>
        </p:xfrm>
        <a:graphic>
          <a:graphicData uri="http://schemas.openxmlformats.org/drawingml/2006/table">
            <a:tbl>
              <a:tblPr firstRow="1" firstCol="1" bandRow="1">
                <a:tableStyleId>{C083E6E3-FA7D-4D7B-A595-EF9225AFEA82}</a:tableStyleId>
              </a:tblPr>
              <a:tblGrid>
                <a:gridCol w="433340"/>
                <a:gridCol w="2328044"/>
                <a:gridCol w="4671400"/>
                <a:gridCol w="3216165"/>
              </a:tblGrid>
              <a:tr h="388845">
                <a:tc>
                  <a:txBody>
                    <a:bodyPr/>
                    <a:lstStyle/>
                    <a:p>
                      <a:pPr algn="just">
                        <a:lnSpc>
                          <a:spcPct val="107000"/>
                        </a:lnSpc>
                        <a:spcAft>
                          <a:spcPts val="0"/>
                        </a:spcAft>
                      </a:pPr>
                      <a:r>
                        <a:rPr lang="en-GB" sz="1300" dirty="0">
                          <a:effectLst/>
                          <a:latin typeface="Calibri" panose="020F0502020204030204" pitchFamily="34" charset="0"/>
                        </a:rPr>
                        <a:t>Lot</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algn="just">
                        <a:lnSpc>
                          <a:spcPct val="107000"/>
                        </a:lnSpc>
                        <a:spcAft>
                          <a:spcPts val="0"/>
                        </a:spcAft>
                      </a:pPr>
                      <a:r>
                        <a:rPr lang="en-GB" sz="1300" dirty="0">
                          <a:effectLst/>
                          <a:latin typeface="Calibri" panose="020F0502020204030204" pitchFamily="34" charset="0"/>
                        </a:rPr>
                        <a:t>Topic</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algn="just">
                        <a:lnSpc>
                          <a:spcPct val="107000"/>
                        </a:lnSpc>
                        <a:spcAft>
                          <a:spcPts val="0"/>
                        </a:spcAft>
                      </a:pPr>
                      <a:r>
                        <a:rPr lang="en-GB" sz="1300" dirty="0">
                          <a:effectLst/>
                          <a:latin typeface="Calibri" panose="020F0502020204030204" pitchFamily="34" charset="0"/>
                        </a:rPr>
                        <a:t>Products</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algn="just">
                        <a:lnSpc>
                          <a:spcPct val="107000"/>
                        </a:lnSpc>
                        <a:spcAft>
                          <a:spcPts val="0"/>
                        </a:spcAft>
                      </a:pPr>
                      <a:r>
                        <a:rPr lang="da-DK" sz="1300" dirty="0">
                          <a:effectLst/>
                          <a:latin typeface="Calibri" panose="020F0502020204030204" pitchFamily="34" charset="0"/>
                        </a:rPr>
                        <a:t>Input imagery</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r>
              <a:tr h="778575">
                <a:tc>
                  <a:txBody>
                    <a:bodyPr/>
                    <a:lstStyle/>
                    <a:p>
                      <a:pPr algn="just">
                        <a:lnSpc>
                          <a:spcPct val="107000"/>
                        </a:lnSpc>
                        <a:spcAft>
                          <a:spcPts val="0"/>
                        </a:spcAft>
                      </a:pPr>
                      <a:r>
                        <a:rPr lang="en-GB" sz="1300" dirty="0">
                          <a:effectLst/>
                          <a:latin typeface="Calibri" panose="020F0502020204030204" pitchFamily="34" charset="0"/>
                        </a:rPr>
                        <a:t>1</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algn="just">
                        <a:lnSpc>
                          <a:spcPct val="107000"/>
                        </a:lnSpc>
                        <a:spcAft>
                          <a:spcPts val="0"/>
                        </a:spcAft>
                      </a:pPr>
                      <a:r>
                        <a:rPr lang="en-GB" sz="1300" b="1" dirty="0" smtClean="0">
                          <a:effectLst/>
                          <a:latin typeface="Calibri" panose="020F0502020204030204" pitchFamily="34" charset="0"/>
                        </a:rPr>
                        <a:t>Imperviousness</a:t>
                      </a:r>
                      <a:r>
                        <a:rPr lang="cs-CZ" sz="1300" b="1" dirty="0" smtClean="0">
                          <a:effectLst/>
                          <a:latin typeface="Calibri" panose="020F0502020204030204" pitchFamily="34" charset="0"/>
                        </a:rPr>
                        <a:t> </a:t>
                      </a:r>
                    </a:p>
                  </a:txBody>
                  <a:tcPr marL="39370" marR="39370" marT="6985" marB="0" anchor="ctr"/>
                </a:tc>
                <a:tc>
                  <a:txBody>
                    <a:bodyPr/>
                    <a:lstStyle/>
                    <a:p>
                      <a:pPr marL="182563" lvl="0" indent="-182563" algn="just">
                        <a:lnSpc>
                          <a:spcPct val="107000"/>
                        </a:lnSpc>
                        <a:spcAft>
                          <a:spcPts val="0"/>
                        </a:spcAft>
                        <a:buSzPts val="1000"/>
                        <a:buFont typeface="Wingdings" panose="05000000000000000000" pitchFamily="2" charset="2"/>
                        <a:buChar char="§"/>
                        <a:tabLst>
                          <a:tab pos="457200" algn="l"/>
                        </a:tabLst>
                      </a:pPr>
                      <a:r>
                        <a:rPr lang="en-GB" sz="1300" dirty="0">
                          <a:effectLst/>
                          <a:latin typeface="Calibri" panose="020F0502020204030204" pitchFamily="34" charset="0"/>
                        </a:rPr>
                        <a:t>Imperviousness density (IMD)</a:t>
                      </a:r>
                    </a:p>
                    <a:p>
                      <a:pPr marL="182563" lvl="0" indent="-182563" algn="just">
                        <a:lnSpc>
                          <a:spcPct val="107000"/>
                        </a:lnSpc>
                        <a:spcAft>
                          <a:spcPts val="0"/>
                        </a:spcAft>
                        <a:buSzPts val="1000"/>
                        <a:buFont typeface="Wingdings" panose="05000000000000000000" pitchFamily="2" charset="2"/>
                        <a:buChar char="§"/>
                        <a:tabLst>
                          <a:tab pos="457200" algn="l"/>
                        </a:tabLst>
                      </a:pPr>
                      <a:r>
                        <a:rPr lang="en-GB" sz="1300" dirty="0">
                          <a:effectLst/>
                          <a:latin typeface="Calibri" panose="020F0502020204030204" pitchFamily="34" charset="0"/>
                        </a:rPr>
                        <a:t>Imperviousness density change (IMC) </a:t>
                      </a:r>
                    </a:p>
                    <a:p>
                      <a:pPr marL="182563" lvl="0" indent="-182563" algn="just">
                        <a:lnSpc>
                          <a:spcPct val="107000"/>
                        </a:lnSpc>
                        <a:spcAft>
                          <a:spcPts val="0"/>
                        </a:spcAft>
                        <a:buSzPts val="1000"/>
                        <a:buFont typeface="Wingdings" panose="05000000000000000000" pitchFamily="2" charset="2"/>
                        <a:buChar char="§"/>
                        <a:tabLst>
                          <a:tab pos="457200" algn="l"/>
                        </a:tabLst>
                      </a:pPr>
                      <a:r>
                        <a:rPr lang="en-GB" sz="1300" dirty="0">
                          <a:effectLst/>
                          <a:latin typeface="Calibri" panose="020F0502020204030204" pitchFamily="34" charset="0"/>
                        </a:rPr>
                        <a:t>Imperviousness density change classified (IMCC)</a:t>
                      </a:r>
                      <a:endParaRPr lang="en-GB" sz="1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algn="just">
                        <a:lnSpc>
                          <a:spcPct val="107000"/>
                        </a:lnSpc>
                        <a:spcAft>
                          <a:spcPts val="0"/>
                        </a:spcAft>
                      </a:pPr>
                      <a:r>
                        <a:rPr lang="en-GB" sz="1300" dirty="0">
                          <a:effectLst/>
                          <a:latin typeface="Calibri" panose="020F0502020204030204" pitchFamily="34" charset="0"/>
                        </a:rPr>
                        <a:t>Multi-temporal HR and VHR </a:t>
                      </a:r>
                      <a:endParaRPr lang="cs-CZ" sz="1300" dirty="0" smtClean="0">
                        <a:effectLst/>
                        <a:latin typeface="Calibri" panose="020F0502020204030204" pitchFamily="34" charset="0"/>
                      </a:endParaRPr>
                    </a:p>
                    <a:p>
                      <a:pPr algn="just">
                        <a:lnSpc>
                          <a:spcPct val="107000"/>
                        </a:lnSpc>
                        <a:spcAft>
                          <a:spcPts val="0"/>
                        </a:spcAft>
                      </a:pPr>
                      <a:r>
                        <a:rPr lang="en-GB" sz="1300" dirty="0" smtClean="0">
                          <a:effectLst/>
                          <a:latin typeface="Calibri" panose="020F0502020204030204" pitchFamily="34" charset="0"/>
                        </a:rPr>
                        <a:t>for </a:t>
                      </a:r>
                      <a:r>
                        <a:rPr lang="en-GB" sz="1300" dirty="0">
                          <a:effectLst/>
                          <a:latin typeface="Calibri" panose="020F0502020204030204" pitchFamily="34" charset="0"/>
                        </a:rPr>
                        <a:t>calibration</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69850" marR="69850" marT="34925" marB="34925" anchor="ctr"/>
                </a:tc>
              </a:tr>
              <a:tr h="1285841">
                <a:tc>
                  <a:txBody>
                    <a:bodyPr/>
                    <a:lstStyle/>
                    <a:p>
                      <a:pPr algn="just">
                        <a:lnSpc>
                          <a:spcPct val="107000"/>
                        </a:lnSpc>
                        <a:spcAft>
                          <a:spcPts val="0"/>
                        </a:spcAft>
                      </a:pPr>
                      <a:r>
                        <a:rPr lang="en-GB" sz="1300">
                          <a:effectLst/>
                          <a:latin typeface="Calibri" panose="020F0502020204030204" pitchFamily="34" charset="0"/>
                        </a:rPr>
                        <a:t>2</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algn="just">
                        <a:lnSpc>
                          <a:spcPct val="107000"/>
                        </a:lnSpc>
                        <a:spcAft>
                          <a:spcPts val="0"/>
                        </a:spcAft>
                      </a:pPr>
                      <a:r>
                        <a:rPr lang="en-GB" sz="1300" b="1" dirty="0" smtClean="0">
                          <a:effectLst/>
                          <a:latin typeface="Calibri" panose="020F0502020204030204" pitchFamily="34" charset="0"/>
                        </a:rPr>
                        <a:t>Forest</a:t>
                      </a:r>
                      <a:r>
                        <a:rPr lang="cs-CZ" sz="1300" b="1" dirty="0" smtClean="0">
                          <a:effectLst/>
                          <a:latin typeface="Calibri" panose="020F0502020204030204" pitchFamily="34" charset="0"/>
                        </a:rPr>
                        <a:t> </a:t>
                      </a:r>
                      <a:endParaRPr lang="en-GB" sz="1300" b="1"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marL="171450" lvl="0" indent="-171450" algn="just">
                        <a:lnSpc>
                          <a:spcPct val="107000"/>
                        </a:lnSpc>
                        <a:spcAft>
                          <a:spcPts val="0"/>
                        </a:spcAft>
                        <a:buSzPts val="1000"/>
                        <a:buFont typeface="Wingdings" panose="05000000000000000000" pitchFamily="2" charset="2"/>
                        <a:buChar char="§"/>
                        <a:tabLst>
                          <a:tab pos="457200" algn="l"/>
                        </a:tabLst>
                      </a:pPr>
                      <a:r>
                        <a:rPr lang="en-GB" sz="1300" dirty="0">
                          <a:effectLst/>
                          <a:latin typeface="Calibri" panose="020F0502020204030204" pitchFamily="34" charset="0"/>
                        </a:rPr>
                        <a:t>Tree Cover Density (TCD)</a:t>
                      </a:r>
                    </a:p>
                    <a:p>
                      <a:pPr marL="171450" lvl="0" indent="-171450" algn="just">
                        <a:lnSpc>
                          <a:spcPct val="107000"/>
                        </a:lnSpc>
                        <a:spcAft>
                          <a:spcPts val="0"/>
                        </a:spcAft>
                        <a:buSzPts val="1000"/>
                        <a:buFont typeface="Wingdings" panose="05000000000000000000" pitchFamily="2" charset="2"/>
                        <a:buChar char="§"/>
                        <a:tabLst>
                          <a:tab pos="457200" algn="l"/>
                        </a:tabLst>
                      </a:pPr>
                      <a:r>
                        <a:rPr lang="en-GB" sz="1300" dirty="0">
                          <a:effectLst/>
                          <a:latin typeface="Calibri" panose="020F0502020204030204" pitchFamily="34" charset="0"/>
                        </a:rPr>
                        <a:t>Dominant Leaf Type (DLT)</a:t>
                      </a:r>
                    </a:p>
                    <a:p>
                      <a:pPr marL="171450" lvl="0" indent="-171450" algn="just">
                        <a:lnSpc>
                          <a:spcPct val="107000"/>
                        </a:lnSpc>
                        <a:spcAft>
                          <a:spcPts val="0"/>
                        </a:spcAft>
                        <a:buSzPts val="1000"/>
                        <a:buFont typeface="Wingdings" panose="05000000000000000000" pitchFamily="2" charset="2"/>
                        <a:buChar char="§"/>
                        <a:tabLst>
                          <a:tab pos="457200" algn="l"/>
                        </a:tabLst>
                      </a:pPr>
                      <a:r>
                        <a:rPr lang="en-GB" sz="1300" dirty="0">
                          <a:effectLst/>
                          <a:latin typeface="Calibri" panose="020F0502020204030204" pitchFamily="34" charset="0"/>
                        </a:rPr>
                        <a:t>Forest type (FTY)</a:t>
                      </a:r>
                    </a:p>
                    <a:p>
                      <a:pPr marL="171450" lvl="0" indent="-171450" algn="just">
                        <a:lnSpc>
                          <a:spcPct val="107000"/>
                        </a:lnSpc>
                        <a:spcAft>
                          <a:spcPts val="0"/>
                        </a:spcAft>
                        <a:buSzPts val="1000"/>
                        <a:buFont typeface="Wingdings" panose="05000000000000000000" pitchFamily="2" charset="2"/>
                        <a:buChar char="§"/>
                        <a:tabLst>
                          <a:tab pos="457200" algn="l"/>
                        </a:tabLst>
                      </a:pPr>
                      <a:r>
                        <a:rPr lang="en-GB" sz="1300" dirty="0">
                          <a:effectLst/>
                          <a:latin typeface="Calibri" panose="020F0502020204030204" pitchFamily="34" charset="0"/>
                        </a:rPr>
                        <a:t>Tree Cover density change (TCDC)</a:t>
                      </a:r>
                    </a:p>
                    <a:p>
                      <a:pPr marL="171450" lvl="0" indent="-171450" algn="just">
                        <a:lnSpc>
                          <a:spcPct val="107000"/>
                        </a:lnSpc>
                        <a:spcAft>
                          <a:spcPts val="0"/>
                        </a:spcAft>
                        <a:buSzPts val="1000"/>
                        <a:buFont typeface="Wingdings" panose="05000000000000000000" pitchFamily="2" charset="2"/>
                        <a:buChar char="§"/>
                        <a:tabLst>
                          <a:tab pos="457200" algn="l"/>
                        </a:tabLst>
                      </a:pPr>
                      <a:r>
                        <a:rPr lang="en-GB" sz="1300" dirty="0">
                          <a:effectLst/>
                          <a:latin typeface="Calibri" panose="020F0502020204030204" pitchFamily="34" charset="0"/>
                        </a:rPr>
                        <a:t>Leaf Type change (DLTC) – Experimental Product</a:t>
                      </a:r>
                      <a:endParaRPr lang="en-GB" sz="1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algn="just">
                        <a:lnSpc>
                          <a:spcPct val="107000"/>
                        </a:lnSpc>
                        <a:spcAft>
                          <a:spcPts val="0"/>
                        </a:spcAft>
                      </a:pPr>
                      <a:r>
                        <a:rPr lang="en-GB" sz="1300" dirty="0">
                          <a:effectLst/>
                          <a:latin typeface="Calibri" panose="020F0502020204030204" pitchFamily="34" charset="0"/>
                        </a:rPr>
                        <a:t>Multi-temporal HR and VHR </a:t>
                      </a:r>
                      <a:endParaRPr lang="cs-CZ" sz="1300" dirty="0" smtClean="0">
                        <a:effectLst/>
                        <a:latin typeface="Calibri" panose="020F0502020204030204" pitchFamily="34" charset="0"/>
                      </a:endParaRPr>
                    </a:p>
                    <a:p>
                      <a:pPr algn="just">
                        <a:lnSpc>
                          <a:spcPct val="107000"/>
                        </a:lnSpc>
                        <a:spcAft>
                          <a:spcPts val="0"/>
                        </a:spcAft>
                      </a:pPr>
                      <a:r>
                        <a:rPr lang="en-GB" sz="1300" dirty="0" smtClean="0">
                          <a:effectLst/>
                          <a:latin typeface="Calibri" panose="020F0502020204030204" pitchFamily="34" charset="0"/>
                        </a:rPr>
                        <a:t>for </a:t>
                      </a:r>
                      <a:r>
                        <a:rPr lang="en-GB" sz="1300" dirty="0">
                          <a:effectLst/>
                          <a:latin typeface="Calibri" panose="020F0502020204030204" pitchFamily="34" charset="0"/>
                        </a:rPr>
                        <a:t>calibration</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69850" marR="69850" marT="34925" marB="34925" anchor="ctr"/>
                </a:tc>
              </a:tr>
              <a:tr h="1073743">
                <a:tc>
                  <a:txBody>
                    <a:bodyPr/>
                    <a:lstStyle/>
                    <a:p>
                      <a:pPr algn="just">
                        <a:lnSpc>
                          <a:spcPct val="107000"/>
                        </a:lnSpc>
                        <a:spcAft>
                          <a:spcPts val="0"/>
                        </a:spcAft>
                      </a:pPr>
                      <a:r>
                        <a:rPr lang="en-GB" sz="1300" dirty="0">
                          <a:effectLst/>
                          <a:latin typeface="Calibri" panose="020F0502020204030204" pitchFamily="34" charset="0"/>
                        </a:rPr>
                        <a:t>3</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algn="just">
                        <a:lnSpc>
                          <a:spcPct val="107000"/>
                        </a:lnSpc>
                        <a:spcAft>
                          <a:spcPts val="0"/>
                        </a:spcAft>
                      </a:pPr>
                      <a:r>
                        <a:rPr lang="en-GB" sz="1300" b="1" dirty="0">
                          <a:effectLst/>
                          <a:latin typeface="Calibri" panose="020F0502020204030204" pitchFamily="34" charset="0"/>
                        </a:rPr>
                        <a:t>Grassland</a:t>
                      </a:r>
                      <a:endParaRPr lang="en-GB" sz="1300" b="1"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marL="182563" lvl="0" indent="-182563" algn="just">
                        <a:lnSpc>
                          <a:spcPct val="107000"/>
                        </a:lnSpc>
                        <a:spcAft>
                          <a:spcPts val="0"/>
                        </a:spcAft>
                        <a:buSzPts val="1000"/>
                        <a:buFont typeface="Wingdings" panose="05000000000000000000" pitchFamily="2" charset="2"/>
                        <a:buChar char="§"/>
                        <a:tabLst>
                          <a:tab pos="457200" algn="l"/>
                        </a:tabLst>
                      </a:pPr>
                      <a:r>
                        <a:rPr lang="en-GB" sz="1300" dirty="0">
                          <a:effectLst/>
                          <a:latin typeface="Calibri" panose="020F0502020204030204" pitchFamily="34" charset="0"/>
                        </a:rPr>
                        <a:t>Grassland (GRA)</a:t>
                      </a:r>
                    </a:p>
                    <a:p>
                      <a:pPr marL="182563" lvl="0" indent="-182563" algn="just">
                        <a:lnSpc>
                          <a:spcPct val="107000"/>
                        </a:lnSpc>
                        <a:spcAft>
                          <a:spcPts val="0"/>
                        </a:spcAft>
                        <a:buSzPts val="1000"/>
                        <a:buFont typeface="Wingdings" panose="05000000000000000000" pitchFamily="2" charset="2"/>
                        <a:buChar char="§"/>
                        <a:tabLst>
                          <a:tab pos="457200" algn="l"/>
                        </a:tabLst>
                      </a:pPr>
                      <a:r>
                        <a:rPr lang="en-GB" sz="1300" dirty="0">
                          <a:effectLst/>
                          <a:latin typeface="Calibri" panose="020F0502020204030204" pitchFamily="34" charset="0"/>
                        </a:rPr>
                        <a:t>Grassland Vegetation Probability Index (GRAVPI) - Expert Product</a:t>
                      </a:r>
                    </a:p>
                    <a:p>
                      <a:pPr marL="182563" lvl="0" indent="-182563" algn="just">
                        <a:lnSpc>
                          <a:spcPct val="107000"/>
                        </a:lnSpc>
                        <a:spcAft>
                          <a:spcPts val="0"/>
                        </a:spcAft>
                        <a:buSzPts val="1000"/>
                        <a:buFont typeface="Wingdings" panose="05000000000000000000" pitchFamily="2" charset="2"/>
                        <a:buChar char="§"/>
                        <a:tabLst>
                          <a:tab pos="457200" algn="l"/>
                        </a:tabLst>
                      </a:pPr>
                      <a:r>
                        <a:rPr lang="en-GB" sz="1300" dirty="0">
                          <a:effectLst/>
                          <a:latin typeface="Calibri" panose="020F0502020204030204" pitchFamily="34" charset="0"/>
                        </a:rPr>
                        <a:t>Ploughing Indicator (PLOUGH) – Expert Product</a:t>
                      </a:r>
                      <a:endParaRPr lang="en-GB" sz="1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algn="just">
                        <a:lnSpc>
                          <a:spcPct val="107000"/>
                        </a:lnSpc>
                        <a:spcAft>
                          <a:spcPts val="0"/>
                        </a:spcAft>
                      </a:pPr>
                      <a:r>
                        <a:rPr lang="en-GB" sz="1300" dirty="0">
                          <a:effectLst/>
                          <a:latin typeface="Calibri" panose="020F0502020204030204" pitchFamily="34" charset="0"/>
                        </a:rPr>
                        <a:t>Multi-temporal HR and VHR </a:t>
                      </a:r>
                      <a:endParaRPr lang="cs-CZ" sz="1300" dirty="0" smtClean="0">
                        <a:effectLst/>
                        <a:latin typeface="Calibri" panose="020F0502020204030204" pitchFamily="34" charset="0"/>
                      </a:endParaRPr>
                    </a:p>
                    <a:p>
                      <a:pPr algn="just">
                        <a:lnSpc>
                          <a:spcPct val="107000"/>
                        </a:lnSpc>
                        <a:spcAft>
                          <a:spcPts val="0"/>
                        </a:spcAft>
                      </a:pPr>
                      <a:r>
                        <a:rPr lang="en-GB" sz="1300" dirty="0" smtClean="0">
                          <a:effectLst/>
                          <a:latin typeface="Calibri" panose="020F0502020204030204" pitchFamily="34" charset="0"/>
                        </a:rPr>
                        <a:t>for </a:t>
                      </a:r>
                      <a:r>
                        <a:rPr lang="en-GB" sz="1300" dirty="0">
                          <a:effectLst/>
                          <a:latin typeface="Calibri" panose="020F0502020204030204" pitchFamily="34" charset="0"/>
                        </a:rPr>
                        <a:t>calibration + SAR (S1)</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69850" marR="69850" marT="34925" marB="34925" anchor="ctr"/>
                </a:tc>
              </a:tr>
              <a:tr h="1636685">
                <a:tc>
                  <a:txBody>
                    <a:bodyPr/>
                    <a:lstStyle/>
                    <a:p>
                      <a:pPr algn="just">
                        <a:lnSpc>
                          <a:spcPct val="107000"/>
                        </a:lnSpc>
                        <a:spcAft>
                          <a:spcPts val="0"/>
                        </a:spcAft>
                      </a:pPr>
                      <a:r>
                        <a:rPr lang="en-GB" sz="1300" dirty="0">
                          <a:effectLst/>
                          <a:latin typeface="Calibri" panose="020F0502020204030204" pitchFamily="34" charset="0"/>
                        </a:rPr>
                        <a:t>4</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algn="just">
                        <a:lnSpc>
                          <a:spcPct val="107000"/>
                        </a:lnSpc>
                        <a:spcAft>
                          <a:spcPts val="0"/>
                        </a:spcAft>
                      </a:pPr>
                      <a:r>
                        <a:rPr lang="en-GB" sz="1300" b="1" dirty="0">
                          <a:effectLst/>
                          <a:latin typeface="Calibri" panose="020F0502020204030204" pitchFamily="34" charset="0"/>
                        </a:rPr>
                        <a:t>Wetness and Water</a:t>
                      </a:r>
                      <a:endParaRPr lang="en-GB" sz="1300" b="1"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marL="182563" lvl="0" indent="-182563" algn="just">
                        <a:lnSpc>
                          <a:spcPct val="107000"/>
                        </a:lnSpc>
                        <a:spcAft>
                          <a:spcPts val="0"/>
                        </a:spcAft>
                        <a:buSzPts val="1000"/>
                        <a:buFont typeface="Wingdings" panose="05000000000000000000" pitchFamily="2" charset="2"/>
                        <a:buChar char="§"/>
                        <a:tabLst>
                          <a:tab pos="457200" algn="l"/>
                        </a:tabLst>
                      </a:pPr>
                      <a:r>
                        <a:rPr lang="en-GB" sz="1300" dirty="0">
                          <a:effectLst/>
                          <a:latin typeface="Calibri" panose="020F0502020204030204" pitchFamily="34" charset="0"/>
                        </a:rPr>
                        <a:t>Wetness and water (WAW) in 4 classes: </a:t>
                      </a:r>
                    </a:p>
                    <a:p>
                      <a:pPr marL="357188" lvl="1" indent="-174625" algn="just">
                        <a:lnSpc>
                          <a:spcPct val="107000"/>
                        </a:lnSpc>
                        <a:spcAft>
                          <a:spcPts val="0"/>
                        </a:spcAft>
                        <a:buSzPts val="1000"/>
                        <a:buFont typeface="Wingdings" panose="05000000000000000000" pitchFamily="2" charset="2"/>
                        <a:buChar char="§"/>
                        <a:tabLst>
                          <a:tab pos="914400" algn="l"/>
                        </a:tabLst>
                      </a:pPr>
                      <a:r>
                        <a:rPr lang="en-GB" sz="1300" dirty="0">
                          <a:effectLst/>
                          <a:latin typeface="Calibri" panose="020F0502020204030204" pitchFamily="34" charset="0"/>
                        </a:rPr>
                        <a:t>permanent water</a:t>
                      </a:r>
                    </a:p>
                    <a:p>
                      <a:pPr marL="357188" lvl="1" indent="-174625" algn="just">
                        <a:lnSpc>
                          <a:spcPct val="107000"/>
                        </a:lnSpc>
                        <a:spcAft>
                          <a:spcPts val="0"/>
                        </a:spcAft>
                        <a:buSzPts val="1000"/>
                        <a:buFont typeface="Wingdings" panose="05000000000000000000" pitchFamily="2" charset="2"/>
                        <a:buChar char="§"/>
                        <a:tabLst>
                          <a:tab pos="914400" algn="l"/>
                        </a:tabLst>
                      </a:pPr>
                      <a:r>
                        <a:rPr lang="en-GB" sz="1300" dirty="0">
                          <a:effectLst/>
                          <a:latin typeface="Calibri" panose="020F0502020204030204" pitchFamily="34" charset="0"/>
                        </a:rPr>
                        <a:t>temporary water</a:t>
                      </a:r>
                    </a:p>
                    <a:p>
                      <a:pPr marL="357188" lvl="1" indent="-174625" algn="just">
                        <a:lnSpc>
                          <a:spcPct val="107000"/>
                        </a:lnSpc>
                        <a:spcAft>
                          <a:spcPts val="0"/>
                        </a:spcAft>
                        <a:buSzPts val="1000"/>
                        <a:buFont typeface="Wingdings" panose="05000000000000000000" pitchFamily="2" charset="2"/>
                        <a:buChar char="§"/>
                        <a:tabLst>
                          <a:tab pos="914400" algn="l"/>
                        </a:tabLst>
                      </a:pPr>
                      <a:r>
                        <a:rPr lang="en-GB" sz="1300" dirty="0">
                          <a:effectLst/>
                          <a:latin typeface="Calibri" panose="020F0502020204030204" pitchFamily="34" charset="0"/>
                        </a:rPr>
                        <a:t>permanent wet </a:t>
                      </a:r>
                    </a:p>
                    <a:p>
                      <a:pPr marL="357188" lvl="1" indent="-174625" algn="just">
                        <a:lnSpc>
                          <a:spcPct val="107000"/>
                        </a:lnSpc>
                        <a:spcAft>
                          <a:spcPts val="0"/>
                        </a:spcAft>
                        <a:buSzPts val="1000"/>
                        <a:buFont typeface="Wingdings" panose="05000000000000000000" pitchFamily="2" charset="2"/>
                        <a:buChar char="§"/>
                        <a:tabLst>
                          <a:tab pos="914400" algn="l"/>
                        </a:tabLst>
                      </a:pPr>
                      <a:r>
                        <a:rPr lang="en-GB" sz="1300" dirty="0">
                          <a:effectLst/>
                          <a:latin typeface="Calibri" panose="020F0502020204030204" pitchFamily="34" charset="0"/>
                        </a:rPr>
                        <a:t>temporary wet</a:t>
                      </a:r>
                    </a:p>
                    <a:p>
                      <a:pPr marL="182563" lvl="0" indent="-182563" algn="just">
                        <a:lnSpc>
                          <a:spcPct val="107000"/>
                        </a:lnSpc>
                        <a:spcAft>
                          <a:spcPts val="0"/>
                        </a:spcAft>
                        <a:buSzPts val="1000"/>
                        <a:buFont typeface="Wingdings" panose="05000000000000000000" pitchFamily="2" charset="2"/>
                        <a:buChar char="§"/>
                        <a:tabLst>
                          <a:tab pos="457200" algn="l"/>
                        </a:tabLst>
                      </a:pPr>
                      <a:r>
                        <a:rPr lang="en-GB" sz="1300" dirty="0">
                          <a:effectLst/>
                          <a:latin typeface="Calibri" panose="020F0502020204030204" pitchFamily="34" charset="0"/>
                        </a:rPr>
                        <a:t>Water &amp; Wetness Probability Index  (WWPI)– Expert Product</a:t>
                      </a:r>
                      <a:endParaRPr lang="en-GB" sz="1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algn="just">
                        <a:lnSpc>
                          <a:spcPct val="107000"/>
                        </a:lnSpc>
                        <a:spcAft>
                          <a:spcPts val="0"/>
                        </a:spcAft>
                      </a:pPr>
                      <a:r>
                        <a:rPr lang="en-GB" sz="1300" dirty="0">
                          <a:effectLst/>
                          <a:latin typeface="Calibri" panose="020F0502020204030204" pitchFamily="34" charset="0"/>
                        </a:rPr>
                        <a:t>Multi-temporal HR and VHR </a:t>
                      </a:r>
                      <a:endParaRPr lang="cs-CZ" sz="1300" dirty="0" smtClean="0">
                        <a:effectLst/>
                        <a:latin typeface="Calibri" panose="020F0502020204030204" pitchFamily="34" charset="0"/>
                      </a:endParaRPr>
                    </a:p>
                    <a:p>
                      <a:pPr algn="just">
                        <a:lnSpc>
                          <a:spcPct val="107000"/>
                        </a:lnSpc>
                        <a:spcAft>
                          <a:spcPts val="0"/>
                        </a:spcAft>
                      </a:pPr>
                      <a:r>
                        <a:rPr lang="en-GB" sz="1300" dirty="0" smtClean="0">
                          <a:effectLst/>
                          <a:latin typeface="Calibri" panose="020F0502020204030204" pitchFamily="34" charset="0"/>
                        </a:rPr>
                        <a:t>for </a:t>
                      </a:r>
                      <a:r>
                        <a:rPr lang="en-GB" sz="1300" dirty="0">
                          <a:effectLst/>
                          <a:latin typeface="Calibri" panose="020F0502020204030204" pitchFamily="34" charset="0"/>
                        </a:rPr>
                        <a:t>calibration + SAR </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69850" marR="69850" marT="34925" marB="34925" anchor="ctr"/>
                </a:tc>
              </a:tr>
              <a:tr h="451414">
                <a:tc>
                  <a:txBody>
                    <a:bodyPr/>
                    <a:lstStyle/>
                    <a:p>
                      <a:pPr algn="just">
                        <a:lnSpc>
                          <a:spcPct val="107000"/>
                        </a:lnSpc>
                        <a:spcAft>
                          <a:spcPts val="0"/>
                        </a:spcAft>
                      </a:pPr>
                      <a:r>
                        <a:rPr lang="en-GB" sz="1300" dirty="0">
                          <a:effectLst/>
                          <a:latin typeface="Calibri" panose="020F0502020204030204" pitchFamily="34" charset="0"/>
                        </a:rPr>
                        <a:t>5</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algn="l">
                        <a:lnSpc>
                          <a:spcPct val="107000"/>
                        </a:lnSpc>
                        <a:spcAft>
                          <a:spcPts val="0"/>
                        </a:spcAft>
                      </a:pPr>
                      <a:r>
                        <a:rPr lang="en-GB" sz="1300" b="1" dirty="0" smtClean="0">
                          <a:effectLst/>
                          <a:latin typeface="Calibri" panose="020F0502020204030204" pitchFamily="34" charset="0"/>
                        </a:rPr>
                        <a:t>Small</a:t>
                      </a:r>
                      <a:r>
                        <a:rPr lang="cs-CZ" sz="1300" b="1" baseline="0" dirty="0" smtClean="0">
                          <a:effectLst/>
                          <a:latin typeface="Calibri" panose="020F0502020204030204" pitchFamily="34" charset="0"/>
                        </a:rPr>
                        <a:t> </a:t>
                      </a:r>
                      <a:r>
                        <a:rPr lang="en-GB" sz="1300" b="1" dirty="0" smtClean="0">
                          <a:effectLst/>
                          <a:latin typeface="Calibri" panose="020F0502020204030204" pitchFamily="34" charset="0"/>
                        </a:rPr>
                        <a:t>Woody </a:t>
                      </a:r>
                      <a:r>
                        <a:rPr lang="en-GB" sz="1300" b="1" dirty="0">
                          <a:effectLst/>
                          <a:latin typeface="Calibri" panose="020F0502020204030204" pitchFamily="34" charset="0"/>
                        </a:rPr>
                        <a:t>Features (SWF)</a:t>
                      </a:r>
                      <a:endParaRPr lang="en-GB" sz="1300" b="1"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marL="182563" lvl="0" indent="-182563" algn="just">
                        <a:lnSpc>
                          <a:spcPct val="107000"/>
                        </a:lnSpc>
                        <a:spcAft>
                          <a:spcPts val="0"/>
                        </a:spcAft>
                        <a:buSzPts val="1000"/>
                        <a:buFont typeface="Wingdings" panose="05000000000000000000" pitchFamily="2" charset="2"/>
                        <a:buChar char="§"/>
                        <a:tabLst>
                          <a:tab pos="457200" algn="l"/>
                        </a:tabLst>
                      </a:pPr>
                      <a:r>
                        <a:rPr lang="en-GB" sz="1300" dirty="0">
                          <a:effectLst/>
                          <a:latin typeface="Calibri" panose="020F0502020204030204" pitchFamily="34" charset="0"/>
                        </a:rPr>
                        <a:t>Small woody features SWF (vector, 5m and 100m raster)</a:t>
                      </a:r>
                      <a:endParaRPr lang="en-GB" sz="1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algn="l">
                        <a:lnSpc>
                          <a:spcPct val="107000"/>
                        </a:lnSpc>
                        <a:spcAft>
                          <a:spcPts val="0"/>
                        </a:spcAft>
                      </a:pPr>
                      <a:r>
                        <a:rPr lang="cs-CZ" sz="1300" dirty="0" smtClean="0">
                          <a:effectLst/>
                          <a:latin typeface="Calibri" panose="020F0502020204030204" pitchFamily="34" charset="0"/>
                        </a:rPr>
                        <a:t> </a:t>
                      </a:r>
                      <a:r>
                        <a:rPr lang="en-GB" sz="1300" dirty="0" smtClean="0">
                          <a:effectLst/>
                          <a:latin typeface="Calibri" panose="020F0502020204030204" pitchFamily="34" charset="0"/>
                        </a:rPr>
                        <a:t>VHR </a:t>
                      </a:r>
                      <a:r>
                        <a:rPr lang="en-GB" sz="1300" dirty="0">
                          <a:effectLst/>
                          <a:latin typeface="Calibri" panose="020F0502020204030204" pitchFamily="34" charset="0"/>
                        </a:rPr>
                        <a:t>IMAGE 2015 </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tc>
              </a:tr>
            </a:tbl>
          </a:graphicData>
        </a:graphic>
      </p:graphicFrame>
    </p:spTree>
    <p:extLst>
      <p:ext uri="{BB962C8B-B14F-4D97-AF65-F5344CB8AC3E}">
        <p14:creationId xmlns:p14="http://schemas.microsoft.com/office/powerpoint/2010/main" val="22513076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a:t>HRLs 2015 at a glance</a:t>
            </a:r>
          </a:p>
        </p:txBody>
      </p:sp>
      <p:sp>
        <p:nvSpPr>
          <p:cNvPr id="7" name="Obdélník 6"/>
          <p:cNvSpPr/>
          <p:nvPr/>
        </p:nvSpPr>
        <p:spPr>
          <a:xfrm>
            <a:off x="9097108" y="6084277"/>
            <a:ext cx="2209066" cy="586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Tabulka 5"/>
          <p:cNvGraphicFramePr>
            <a:graphicFrameLocks noGrp="1"/>
          </p:cNvGraphicFramePr>
          <p:nvPr>
            <p:extLst>
              <p:ext uri="{D42A27DB-BD31-4B8C-83A1-F6EECF244321}">
                <p14:modId xmlns:p14="http://schemas.microsoft.com/office/powerpoint/2010/main" val="4102473936"/>
              </p:ext>
            </p:extLst>
          </p:nvPr>
        </p:nvGraphicFramePr>
        <p:xfrm>
          <a:off x="657225" y="966671"/>
          <a:ext cx="10648949" cy="5615103"/>
        </p:xfrm>
        <a:graphic>
          <a:graphicData uri="http://schemas.openxmlformats.org/drawingml/2006/table">
            <a:tbl>
              <a:tblPr firstRow="1" firstCol="1" bandRow="1">
                <a:tableStyleId>{C083E6E3-FA7D-4D7B-A595-EF9225AFEA82}</a:tableStyleId>
              </a:tblPr>
              <a:tblGrid>
                <a:gridCol w="433340"/>
                <a:gridCol w="2005060"/>
                <a:gridCol w="4994384"/>
                <a:gridCol w="3216165"/>
              </a:tblGrid>
              <a:tr h="388845">
                <a:tc>
                  <a:txBody>
                    <a:bodyPr/>
                    <a:lstStyle/>
                    <a:p>
                      <a:pPr algn="just">
                        <a:lnSpc>
                          <a:spcPct val="107000"/>
                        </a:lnSpc>
                        <a:spcAft>
                          <a:spcPts val="0"/>
                        </a:spcAft>
                      </a:pPr>
                      <a:r>
                        <a:rPr lang="en-GB" sz="1300" dirty="0">
                          <a:effectLst/>
                          <a:latin typeface="Calibri" panose="020F0502020204030204" pitchFamily="34" charset="0"/>
                        </a:rPr>
                        <a:t>Lot</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algn="just">
                        <a:lnSpc>
                          <a:spcPct val="107000"/>
                        </a:lnSpc>
                        <a:spcAft>
                          <a:spcPts val="0"/>
                        </a:spcAft>
                      </a:pPr>
                      <a:r>
                        <a:rPr lang="en-GB" sz="1300" dirty="0">
                          <a:effectLst/>
                          <a:latin typeface="Calibri" panose="020F0502020204030204" pitchFamily="34" charset="0"/>
                        </a:rPr>
                        <a:t>Topic</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algn="just">
                        <a:lnSpc>
                          <a:spcPct val="107000"/>
                        </a:lnSpc>
                        <a:spcAft>
                          <a:spcPts val="0"/>
                        </a:spcAft>
                      </a:pPr>
                      <a:r>
                        <a:rPr lang="en-GB" sz="1300" dirty="0">
                          <a:effectLst/>
                          <a:latin typeface="Calibri" panose="020F0502020204030204" pitchFamily="34" charset="0"/>
                        </a:rPr>
                        <a:t>Products</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algn="just">
                        <a:lnSpc>
                          <a:spcPct val="107000"/>
                        </a:lnSpc>
                        <a:spcAft>
                          <a:spcPts val="0"/>
                        </a:spcAft>
                      </a:pPr>
                      <a:r>
                        <a:rPr lang="da-DK" sz="1300" dirty="0">
                          <a:effectLst/>
                          <a:latin typeface="Calibri" panose="020F0502020204030204" pitchFamily="34" charset="0"/>
                        </a:rPr>
                        <a:t>Input imagery</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r>
              <a:tr h="778575">
                <a:tc>
                  <a:txBody>
                    <a:bodyPr/>
                    <a:lstStyle/>
                    <a:p>
                      <a:pPr algn="just">
                        <a:lnSpc>
                          <a:spcPct val="107000"/>
                        </a:lnSpc>
                        <a:spcAft>
                          <a:spcPts val="0"/>
                        </a:spcAft>
                      </a:pPr>
                      <a:r>
                        <a:rPr lang="en-GB" sz="1300" dirty="0">
                          <a:effectLst/>
                          <a:latin typeface="Calibri" panose="020F0502020204030204" pitchFamily="34" charset="0"/>
                        </a:rPr>
                        <a:t>1</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algn="just">
                        <a:lnSpc>
                          <a:spcPct val="107000"/>
                        </a:lnSpc>
                        <a:spcAft>
                          <a:spcPts val="0"/>
                        </a:spcAft>
                      </a:pPr>
                      <a:r>
                        <a:rPr lang="en-GB" sz="1300" b="1" dirty="0" smtClean="0">
                          <a:effectLst/>
                          <a:latin typeface="Calibri" panose="020F0502020204030204" pitchFamily="34" charset="0"/>
                        </a:rPr>
                        <a:t>Imperviousness</a:t>
                      </a:r>
                      <a:r>
                        <a:rPr lang="cs-CZ" sz="1300" b="1" dirty="0" smtClean="0">
                          <a:effectLst/>
                          <a:latin typeface="Calibri" panose="020F0502020204030204" pitchFamily="34" charset="0"/>
                        </a:rPr>
                        <a:t> </a:t>
                      </a:r>
                    </a:p>
                  </a:txBody>
                  <a:tcPr marL="39370" marR="39370" marT="6985" marB="0" anchor="ctr"/>
                </a:tc>
                <a:tc>
                  <a:txBody>
                    <a:bodyPr/>
                    <a:lstStyle/>
                    <a:p>
                      <a:pPr marL="182563" lvl="0" indent="-182563" algn="just">
                        <a:lnSpc>
                          <a:spcPct val="107000"/>
                        </a:lnSpc>
                        <a:spcAft>
                          <a:spcPts val="0"/>
                        </a:spcAft>
                        <a:buSzPts val="1000"/>
                        <a:buFont typeface="Wingdings" panose="05000000000000000000" pitchFamily="2" charset="2"/>
                        <a:buChar char="§"/>
                        <a:tabLst>
                          <a:tab pos="457200" algn="l"/>
                        </a:tabLst>
                      </a:pPr>
                      <a:r>
                        <a:rPr lang="en-GB" sz="1300" dirty="0">
                          <a:effectLst/>
                          <a:latin typeface="Calibri" panose="020F0502020204030204" pitchFamily="34" charset="0"/>
                        </a:rPr>
                        <a:t>Imperviousness density (IMD)</a:t>
                      </a:r>
                    </a:p>
                    <a:p>
                      <a:pPr marL="182563" lvl="0" indent="-182563" algn="just">
                        <a:lnSpc>
                          <a:spcPct val="107000"/>
                        </a:lnSpc>
                        <a:spcAft>
                          <a:spcPts val="0"/>
                        </a:spcAft>
                        <a:buSzPts val="1000"/>
                        <a:buFont typeface="Wingdings" panose="05000000000000000000" pitchFamily="2" charset="2"/>
                        <a:buChar char="§"/>
                        <a:tabLst>
                          <a:tab pos="457200" algn="l"/>
                        </a:tabLst>
                      </a:pPr>
                      <a:r>
                        <a:rPr lang="en-GB" sz="1300" dirty="0">
                          <a:effectLst/>
                          <a:latin typeface="Calibri" panose="020F0502020204030204" pitchFamily="34" charset="0"/>
                        </a:rPr>
                        <a:t>Imperviousness density change (IMC) </a:t>
                      </a:r>
                    </a:p>
                    <a:p>
                      <a:pPr marL="182563" lvl="0" indent="-182563" algn="just">
                        <a:lnSpc>
                          <a:spcPct val="107000"/>
                        </a:lnSpc>
                        <a:spcAft>
                          <a:spcPts val="0"/>
                        </a:spcAft>
                        <a:buSzPts val="1000"/>
                        <a:buFont typeface="Wingdings" panose="05000000000000000000" pitchFamily="2" charset="2"/>
                        <a:buChar char="§"/>
                        <a:tabLst>
                          <a:tab pos="457200" algn="l"/>
                        </a:tabLst>
                      </a:pPr>
                      <a:r>
                        <a:rPr lang="en-GB" sz="1300" dirty="0">
                          <a:effectLst/>
                          <a:latin typeface="Calibri" panose="020F0502020204030204" pitchFamily="34" charset="0"/>
                        </a:rPr>
                        <a:t>Imperviousness density change classified (IMCC)</a:t>
                      </a:r>
                      <a:endParaRPr lang="en-GB" sz="1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algn="just">
                        <a:lnSpc>
                          <a:spcPct val="107000"/>
                        </a:lnSpc>
                        <a:spcAft>
                          <a:spcPts val="0"/>
                        </a:spcAft>
                      </a:pPr>
                      <a:r>
                        <a:rPr lang="en-GB" sz="1300" dirty="0">
                          <a:effectLst/>
                          <a:latin typeface="Calibri" panose="020F0502020204030204" pitchFamily="34" charset="0"/>
                        </a:rPr>
                        <a:t>Multi-temporal HR and VHR </a:t>
                      </a:r>
                      <a:endParaRPr lang="cs-CZ" sz="1300" dirty="0" smtClean="0">
                        <a:effectLst/>
                        <a:latin typeface="Calibri" panose="020F0502020204030204" pitchFamily="34" charset="0"/>
                      </a:endParaRPr>
                    </a:p>
                    <a:p>
                      <a:pPr algn="just">
                        <a:lnSpc>
                          <a:spcPct val="107000"/>
                        </a:lnSpc>
                        <a:spcAft>
                          <a:spcPts val="0"/>
                        </a:spcAft>
                      </a:pPr>
                      <a:r>
                        <a:rPr lang="en-GB" sz="1300" dirty="0" smtClean="0">
                          <a:effectLst/>
                          <a:latin typeface="Calibri" panose="020F0502020204030204" pitchFamily="34" charset="0"/>
                        </a:rPr>
                        <a:t>for </a:t>
                      </a:r>
                      <a:r>
                        <a:rPr lang="en-GB" sz="1300" dirty="0">
                          <a:effectLst/>
                          <a:latin typeface="Calibri" panose="020F0502020204030204" pitchFamily="34" charset="0"/>
                        </a:rPr>
                        <a:t>calibration</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69850" marR="69850" marT="34925" marB="34925" anchor="ctr"/>
                </a:tc>
              </a:tr>
              <a:tr h="1285841">
                <a:tc>
                  <a:txBody>
                    <a:bodyPr/>
                    <a:lstStyle/>
                    <a:p>
                      <a:pPr algn="just">
                        <a:lnSpc>
                          <a:spcPct val="107000"/>
                        </a:lnSpc>
                        <a:spcAft>
                          <a:spcPts val="0"/>
                        </a:spcAft>
                      </a:pPr>
                      <a:r>
                        <a:rPr lang="en-GB" sz="1300" dirty="0">
                          <a:effectLst/>
                          <a:latin typeface="Calibri" panose="020F0502020204030204" pitchFamily="34" charset="0"/>
                        </a:rPr>
                        <a:t>2</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algn="just">
                        <a:lnSpc>
                          <a:spcPct val="107000"/>
                        </a:lnSpc>
                        <a:spcAft>
                          <a:spcPts val="0"/>
                        </a:spcAft>
                      </a:pPr>
                      <a:r>
                        <a:rPr lang="en-GB" sz="1300" b="1" dirty="0" smtClean="0">
                          <a:effectLst/>
                          <a:latin typeface="Calibri" panose="020F0502020204030204" pitchFamily="34" charset="0"/>
                        </a:rPr>
                        <a:t>Forest</a:t>
                      </a:r>
                      <a:r>
                        <a:rPr lang="cs-CZ" sz="1300" b="1" dirty="0" smtClean="0">
                          <a:effectLst/>
                          <a:latin typeface="Calibri" panose="020F0502020204030204" pitchFamily="34" charset="0"/>
                        </a:rPr>
                        <a:t> </a:t>
                      </a:r>
                      <a:endParaRPr lang="en-GB" sz="1300" b="1"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marL="171450" lvl="0" indent="-171450" algn="just">
                        <a:lnSpc>
                          <a:spcPct val="107000"/>
                        </a:lnSpc>
                        <a:spcAft>
                          <a:spcPts val="0"/>
                        </a:spcAft>
                        <a:buSzPts val="1000"/>
                        <a:buFont typeface="Wingdings" panose="05000000000000000000" pitchFamily="2" charset="2"/>
                        <a:buChar char="§"/>
                        <a:tabLst>
                          <a:tab pos="457200" algn="l"/>
                        </a:tabLst>
                      </a:pPr>
                      <a:r>
                        <a:rPr lang="en-GB" sz="1300" dirty="0">
                          <a:effectLst/>
                          <a:latin typeface="Calibri" panose="020F0502020204030204" pitchFamily="34" charset="0"/>
                        </a:rPr>
                        <a:t>Tree Cover Density (TCD)</a:t>
                      </a:r>
                    </a:p>
                    <a:p>
                      <a:pPr marL="171450" lvl="0" indent="-171450" algn="just">
                        <a:lnSpc>
                          <a:spcPct val="107000"/>
                        </a:lnSpc>
                        <a:spcAft>
                          <a:spcPts val="0"/>
                        </a:spcAft>
                        <a:buSzPts val="1000"/>
                        <a:buFont typeface="Wingdings" panose="05000000000000000000" pitchFamily="2" charset="2"/>
                        <a:buChar char="§"/>
                        <a:tabLst>
                          <a:tab pos="457200" algn="l"/>
                        </a:tabLst>
                      </a:pPr>
                      <a:r>
                        <a:rPr lang="en-GB" sz="1300" dirty="0">
                          <a:effectLst/>
                          <a:latin typeface="Calibri" panose="020F0502020204030204" pitchFamily="34" charset="0"/>
                        </a:rPr>
                        <a:t>Dominant Leaf Type (DLT)</a:t>
                      </a:r>
                    </a:p>
                    <a:p>
                      <a:pPr marL="171450" lvl="0" indent="-171450" algn="just">
                        <a:lnSpc>
                          <a:spcPct val="107000"/>
                        </a:lnSpc>
                        <a:spcAft>
                          <a:spcPts val="0"/>
                        </a:spcAft>
                        <a:buSzPts val="1000"/>
                        <a:buFont typeface="Wingdings" panose="05000000000000000000" pitchFamily="2" charset="2"/>
                        <a:buChar char="§"/>
                        <a:tabLst>
                          <a:tab pos="457200" algn="l"/>
                        </a:tabLst>
                      </a:pPr>
                      <a:r>
                        <a:rPr lang="en-GB" sz="1300" dirty="0">
                          <a:effectLst/>
                          <a:latin typeface="Calibri" panose="020F0502020204030204" pitchFamily="34" charset="0"/>
                        </a:rPr>
                        <a:t>Forest type (FTY)</a:t>
                      </a:r>
                    </a:p>
                    <a:p>
                      <a:pPr marL="171450" lvl="0" indent="-171450" algn="just">
                        <a:lnSpc>
                          <a:spcPct val="107000"/>
                        </a:lnSpc>
                        <a:spcAft>
                          <a:spcPts val="0"/>
                        </a:spcAft>
                        <a:buSzPts val="1000"/>
                        <a:buFont typeface="Wingdings" panose="05000000000000000000" pitchFamily="2" charset="2"/>
                        <a:buChar char="§"/>
                        <a:tabLst>
                          <a:tab pos="457200" algn="l"/>
                        </a:tabLst>
                      </a:pPr>
                      <a:r>
                        <a:rPr lang="en-GB" sz="1300" dirty="0">
                          <a:effectLst/>
                          <a:latin typeface="Calibri" panose="020F0502020204030204" pitchFamily="34" charset="0"/>
                        </a:rPr>
                        <a:t>Tree Cover density change (TCDC)</a:t>
                      </a:r>
                    </a:p>
                    <a:p>
                      <a:pPr marL="171450" lvl="0" indent="-171450" algn="just">
                        <a:lnSpc>
                          <a:spcPct val="107000"/>
                        </a:lnSpc>
                        <a:spcAft>
                          <a:spcPts val="0"/>
                        </a:spcAft>
                        <a:buSzPts val="1000"/>
                        <a:buFont typeface="Wingdings" panose="05000000000000000000" pitchFamily="2" charset="2"/>
                        <a:buChar char="§"/>
                        <a:tabLst>
                          <a:tab pos="457200" algn="l"/>
                        </a:tabLst>
                      </a:pPr>
                      <a:r>
                        <a:rPr lang="en-GB" sz="1300" dirty="0">
                          <a:effectLst/>
                          <a:latin typeface="Calibri" panose="020F0502020204030204" pitchFamily="34" charset="0"/>
                        </a:rPr>
                        <a:t>Leaf Type change (DLTC) – Experimental Product</a:t>
                      </a:r>
                      <a:endParaRPr lang="en-GB" sz="1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algn="just">
                        <a:lnSpc>
                          <a:spcPct val="107000"/>
                        </a:lnSpc>
                        <a:spcAft>
                          <a:spcPts val="0"/>
                        </a:spcAft>
                      </a:pPr>
                      <a:r>
                        <a:rPr lang="en-GB" sz="1300" dirty="0">
                          <a:effectLst/>
                          <a:latin typeface="Calibri" panose="020F0502020204030204" pitchFamily="34" charset="0"/>
                        </a:rPr>
                        <a:t>Multi-temporal HR and VHR </a:t>
                      </a:r>
                      <a:endParaRPr lang="cs-CZ" sz="1300" dirty="0" smtClean="0">
                        <a:effectLst/>
                        <a:latin typeface="Calibri" panose="020F0502020204030204" pitchFamily="34" charset="0"/>
                      </a:endParaRPr>
                    </a:p>
                    <a:p>
                      <a:pPr algn="just">
                        <a:lnSpc>
                          <a:spcPct val="107000"/>
                        </a:lnSpc>
                        <a:spcAft>
                          <a:spcPts val="0"/>
                        </a:spcAft>
                      </a:pPr>
                      <a:r>
                        <a:rPr lang="en-GB" sz="1300" dirty="0" smtClean="0">
                          <a:effectLst/>
                          <a:latin typeface="Calibri" panose="020F0502020204030204" pitchFamily="34" charset="0"/>
                        </a:rPr>
                        <a:t>for </a:t>
                      </a:r>
                      <a:r>
                        <a:rPr lang="en-GB" sz="1300" dirty="0">
                          <a:effectLst/>
                          <a:latin typeface="Calibri" panose="020F0502020204030204" pitchFamily="34" charset="0"/>
                        </a:rPr>
                        <a:t>calibration</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69850" marR="69850" marT="34925" marB="34925" anchor="ctr"/>
                </a:tc>
              </a:tr>
              <a:tr h="1073743">
                <a:tc>
                  <a:txBody>
                    <a:bodyPr/>
                    <a:lstStyle/>
                    <a:p>
                      <a:pPr algn="just">
                        <a:lnSpc>
                          <a:spcPct val="107000"/>
                        </a:lnSpc>
                        <a:spcAft>
                          <a:spcPts val="0"/>
                        </a:spcAft>
                      </a:pPr>
                      <a:r>
                        <a:rPr lang="en-GB" sz="1300" dirty="0">
                          <a:effectLst/>
                          <a:latin typeface="Calibri" panose="020F0502020204030204" pitchFamily="34" charset="0"/>
                        </a:rPr>
                        <a:t>3</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algn="just">
                        <a:lnSpc>
                          <a:spcPct val="107000"/>
                        </a:lnSpc>
                        <a:spcAft>
                          <a:spcPts val="0"/>
                        </a:spcAft>
                      </a:pPr>
                      <a:r>
                        <a:rPr lang="en-GB" sz="1300" b="1" dirty="0">
                          <a:effectLst/>
                          <a:latin typeface="Calibri" panose="020F0502020204030204" pitchFamily="34" charset="0"/>
                        </a:rPr>
                        <a:t>Grassland</a:t>
                      </a:r>
                      <a:endParaRPr lang="en-GB" sz="1300" b="1"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marL="182563" lvl="0" indent="-182563" algn="just">
                        <a:lnSpc>
                          <a:spcPct val="107000"/>
                        </a:lnSpc>
                        <a:spcAft>
                          <a:spcPts val="0"/>
                        </a:spcAft>
                        <a:buSzPts val="1000"/>
                        <a:buFont typeface="Wingdings" panose="05000000000000000000" pitchFamily="2" charset="2"/>
                        <a:buChar char="§"/>
                        <a:tabLst>
                          <a:tab pos="457200" algn="l"/>
                        </a:tabLst>
                      </a:pPr>
                      <a:r>
                        <a:rPr lang="en-GB" sz="1300" dirty="0">
                          <a:effectLst/>
                          <a:latin typeface="Calibri" panose="020F0502020204030204" pitchFamily="34" charset="0"/>
                        </a:rPr>
                        <a:t>Grassland (GRA)</a:t>
                      </a:r>
                    </a:p>
                    <a:p>
                      <a:pPr marL="182563" lvl="0" indent="-182563" algn="just">
                        <a:lnSpc>
                          <a:spcPct val="107000"/>
                        </a:lnSpc>
                        <a:spcAft>
                          <a:spcPts val="0"/>
                        </a:spcAft>
                        <a:buSzPts val="1000"/>
                        <a:buFont typeface="Wingdings" panose="05000000000000000000" pitchFamily="2" charset="2"/>
                        <a:buChar char="§"/>
                        <a:tabLst>
                          <a:tab pos="457200" algn="l"/>
                        </a:tabLst>
                      </a:pPr>
                      <a:r>
                        <a:rPr lang="en-GB" sz="1300" dirty="0">
                          <a:effectLst/>
                          <a:latin typeface="Calibri" panose="020F0502020204030204" pitchFamily="34" charset="0"/>
                        </a:rPr>
                        <a:t>Grassland Vegetation Probability Index (GRAVPI) - Expert Product</a:t>
                      </a:r>
                    </a:p>
                    <a:p>
                      <a:pPr marL="182563" lvl="0" indent="-182563" algn="just">
                        <a:lnSpc>
                          <a:spcPct val="107000"/>
                        </a:lnSpc>
                        <a:spcAft>
                          <a:spcPts val="0"/>
                        </a:spcAft>
                        <a:buSzPts val="1000"/>
                        <a:buFont typeface="Wingdings" panose="05000000000000000000" pitchFamily="2" charset="2"/>
                        <a:buChar char="§"/>
                        <a:tabLst>
                          <a:tab pos="457200" algn="l"/>
                        </a:tabLst>
                      </a:pPr>
                      <a:r>
                        <a:rPr lang="en-GB" sz="1300" dirty="0">
                          <a:effectLst/>
                          <a:latin typeface="Calibri" panose="020F0502020204030204" pitchFamily="34" charset="0"/>
                        </a:rPr>
                        <a:t>Ploughing Indicator (PLOUGH) – Expert Product</a:t>
                      </a:r>
                      <a:endParaRPr lang="en-GB" sz="1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algn="just">
                        <a:lnSpc>
                          <a:spcPct val="107000"/>
                        </a:lnSpc>
                        <a:spcAft>
                          <a:spcPts val="0"/>
                        </a:spcAft>
                      </a:pPr>
                      <a:r>
                        <a:rPr lang="en-GB" sz="1300" dirty="0">
                          <a:effectLst/>
                          <a:latin typeface="Calibri" panose="020F0502020204030204" pitchFamily="34" charset="0"/>
                        </a:rPr>
                        <a:t>Multi-temporal HR and VHR </a:t>
                      </a:r>
                      <a:endParaRPr lang="cs-CZ" sz="1300" dirty="0" smtClean="0">
                        <a:effectLst/>
                        <a:latin typeface="Calibri" panose="020F0502020204030204" pitchFamily="34" charset="0"/>
                      </a:endParaRPr>
                    </a:p>
                    <a:p>
                      <a:pPr algn="just">
                        <a:lnSpc>
                          <a:spcPct val="107000"/>
                        </a:lnSpc>
                        <a:spcAft>
                          <a:spcPts val="0"/>
                        </a:spcAft>
                      </a:pPr>
                      <a:r>
                        <a:rPr lang="en-GB" sz="1300" dirty="0" smtClean="0">
                          <a:effectLst/>
                          <a:latin typeface="Calibri" panose="020F0502020204030204" pitchFamily="34" charset="0"/>
                        </a:rPr>
                        <a:t>for </a:t>
                      </a:r>
                      <a:r>
                        <a:rPr lang="en-GB" sz="1300" dirty="0">
                          <a:effectLst/>
                          <a:latin typeface="Calibri" panose="020F0502020204030204" pitchFamily="34" charset="0"/>
                        </a:rPr>
                        <a:t>calibration + SAR (S1)</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69850" marR="69850" marT="34925" marB="34925" anchor="ctr"/>
                </a:tc>
              </a:tr>
              <a:tr h="1636685">
                <a:tc>
                  <a:txBody>
                    <a:bodyPr/>
                    <a:lstStyle/>
                    <a:p>
                      <a:pPr algn="just">
                        <a:lnSpc>
                          <a:spcPct val="107000"/>
                        </a:lnSpc>
                        <a:spcAft>
                          <a:spcPts val="0"/>
                        </a:spcAft>
                      </a:pPr>
                      <a:r>
                        <a:rPr lang="en-GB" sz="1300" dirty="0">
                          <a:effectLst/>
                          <a:latin typeface="Calibri" panose="020F0502020204030204" pitchFamily="34" charset="0"/>
                        </a:rPr>
                        <a:t>4</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algn="just">
                        <a:lnSpc>
                          <a:spcPct val="107000"/>
                        </a:lnSpc>
                        <a:spcAft>
                          <a:spcPts val="0"/>
                        </a:spcAft>
                      </a:pPr>
                      <a:r>
                        <a:rPr lang="en-GB" sz="1300" b="1" dirty="0">
                          <a:effectLst/>
                          <a:latin typeface="Calibri" panose="020F0502020204030204" pitchFamily="34" charset="0"/>
                        </a:rPr>
                        <a:t>Wetness and Water</a:t>
                      </a:r>
                      <a:endParaRPr lang="en-GB" sz="1300" b="1"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marL="182563" lvl="0" indent="-182563" algn="just">
                        <a:lnSpc>
                          <a:spcPct val="107000"/>
                        </a:lnSpc>
                        <a:spcAft>
                          <a:spcPts val="0"/>
                        </a:spcAft>
                        <a:buSzPts val="1000"/>
                        <a:buFont typeface="Wingdings" panose="05000000000000000000" pitchFamily="2" charset="2"/>
                        <a:buChar char="§"/>
                        <a:tabLst>
                          <a:tab pos="457200" algn="l"/>
                        </a:tabLst>
                      </a:pPr>
                      <a:r>
                        <a:rPr lang="en-GB" sz="1300" dirty="0">
                          <a:effectLst/>
                          <a:latin typeface="Calibri" panose="020F0502020204030204" pitchFamily="34" charset="0"/>
                        </a:rPr>
                        <a:t>Wetness and water (WAW) in 4 classes: </a:t>
                      </a:r>
                    </a:p>
                    <a:p>
                      <a:pPr marL="357188" lvl="1" indent="-174625" algn="just">
                        <a:lnSpc>
                          <a:spcPct val="107000"/>
                        </a:lnSpc>
                        <a:spcAft>
                          <a:spcPts val="0"/>
                        </a:spcAft>
                        <a:buSzPts val="1000"/>
                        <a:buFont typeface="Wingdings" panose="05000000000000000000" pitchFamily="2" charset="2"/>
                        <a:buChar char="§"/>
                        <a:tabLst>
                          <a:tab pos="914400" algn="l"/>
                        </a:tabLst>
                      </a:pPr>
                      <a:r>
                        <a:rPr lang="en-GB" sz="1300" dirty="0">
                          <a:effectLst/>
                          <a:latin typeface="Calibri" panose="020F0502020204030204" pitchFamily="34" charset="0"/>
                        </a:rPr>
                        <a:t>permanent water</a:t>
                      </a:r>
                    </a:p>
                    <a:p>
                      <a:pPr marL="357188" lvl="1" indent="-174625" algn="just">
                        <a:lnSpc>
                          <a:spcPct val="107000"/>
                        </a:lnSpc>
                        <a:spcAft>
                          <a:spcPts val="0"/>
                        </a:spcAft>
                        <a:buSzPts val="1000"/>
                        <a:buFont typeface="Wingdings" panose="05000000000000000000" pitchFamily="2" charset="2"/>
                        <a:buChar char="§"/>
                        <a:tabLst>
                          <a:tab pos="914400" algn="l"/>
                        </a:tabLst>
                      </a:pPr>
                      <a:r>
                        <a:rPr lang="en-GB" sz="1300" dirty="0">
                          <a:effectLst/>
                          <a:latin typeface="Calibri" panose="020F0502020204030204" pitchFamily="34" charset="0"/>
                        </a:rPr>
                        <a:t>temporary water</a:t>
                      </a:r>
                    </a:p>
                    <a:p>
                      <a:pPr marL="357188" lvl="1" indent="-174625" algn="just">
                        <a:lnSpc>
                          <a:spcPct val="107000"/>
                        </a:lnSpc>
                        <a:spcAft>
                          <a:spcPts val="0"/>
                        </a:spcAft>
                        <a:buSzPts val="1000"/>
                        <a:buFont typeface="Wingdings" panose="05000000000000000000" pitchFamily="2" charset="2"/>
                        <a:buChar char="§"/>
                        <a:tabLst>
                          <a:tab pos="914400" algn="l"/>
                        </a:tabLst>
                      </a:pPr>
                      <a:r>
                        <a:rPr lang="en-GB" sz="1300" dirty="0">
                          <a:effectLst/>
                          <a:latin typeface="Calibri" panose="020F0502020204030204" pitchFamily="34" charset="0"/>
                        </a:rPr>
                        <a:t>permanent wet </a:t>
                      </a:r>
                    </a:p>
                    <a:p>
                      <a:pPr marL="357188" lvl="1" indent="-174625" algn="just">
                        <a:lnSpc>
                          <a:spcPct val="107000"/>
                        </a:lnSpc>
                        <a:spcAft>
                          <a:spcPts val="0"/>
                        </a:spcAft>
                        <a:buSzPts val="1000"/>
                        <a:buFont typeface="Wingdings" panose="05000000000000000000" pitchFamily="2" charset="2"/>
                        <a:buChar char="§"/>
                        <a:tabLst>
                          <a:tab pos="914400" algn="l"/>
                        </a:tabLst>
                      </a:pPr>
                      <a:r>
                        <a:rPr lang="en-GB" sz="1300" dirty="0">
                          <a:effectLst/>
                          <a:latin typeface="Calibri" panose="020F0502020204030204" pitchFamily="34" charset="0"/>
                        </a:rPr>
                        <a:t>temporary wet</a:t>
                      </a:r>
                    </a:p>
                    <a:p>
                      <a:pPr marL="182563" lvl="0" indent="-182563" algn="just">
                        <a:lnSpc>
                          <a:spcPct val="107000"/>
                        </a:lnSpc>
                        <a:spcAft>
                          <a:spcPts val="0"/>
                        </a:spcAft>
                        <a:buSzPts val="1000"/>
                        <a:buFont typeface="Wingdings" panose="05000000000000000000" pitchFamily="2" charset="2"/>
                        <a:buChar char="§"/>
                        <a:tabLst>
                          <a:tab pos="457200" algn="l"/>
                        </a:tabLst>
                      </a:pPr>
                      <a:r>
                        <a:rPr lang="en-GB" sz="1300" dirty="0">
                          <a:effectLst/>
                          <a:latin typeface="Calibri" panose="020F0502020204030204" pitchFamily="34" charset="0"/>
                        </a:rPr>
                        <a:t>Water &amp; Wetness Probability Index  (WWPI)– Expert Product</a:t>
                      </a:r>
                      <a:endParaRPr lang="en-GB" sz="1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algn="just">
                        <a:lnSpc>
                          <a:spcPct val="107000"/>
                        </a:lnSpc>
                        <a:spcAft>
                          <a:spcPts val="0"/>
                        </a:spcAft>
                      </a:pPr>
                      <a:r>
                        <a:rPr lang="en-GB" sz="1300" dirty="0">
                          <a:effectLst/>
                          <a:latin typeface="Calibri" panose="020F0502020204030204" pitchFamily="34" charset="0"/>
                        </a:rPr>
                        <a:t>Multi-temporal HR and VHR </a:t>
                      </a:r>
                      <a:endParaRPr lang="cs-CZ" sz="1300" dirty="0" smtClean="0">
                        <a:effectLst/>
                        <a:latin typeface="Calibri" panose="020F0502020204030204" pitchFamily="34" charset="0"/>
                      </a:endParaRPr>
                    </a:p>
                    <a:p>
                      <a:pPr algn="just">
                        <a:lnSpc>
                          <a:spcPct val="107000"/>
                        </a:lnSpc>
                        <a:spcAft>
                          <a:spcPts val="0"/>
                        </a:spcAft>
                      </a:pPr>
                      <a:r>
                        <a:rPr lang="en-GB" sz="1300" dirty="0" smtClean="0">
                          <a:effectLst/>
                          <a:latin typeface="Calibri" panose="020F0502020204030204" pitchFamily="34" charset="0"/>
                        </a:rPr>
                        <a:t>for </a:t>
                      </a:r>
                      <a:r>
                        <a:rPr lang="en-GB" sz="1300" dirty="0">
                          <a:effectLst/>
                          <a:latin typeface="Calibri" panose="020F0502020204030204" pitchFamily="34" charset="0"/>
                        </a:rPr>
                        <a:t>calibration + SAR </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69850" marR="69850" marT="34925" marB="34925" anchor="ctr"/>
                </a:tc>
              </a:tr>
              <a:tr h="451414">
                <a:tc>
                  <a:txBody>
                    <a:bodyPr/>
                    <a:lstStyle/>
                    <a:p>
                      <a:pPr algn="just">
                        <a:lnSpc>
                          <a:spcPct val="107000"/>
                        </a:lnSpc>
                        <a:spcAft>
                          <a:spcPts val="0"/>
                        </a:spcAft>
                      </a:pPr>
                      <a:r>
                        <a:rPr lang="en-GB" sz="1300" dirty="0">
                          <a:effectLst/>
                          <a:latin typeface="Calibri" panose="020F0502020204030204" pitchFamily="34" charset="0"/>
                        </a:rPr>
                        <a:t>5</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algn="l">
                        <a:lnSpc>
                          <a:spcPct val="107000"/>
                        </a:lnSpc>
                        <a:spcAft>
                          <a:spcPts val="0"/>
                        </a:spcAft>
                      </a:pPr>
                      <a:r>
                        <a:rPr lang="en-GB" sz="1300" b="1" dirty="0" smtClean="0">
                          <a:effectLst/>
                          <a:latin typeface="Calibri" panose="020F0502020204030204" pitchFamily="34" charset="0"/>
                        </a:rPr>
                        <a:t>Small</a:t>
                      </a:r>
                      <a:r>
                        <a:rPr lang="cs-CZ" sz="1300" b="1" baseline="0" dirty="0" smtClean="0">
                          <a:effectLst/>
                          <a:latin typeface="Calibri" panose="020F0502020204030204" pitchFamily="34" charset="0"/>
                        </a:rPr>
                        <a:t> </a:t>
                      </a:r>
                      <a:r>
                        <a:rPr lang="en-GB" sz="1300" b="1" dirty="0" smtClean="0">
                          <a:effectLst/>
                          <a:latin typeface="Calibri" panose="020F0502020204030204" pitchFamily="34" charset="0"/>
                        </a:rPr>
                        <a:t>Woody </a:t>
                      </a:r>
                      <a:r>
                        <a:rPr lang="en-GB" sz="1300" b="1" dirty="0">
                          <a:effectLst/>
                          <a:latin typeface="Calibri" panose="020F0502020204030204" pitchFamily="34" charset="0"/>
                        </a:rPr>
                        <a:t>Features (SWF)</a:t>
                      </a:r>
                      <a:endParaRPr lang="en-GB" sz="1300" b="1"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marL="182563" lvl="0" indent="-182563" algn="just">
                        <a:lnSpc>
                          <a:spcPct val="107000"/>
                        </a:lnSpc>
                        <a:spcAft>
                          <a:spcPts val="0"/>
                        </a:spcAft>
                        <a:buSzPts val="1000"/>
                        <a:buFont typeface="Wingdings" panose="05000000000000000000" pitchFamily="2" charset="2"/>
                        <a:buChar char="§"/>
                        <a:tabLst>
                          <a:tab pos="457200" algn="l"/>
                        </a:tabLst>
                      </a:pPr>
                      <a:r>
                        <a:rPr lang="en-GB" sz="1300" dirty="0">
                          <a:effectLst/>
                          <a:latin typeface="Calibri" panose="020F0502020204030204" pitchFamily="34" charset="0"/>
                        </a:rPr>
                        <a:t>Small woody features SWF (vector, 5m and 100m raster)</a:t>
                      </a:r>
                      <a:endParaRPr lang="en-GB" sz="1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985" marB="0" anchor="ctr"/>
                </a:tc>
                <a:tc>
                  <a:txBody>
                    <a:bodyPr/>
                    <a:lstStyle/>
                    <a:p>
                      <a:pPr algn="l">
                        <a:lnSpc>
                          <a:spcPct val="107000"/>
                        </a:lnSpc>
                        <a:spcAft>
                          <a:spcPts val="0"/>
                        </a:spcAft>
                      </a:pPr>
                      <a:r>
                        <a:rPr lang="cs-CZ" sz="1300" dirty="0" smtClean="0">
                          <a:effectLst/>
                          <a:latin typeface="Calibri" panose="020F0502020204030204" pitchFamily="34" charset="0"/>
                        </a:rPr>
                        <a:t> </a:t>
                      </a:r>
                      <a:r>
                        <a:rPr lang="en-GB" sz="1300" dirty="0" smtClean="0">
                          <a:effectLst/>
                          <a:latin typeface="Calibri" panose="020F0502020204030204" pitchFamily="34" charset="0"/>
                        </a:rPr>
                        <a:t>VHR </a:t>
                      </a:r>
                      <a:r>
                        <a:rPr lang="en-GB" sz="1300" dirty="0">
                          <a:effectLst/>
                          <a:latin typeface="Calibri" panose="020F0502020204030204" pitchFamily="34" charset="0"/>
                        </a:rPr>
                        <a:t>IMAGE 2015 </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tc>
              </a:tr>
            </a:tbl>
          </a:graphicData>
        </a:graphic>
      </p:graphicFrame>
      <p:sp>
        <p:nvSpPr>
          <p:cNvPr id="18" name="Obdélník 17"/>
          <p:cNvSpPr/>
          <p:nvPr/>
        </p:nvSpPr>
        <p:spPr>
          <a:xfrm>
            <a:off x="6970681" y="1420579"/>
            <a:ext cx="3915508" cy="4308872"/>
          </a:xfrm>
          <a:prstGeom prst="rect">
            <a:avLst/>
          </a:prstGeom>
          <a:solidFill>
            <a:schemeClr val="bg1">
              <a:alpha val="95000"/>
            </a:schemeClr>
          </a:solidFill>
          <a:ln w="22225">
            <a:solidFill>
              <a:srgbClr val="008173"/>
            </a:solidFill>
          </a:ln>
        </p:spPr>
        <p:txBody>
          <a:bodyPr wrap="square">
            <a:spAutoFit/>
          </a:bodyPr>
          <a:lstStyle/>
          <a:p>
            <a:pPr marL="176213" lvl="0"/>
            <a:r>
              <a:rPr lang="en-US" sz="2000" b="1" dirty="0" smtClean="0">
                <a:solidFill>
                  <a:srgbClr val="008173"/>
                </a:solidFill>
                <a:latin typeface="Calibri" panose="020F0502020204030204" pitchFamily="34" charset="0"/>
              </a:rPr>
              <a:t>Considered Layers</a:t>
            </a:r>
          </a:p>
          <a:p>
            <a:pPr marL="176213" lvl="0"/>
            <a:endParaRPr lang="en-US" sz="2000" b="0" dirty="0" smtClean="0">
              <a:solidFill>
                <a:srgbClr val="008173"/>
              </a:solidFill>
              <a:latin typeface="Calibri" panose="020F0502020204030204" pitchFamily="34" charset="0"/>
            </a:endParaRPr>
          </a:p>
          <a:p>
            <a:pPr marL="176213" lvl="0"/>
            <a:r>
              <a:rPr lang="en-US" sz="1800" dirty="0" smtClean="0">
                <a:solidFill>
                  <a:srgbClr val="008173"/>
                </a:solidFill>
                <a:latin typeface="Calibri" panose="020F0502020204030204" pitchFamily="34" charset="0"/>
              </a:rPr>
              <a:t>HRL types</a:t>
            </a:r>
          </a:p>
          <a:p>
            <a:pPr marL="176213" lvl="0"/>
            <a:endParaRPr lang="en-US" sz="1800" dirty="0" smtClean="0">
              <a:solidFill>
                <a:srgbClr val="008173"/>
              </a:solidFill>
              <a:latin typeface="Calibri" panose="020F0502020204030204" pitchFamily="34" charset="0"/>
            </a:endParaRPr>
          </a:p>
          <a:p>
            <a:pPr marL="176213" indent="271463">
              <a:buFont typeface="Wingdings" panose="05000000000000000000" pitchFamily="2" charset="2"/>
              <a:buChar char="§"/>
            </a:pPr>
            <a:r>
              <a:rPr lang="en-US" sz="1800" b="0" i="1" dirty="0" smtClean="0">
                <a:solidFill>
                  <a:srgbClr val="008173"/>
                </a:solidFill>
                <a:latin typeface="Calibri" panose="020F0502020204030204" pitchFamily="34" charset="0"/>
              </a:rPr>
              <a:t>Continuous data (IMP, TCD)</a:t>
            </a:r>
          </a:p>
          <a:p>
            <a:pPr marL="176213" lvl="0" indent="271463">
              <a:buFont typeface="Wingdings" panose="05000000000000000000" pitchFamily="2" charset="2"/>
              <a:buChar char="§"/>
            </a:pPr>
            <a:r>
              <a:rPr lang="en-US" sz="1800" b="0" i="1" dirty="0" smtClean="0">
                <a:solidFill>
                  <a:srgbClr val="008173"/>
                </a:solidFill>
                <a:latin typeface="Calibri" panose="020F0502020204030204" pitchFamily="34" charset="0"/>
              </a:rPr>
              <a:t>Binary data (GRA)</a:t>
            </a:r>
          </a:p>
          <a:p>
            <a:pPr marL="176213" lvl="0" indent="271463">
              <a:buFont typeface="Wingdings" panose="05000000000000000000" pitchFamily="2" charset="2"/>
              <a:buChar char="§"/>
            </a:pPr>
            <a:r>
              <a:rPr lang="en-US" sz="1800" b="0" i="1" dirty="0" smtClean="0">
                <a:solidFill>
                  <a:srgbClr val="008173"/>
                </a:solidFill>
                <a:latin typeface="Calibri" panose="020F0502020204030204" pitchFamily="34" charset="0"/>
              </a:rPr>
              <a:t>Multi-class data (WAW)</a:t>
            </a:r>
          </a:p>
          <a:p>
            <a:pPr marL="176213" lvl="0" indent="271463">
              <a:buFont typeface="Wingdings" panose="05000000000000000000" pitchFamily="2" charset="2"/>
              <a:buChar char="§"/>
            </a:pPr>
            <a:r>
              <a:rPr lang="en-US" sz="1800" b="0" i="1" dirty="0" smtClean="0">
                <a:solidFill>
                  <a:srgbClr val="008173"/>
                </a:solidFill>
                <a:latin typeface="Calibri" panose="020F0502020204030204" pitchFamily="34" charset="0"/>
              </a:rPr>
              <a:t>(Expert layers)</a:t>
            </a:r>
          </a:p>
          <a:p>
            <a:pPr marL="176213" lvl="0">
              <a:buFont typeface="Arial" panose="020B0604020202020204" pitchFamily="34" charset="0"/>
              <a:buChar char="•"/>
            </a:pPr>
            <a:endParaRPr lang="en-US" sz="1800" b="0" i="1" dirty="0" smtClean="0">
              <a:solidFill>
                <a:srgbClr val="008173"/>
              </a:solidFill>
              <a:latin typeface="Calibri" panose="020F0502020204030204" pitchFamily="34" charset="0"/>
            </a:endParaRPr>
          </a:p>
          <a:p>
            <a:pPr marL="176213" lvl="0"/>
            <a:endParaRPr lang="en-US" sz="1800" b="0" i="1" dirty="0" smtClean="0">
              <a:solidFill>
                <a:srgbClr val="008173"/>
              </a:solidFill>
              <a:latin typeface="Calibri" panose="020F0502020204030204" pitchFamily="34" charset="0"/>
            </a:endParaRPr>
          </a:p>
          <a:p>
            <a:pPr marL="176213" lvl="0"/>
            <a:r>
              <a:rPr lang="en-US" sz="1800" i="1" dirty="0" smtClean="0">
                <a:solidFill>
                  <a:srgbClr val="008173"/>
                </a:solidFill>
                <a:latin typeface="Calibri" panose="020F0502020204030204" pitchFamily="34" charset="0"/>
              </a:rPr>
              <a:t>Other </a:t>
            </a:r>
            <a:r>
              <a:rPr lang="en-US" sz="1800" b="0" i="1" dirty="0" smtClean="0">
                <a:solidFill>
                  <a:srgbClr val="008173"/>
                </a:solidFill>
                <a:latin typeface="Calibri" panose="020F0502020204030204" pitchFamily="34" charset="0"/>
              </a:rPr>
              <a:t>	</a:t>
            </a:r>
          </a:p>
          <a:p>
            <a:pPr marL="176213" lvl="0"/>
            <a:endParaRPr lang="en-US" sz="1800" b="0" i="1" dirty="0" smtClean="0">
              <a:solidFill>
                <a:srgbClr val="008173"/>
              </a:solidFill>
              <a:latin typeface="Calibri" panose="020F0502020204030204" pitchFamily="34" charset="0"/>
            </a:endParaRPr>
          </a:p>
          <a:p>
            <a:pPr marL="176213" lvl="0" indent="271463">
              <a:buFont typeface="Wingdings" panose="05000000000000000000" pitchFamily="2" charset="2"/>
              <a:buChar char="§"/>
            </a:pPr>
            <a:r>
              <a:rPr lang="en-US" sz="1800" b="0" i="1" dirty="0" smtClean="0">
                <a:solidFill>
                  <a:srgbClr val="008173"/>
                </a:solidFill>
                <a:latin typeface="Calibri" panose="020F0502020204030204" pitchFamily="34" charset="0"/>
              </a:rPr>
              <a:t>Sequenced elimination</a:t>
            </a:r>
          </a:p>
          <a:p>
            <a:pPr marL="176213" lvl="0" indent="271463">
              <a:buFont typeface="Wingdings" panose="05000000000000000000" pitchFamily="2" charset="2"/>
              <a:buChar char="§"/>
            </a:pPr>
            <a:r>
              <a:rPr lang="en-US" sz="1800" b="0" i="1" dirty="0" smtClean="0">
                <a:solidFill>
                  <a:srgbClr val="008173"/>
                </a:solidFill>
                <a:latin typeface="Calibri" panose="020F0502020204030204" pitchFamily="34" charset="0"/>
              </a:rPr>
              <a:t>Threshold assignment</a:t>
            </a:r>
            <a:r>
              <a:rPr lang="cs-CZ" sz="1800" b="0" i="1" dirty="0">
                <a:solidFill>
                  <a:srgbClr val="008173"/>
                </a:solidFill>
                <a:latin typeface="Calibri" panose="020F0502020204030204" pitchFamily="34" charset="0"/>
              </a:rPr>
              <a:t>	</a:t>
            </a:r>
          </a:p>
          <a:p>
            <a:pPr marL="176213" lvl="0"/>
            <a:r>
              <a:rPr lang="cs-CZ" sz="1800" b="0" i="1" dirty="0">
                <a:solidFill>
                  <a:srgbClr val="008173"/>
                </a:solidFill>
                <a:latin typeface="Calibri" panose="020F0502020204030204" pitchFamily="34" charset="0"/>
              </a:rPr>
              <a:t>	</a:t>
            </a:r>
          </a:p>
        </p:txBody>
      </p:sp>
      <p:sp>
        <p:nvSpPr>
          <p:cNvPr id="19" name="Obdélník 18"/>
          <p:cNvSpPr/>
          <p:nvPr/>
        </p:nvSpPr>
        <p:spPr bwMode="auto">
          <a:xfrm>
            <a:off x="3255197" y="1409278"/>
            <a:ext cx="2430493" cy="251003"/>
          </a:xfrm>
          <a:prstGeom prst="rect">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100" b="1" i="0" u="none" strike="noStrike" cap="none" normalizeH="0" baseline="0" smtClean="0">
              <a:ln>
                <a:noFill/>
              </a:ln>
              <a:solidFill>
                <a:srgbClr val="00468C"/>
              </a:solidFill>
              <a:effectLst/>
              <a:latin typeface="Arial" charset="0"/>
            </a:endParaRPr>
          </a:p>
        </p:txBody>
      </p:sp>
      <p:sp>
        <p:nvSpPr>
          <p:cNvPr id="22" name="Obdélník 21"/>
          <p:cNvSpPr/>
          <p:nvPr/>
        </p:nvSpPr>
        <p:spPr bwMode="auto">
          <a:xfrm>
            <a:off x="3255197" y="4673359"/>
            <a:ext cx="3075264" cy="1059226"/>
          </a:xfrm>
          <a:prstGeom prst="rect">
            <a:avLst/>
          </a:prstGeom>
          <a:noFill/>
          <a:ln w="2540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100" b="1" i="0" u="none" strike="noStrike" cap="none" normalizeH="0" baseline="0" smtClean="0">
              <a:ln>
                <a:noFill/>
              </a:ln>
              <a:solidFill>
                <a:srgbClr val="00468C"/>
              </a:solidFill>
              <a:effectLst/>
              <a:latin typeface="Arial" charset="0"/>
            </a:endParaRPr>
          </a:p>
        </p:txBody>
      </p:sp>
      <p:sp>
        <p:nvSpPr>
          <p:cNvPr id="24" name="Obdélník 23"/>
          <p:cNvSpPr/>
          <p:nvPr/>
        </p:nvSpPr>
        <p:spPr bwMode="auto">
          <a:xfrm>
            <a:off x="3255197" y="3622311"/>
            <a:ext cx="2430493" cy="251003"/>
          </a:xfrm>
          <a:prstGeom prst="rect">
            <a:avLst/>
          </a:prstGeom>
          <a:noFill/>
          <a:ln w="25400" cap="flat" cmpd="sng" algn="ctr">
            <a:solidFill>
              <a:srgbClr val="D6E16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100" b="1" i="0" u="none" strike="noStrike" cap="none" normalizeH="0" baseline="0" smtClean="0">
              <a:ln>
                <a:noFill/>
              </a:ln>
              <a:solidFill>
                <a:srgbClr val="00468C"/>
              </a:solidFill>
              <a:effectLst/>
              <a:latin typeface="Arial" charset="0"/>
            </a:endParaRPr>
          </a:p>
        </p:txBody>
      </p:sp>
      <p:sp>
        <p:nvSpPr>
          <p:cNvPr id="25" name="Obdélník 24"/>
          <p:cNvSpPr/>
          <p:nvPr/>
        </p:nvSpPr>
        <p:spPr bwMode="auto">
          <a:xfrm>
            <a:off x="3255197" y="2220640"/>
            <a:ext cx="2430493" cy="251003"/>
          </a:xfrm>
          <a:prstGeom prst="rect">
            <a:avLst/>
          </a:prstGeom>
          <a:noFill/>
          <a:ln w="254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100" b="1" i="0" u="none" strike="noStrike" cap="none" normalizeH="0" baseline="0" smtClean="0">
              <a:ln>
                <a:noFill/>
              </a:ln>
              <a:solidFill>
                <a:srgbClr val="00468C"/>
              </a:solidFill>
              <a:effectLst/>
              <a:latin typeface="Arial" charset="0"/>
            </a:endParaRPr>
          </a:p>
        </p:txBody>
      </p:sp>
      <p:cxnSp>
        <p:nvCxnSpPr>
          <p:cNvPr id="26" name="Přímá spojnice se šipkou 25"/>
          <p:cNvCxnSpPr/>
          <p:nvPr/>
        </p:nvCxnSpPr>
        <p:spPr bwMode="auto">
          <a:xfrm flipH="1" flipV="1">
            <a:off x="5944458" y="1515729"/>
            <a:ext cx="1212476" cy="1159225"/>
          </a:xfrm>
          <a:prstGeom prst="straightConnector1">
            <a:avLst/>
          </a:prstGeom>
          <a:noFill/>
          <a:ln w="317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Přímá spojnice se šipkou 26"/>
          <p:cNvCxnSpPr/>
          <p:nvPr/>
        </p:nvCxnSpPr>
        <p:spPr bwMode="auto">
          <a:xfrm flipH="1" flipV="1">
            <a:off x="5944458" y="2369587"/>
            <a:ext cx="1212477" cy="400518"/>
          </a:xfrm>
          <a:prstGeom prst="straightConnector1">
            <a:avLst/>
          </a:prstGeom>
          <a:noFill/>
          <a:ln w="317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Přímá spojnice se šipkou 28"/>
          <p:cNvCxnSpPr/>
          <p:nvPr/>
        </p:nvCxnSpPr>
        <p:spPr bwMode="auto">
          <a:xfrm flipH="1">
            <a:off x="5871793" y="3053437"/>
            <a:ext cx="1281460" cy="554331"/>
          </a:xfrm>
          <a:prstGeom prst="straightConnector1">
            <a:avLst/>
          </a:prstGeom>
          <a:noFill/>
          <a:ln w="317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Přímá spojnice se šipkou 30"/>
          <p:cNvCxnSpPr/>
          <p:nvPr/>
        </p:nvCxnSpPr>
        <p:spPr bwMode="auto">
          <a:xfrm flipH="1">
            <a:off x="6412523" y="3300435"/>
            <a:ext cx="740731" cy="1461285"/>
          </a:xfrm>
          <a:prstGeom prst="straightConnector1">
            <a:avLst/>
          </a:prstGeom>
          <a:noFill/>
          <a:ln w="317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47192632"/>
      </p:ext>
    </p:extLst>
  </p:cSld>
  <p:clrMapOvr>
    <a:masterClrMapping/>
  </p:clrMapOvr>
  <p:timing>
    <p:tnLst>
      <p:par>
        <p:cTn id="1" dur="indefinite" restart="never" nodeType="tmRoot"/>
      </p:par>
    </p:tnLst>
  </p:timing>
</p:sld>
</file>

<file path=ppt/theme/theme1.xml><?xml version="1.0" encoding="utf-8"?>
<a:theme xmlns:a="http://schemas.openxmlformats.org/drawingml/2006/main" name="19_Sections">
  <a:themeElements>
    <a:clrScheme name="Personnalisée 3">
      <a:dk1>
        <a:srgbClr val="113A6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en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6" id="{7097CE30-2B87-416D-81F8-909722110CD4}" vid="{5975FBB0-496A-43E2-A5DA-5DB4EBFC696E}"/>
    </a:ext>
  </a:extLst>
</a:theme>
</file>

<file path=ppt/theme/theme2.xml><?xml version="1.0" encoding="utf-8"?>
<a:theme xmlns:a="http://schemas.openxmlformats.org/drawingml/2006/main" name="16_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en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6" id="{7097CE30-2B87-416D-81F8-909722110CD4}" vid="{24C33E74-93FE-4D40-9AC0-464A583A4EB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Template 2_16x9_white background</Template>
  <TotalTime>1331</TotalTime>
  <Words>4127</Words>
  <Application>Microsoft Office PowerPoint</Application>
  <PresentationFormat>Širokoúhlá obrazovka</PresentationFormat>
  <Paragraphs>796</Paragraphs>
  <Slides>34</Slides>
  <Notes>4</Notes>
  <HiddenSlides>0</HiddenSlides>
  <MMClips>0</MMClips>
  <ScaleCrop>false</ScaleCrop>
  <HeadingPairs>
    <vt:vector size="6" baseType="variant">
      <vt:variant>
        <vt:lpstr>Použitá písma</vt:lpstr>
      </vt:variant>
      <vt:variant>
        <vt:i4>7</vt:i4>
      </vt:variant>
      <vt:variant>
        <vt:lpstr>Motiv</vt:lpstr>
      </vt:variant>
      <vt:variant>
        <vt:i4>2</vt:i4>
      </vt:variant>
      <vt:variant>
        <vt:lpstr>Nadpisy snímků</vt:lpstr>
      </vt:variant>
      <vt:variant>
        <vt:i4>34</vt:i4>
      </vt:variant>
    </vt:vector>
  </HeadingPairs>
  <TitlesOfParts>
    <vt:vector size="43" baseType="lpstr">
      <vt:lpstr>Arial</vt:lpstr>
      <vt:lpstr>Calibri</vt:lpstr>
      <vt:lpstr>Open Sans</vt:lpstr>
      <vt:lpstr>Symbol</vt:lpstr>
      <vt:lpstr>Times New Roman</vt:lpstr>
      <vt:lpstr>Verdana</vt:lpstr>
      <vt:lpstr>Wingdings</vt:lpstr>
      <vt:lpstr>19_Sections</vt:lpstr>
      <vt:lpstr>16_Sections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Manager/>
  <Company>European Environment Agency</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Ove Caspersen</dc:creator>
  <cp:keywords/>
  <dc:description/>
  <cp:lastModifiedBy>Tomas Soukup</cp:lastModifiedBy>
  <cp:revision>119</cp:revision>
  <cp:lastPrinted>2015-02-09T14:13:52Z</cp:lastPrinted>
  <dcterms:created xsi:type="dcterms:W3CDTF">2016-03-17T09:23:53Z</dcterms:created>
  <dcterms:modified xsi:type="dcterms:W3CDTF">2018-10-19T09:08:40Z</dcterms:modified>
  <cp:category/>
</cp:coreProperties>
</file>