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98" r:id="rId2"/>
    <p:sldMasterId id="2147483692" r:id="rId3"/>
    <p:sldMasterId id="2147483713" r:id="rId4"/>
  </p:sldMasterIdLst>
  <p:notesMasterIdLst>
    <p:notesMasterId r:id="rId12"/>
  </p:notesMasterIdLst>
  <p:handoutMasterIdLst>
    <p:handoutMasterId r:id="rId13"/>
  </p:handoutMasterIdLst>
  <p:sldIdLst>
    <p:sldId id="256" r:id="rId5"/>
    <p:sldId id="527" r:id="rId6"/>
    <p:sldId id="528" r:id="rId7"/>
    <p:sldId id="529" r:id="rId8"/>
    <p:sldId id="530" r:id="rId9"/>
    <p:sldId id="531" r:id="rId10"/>
    <p:sldId id="511" r:id="rId11"/>
  </p:sldIdLst>
  <p:sldSz cx="12192000" cy="6858000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22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46"/>
    <a:srgbClr val="113A60"/>
    <a:srgbClr val="016357"/>
    <a:srgbClr val="017567"/>
    <a:srgbClr val="007635"/>
    <a:srgbClr val="001C54"/>
    <a:srgbClr val="202661"/>
    <a:srgbClr val="3640A4"/>
    <a:srgbClr val="D63D27"/>
    <a:srgbClr val="007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5" autoAdjust="0"/>
  </p:normalViewPr>
  <p:slideViewPr>
    <p:cSldViewPr snapToGrid="0">
      <p:cViewPr varScale="1">
        <p:scale>
          <a:sx n="74" d="100"/>
          <a:sy n="74" d="100"/>
        </p:scale>
        <p:origin x="-540" y="4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16" d="100"/>
          <a:sy n="116" d="100"/>
        </p:scale>
        <p:origin x="2016" y="90"/>
      </p:cViewPr>
      <p:guideLst>
        <p:guide orient="horz" pos="2122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2" cy="337958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30" y="0"/>
            <a:ext cx="4275402" cy="337958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19/10/2018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397808"/>
            <a:ext cx="4275402" cy="337958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30" y="6397808"/>
            <a:ext cx="4275402" cy="337958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478" cy="337166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7534" y="0"/>
            <a:ext cx="4276478" cy="337166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19/10/2018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7" tIns="46069" rIns="92137" bIns="4606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174" y="3241312"/>
            <a:ext cx="7893972" cy="2652078"/>
          </a:xfrm>
          <a:prstGeom prst="rect">
            <a:avLst/>
          </a:prstGeom>
        </p:spPr>
        <p:txBody>
          <a:bodyPr vert="horz" lIns="92137" tIns="46069" rIns="92137" bIns="460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8599"/>
            <a:ext cx="4276478" cy="337166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7534" y="6398599"/>
            <a:ext cx="4276478" cy="337166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3063" y="841375"/>
            <a:ext cx="4040187" cy="2273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01BC-94E4-4101-962D-54511777D22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99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33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62068" y="390871"/>
            <a:ext cx="3642894" cy="2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Speaker I Date I Venue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62068" y="914400"/>
            <a:ext cx="11037033" cy="146304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 goes here</a:t>
            </a:r>
          </a:p>
          <a:p>
            <a:pPr lvl="0"/>
            <a:r>
              <a:rPr lang="en-US" dirty="0"/>
              <a:t>Max two lines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E60BD-21AF-42C0-B6A5-C8BD338A0F5D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414AD-B3EC-4010-BE4F-5A45A0C2DBCC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14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D18B3-29DA-4F66-BD40-672A83CA2140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09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463B1-E617-4DD4-8473-BFB6E842C70B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5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8DEF3-45FC-4CE9-B785-07F45CED9680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79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1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A6E5EB8-44BD-4F20-847D-840B1C9D4072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56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1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1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34F9077-C362-40D6-9420-A32B2B036FB8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54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1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C6A4B6D-C868-4240-B643-3FF5CB54E346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271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B433958-7B72-4550-8BD2-D8170CF87F9F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3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11228" y="2036618"/>
            <a:ext cx="8870319" cy="3956858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711227" y="224416"/>
            <a:ext cx="8870319" cy="1279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1" indent="0">
              <a:buNone/>
              <a:defRPr b="1"/>
            </a:lvl2pPr>
          </a:lstStyle>
          <a:p>
            <a:pPr lvl="0"/>
            <a:r>
              <a:rPr lang="en-US" dirty="0"/>
              <a:t>Slide title goes here</a:t>
            </a:r>
            <a:br>
              <a:rPr lang="en-US" dirty="0"/>
            </a:br>
            <a:r>
              <a:rPr lang="en-US" dirty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00262" y="75538"/>
            <a:ext cx="10353893" cy="5312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Slide title goes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113" y="1249363"/>
            <a:ext cx="10353675" cy="45831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3" y="6191250"/>
            <a:ext cx="3219450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rgbClr val="0017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0" indent="0">
              <a:buNone/>
              <a:defRPr/>
            </a:lvl2pPr>
            <a:lvl3pPr marL="1125499" indent="0">
              <a:buNone/>
              <a:defRPr/>
            </a:lvl3pPr>
            <a:lvl4pPr marL="1688249" indent="0">
              <a:buNone/>
              <a:defRPr/>
            </a:lvl4pPr>
            <a:lvl5pPr marL="2251000" indent="0">
              <a:buNone/>
              <a:defRPr/>
            </a:lvl5pPr>
          </a:lstStyle>
          <a:p>
            <a:pPr lvl="0"/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Source reference for illustration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3" indent="0" algn="ctr">
              <a:buNone/>
              <a:defRPr sz="1600"/>
            </a:lvl6pPr>
            <a:lvl7pPr marL="2743060" indent="0" algn="ctr">
              <a:buNone/>
              <a:defRPr sz="1600"/>
            </a:lvl7pPr>
            <a:lvl8pPr marL="3200236" indent="0" algn="ctr">
              <a:buNone/>
              <a:defRPr sz="1600"/>
            </a:lvl8pPr>
            <a:lvl9pPr marL="365741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0E36E-ED8E-46EC-AC41-0A40D085005F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7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004-011A-444E-A7AE-3B54EB1B3A39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5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77" indent="0">
              <a:buNone/>
              <a:defRPr sz="2000"/>
            </a:lvl2pPr>
            <a:lvl3pPr marL="914353" indent="0">
              <a:buNone/>
              <a:defRPr sz="1800"/>
            </a:lvl3pPr>
            <a:lvl4pPr marL="1371530" indent="0">
              <a:buNone/>
              <a:defRPr sz="1600"/>
            </a:lvl4pPr>
            <a:lvl5pPr marL="1828706" indent="0">
              <a:buNone/>
              <a:defRPr sz="1600"/>
            </a:lvl5pPr>
            <a:lvl6pPr marL="2285883" indent="0">
              <a:buNone/>
              <a:defRPr sz="1600"/>
            </a:lvl6pPr>
            <a:lvl7pPr marL="2743060" indent="0">
              <a:buNone/>
              <a:defRPr sz="1600"/>
            </a:lvl7pPr>
            <a:lvl8pPr marL="3200236" indent="0">
              <a:buNone/>
              <a:defRPr sz="1600"/>
            </a:lvl8pPr>
            <a:lvl9pPr marL="365741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64F24-5305-438A-9C3C-563148551E3C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5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EBEF0-BA70-4228-84F3-2C2618334186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0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81778-9CA6-4A7A-9BA0-1DAC40D1E7CF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9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5B049-7AD2-4296-B85D-7C7964D45030}" type="slidenum">
              <a:rPr lang="de-DE" altLang="en-US">
                <a:solidFill>
                  <a:srgbClr val="000000"/>
                </a:solidFill>
              </a:rPr>
              <a:pPr/>
              <a:t>‹Nr.›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3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A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5844095"/>
            <a:ext cx="12192000" cy="24938"/>
          </a:xfrm>
          <a:prstGeom prst="line">
            <a:avLst/>
          </a:prstGeom>
          <a:ln w="114300">
            <a:solidFill>
              <a:srgbClr val="016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ogo_H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002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/>
          <p:nvPr userDrawn="1"/>
        </p:nvCxnSpPr>
        <p:spPr>
          <a:xfrm>
            <a:off x="0" y="1703276"/>
            <a:ext cx="12192000" cy="24938"/>
          </a:xfrm>
          <a:prstGeom prst="line">
            <a:avLst/>
          </a:prstGeom>
          <a:ln w="114300">
            <a:solidFill>
              <a:srgbClr val="113A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cxnSp>
        <p:nvCxnSpPr>
          <p:cNvPr id="15" name="Straight Connector 7"/>
          <p:cNvCxnSpPr/>
          <p:nvPr userDrawn="1"/>
        </p:nvCxnSpPr>
        <p:spPr>
          <a:xfrm>
            <a:off x="0" y="756000"/>
            <a:ext cx="12192000" cy="24938"/>
          </a:xfrm>
          <a:prstGeom prst="line">
            <a:avLst/>
          </a:prstGeom>
          <a:ln w="114300">
            <a:solidFill>
              <a:srgbClr val="113A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353"/>
            <a:endParaRPr lang="de-D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353"/>
            <a:endParaRPr lang="de-DE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1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353"/>
            <a:fld id="{3783A94A-58AB-40C6-B455-1BF69C8485BD}" type="slidenum">
              <a:rPr lang="de-DE" altLang="en-US" smtClean="0"/>
              <a:pPr defTabSz="914353"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1916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1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3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53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7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882" indent="-342882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62067" y="390870"/>
            <a:ext cx="4490699" cy="523529"/>
          </a:xfrm>
        </p:spPr>
        <p:txBody>
          <a:bodyPr/>
          <a:lstStyle/>
          <a:p>
            <a:r>
              <a:rPr lang="en-GB" dirty="0"/>
              <a:t>Doris Marquardt, 19. October 2018</a:t>
            </a:r>
          </a:p>
          <a:p>
            <a:r>
              <a:rPr lang="en-GB" dirty="0"/>
              <a:t>Expert Workshop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Revising the HNV Farmland methodology –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Comparison of analysis of</a:t>
            </a:r>
          </a:p>
          <a:p>
            <a:r>
              <a:rPr lang="en-GB" dirty="0"/>
              <a:t>HRL data with current HNV ‘map‘</a:t>
            </a:r>
          </a:p>
          <a:p>
            <a:endParaRPr lang="en-GB" dirty="0"/>
          </a:p>
          <a:p>
            <a:r>
              <a:rPr lang="en-GB" dirty="0"/>
              <a:t>Discussion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11228" y="1904643"/>
            <a:ext cx="9194826" cy="3956858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GB" sz="2400" dirty="0"/>
              <a:t>What is covered by the HR grassland layer? / What is the difference to the natural grassland layer?</a:t>
            </a:r>
          </a:p>
          <a:p>
            <a:pPr>
              <a:spcAft>
                <a:spcPts val="3600"/>
              </a:spcAft>
            </a:pPr>
            <a:r>
              <a:rPr lang="en-GB" sz="2400" dirty="0"/>
              <a:t>Which time series of the HRL are and will be available?</a:t>
            </a:r>
          </a:p>
          <a:p>
            <a:pPr>
              <a:spcAft>
                <a:spcPts val="3600"/>
              </a:spcAft>
            </a:pPr>
            <a:r>
              <a:rPr lang="en-GB" sz="2400" dirty="0"/>
              <a:t>Why are the classes of the Wetness layer regarded as exclusive criteria</a:t>
            </a:r>
            <a:r>
              <a:rPr lang="en-GB" sz="2400" dirty="0" smtClean="0"/>
              <a:t>?</a:t>
            </a:r>
          </a:p>
          <a:p>
            <a:pPr>
              <a:spcAft>
                <a:spcPts val="3600"/>
              </a:spcAft>
            </a:pPr>
            <a:r>
              <a:rPr lang="en-GB" sz="2400" dirty="0" smtClean="0"/>
              <a:t>Where has QA been dine that HRL are “better” than CLC been undertaken?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711228" y="109480"/>
            <a:ext cx="8870319" cy="1380004"/>
          </a:xfrm>
        </p:spPr>
        <p:txBody>
          <a:bodyPr/>
          <a:lstStyle/>
          <a:p>
            <a:r>
              <a:rPr lang="en-GB" dirty="0"/>
              <a:t>Technical questions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253C156C-796F-4BD1-9478-1E0C924451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8" r="36318"/>
          <a:stretch/>
        </p:blipFill>
        <p:spPr>
          <a:xfrm>
            <a:off x="-833481" y="-142723"/>
            <a:ext cx="3350092" cy="714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11228" y="1904643"/>
            <a:ext cx="9194826" cy="3956858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711228" y="109480"/>
            <a:ext cx="8870319" cy="1380004"/>
          </a:xfrm>
        </p:spPr>
        <p:txBody>
          <a:bodyPr/>
          <a:lstStyle/>
          <a:p>
            <a:r>
              <a:rPr lang="en-GB" dirty="0"/>
              <a:t>Reflections I - HRL Imperviousness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253C156C-796F-4BD1-9478-1E0C924451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8" r="36318"/>
          <a:stretch/>
        </p:blipFill>
        <p:spPr>
          <a:xfrm>
            <a:off x="-833481" y="-142723"/>
            <a:ext cx="3350092" cy="714344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3B7AB29-3216-4B03-9C5B-92E308350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41138"/>
              </p:ext>
            </p:extLst>
          </p:nvPr>
        </p:nvGraphicFramePr>
        <p:xfrm>
          <a:off x="3082387" y="2187702"/>
          <a:ext cx="8128000" cy="518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156">
                  <a:extLst>
                    <a:ext uri="{9D8B030D-6E8A-4147-A177-3AD203B41FA5}">
                      <a16:colId xmlns:a16="http://schemas.microsoft.com/office/drawing/2014/main" xmlns="" val="291835119"/>
                    </a:ext>
                  </a:extLst>
                </a:gridCol>
                <a:gridCol w="4899844">
                  <a:extLst>
                    <a:ext uri="{9D8B030D-6E8A-4147-A177-3AD203B41FA5}">
                      <a16:colId xmlns:a16="http://schemas.microsoft.com/office/drawing/2014/main" xmlns="" val="19756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215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Exclusion sufficient?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15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Clear</a:t>
                      </a:r>
                      <a:r>
                        <a:rPr lang="en-GB" sz="2215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no significant impact</a:t>
                      </a:r>
                      <a:endParaRPr lang="en-GB" sz="2215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021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Implications of overlap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053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Strengths for HNV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series available</a:t>
                      </a: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357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Weaknesses for HNV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4331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Open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Rules</a:t>
                      </a: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vegetation pixels within HNV f?</a:t>
                      </a:r>
                    </a:p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rocky areas covered? How far?</a:t>
                      </a:r>
                    </a:p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Threshold necessary? If so which?</a:t>
                      </a: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717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9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11228" y="1904643"/>
            <a:ext cx="9194826" cy="3956858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711228" y="109480"/>
            <a:ext cx="8870319" cy="1380004"/>
          </a:xfrm>
        </p:spPr>
        <p:txBody>
          <a:bodyPr/>
          <a:lstStyle/>
          <a:p>
            <a:r>
              <a:rPr lang="en-GB" dirty="0"/>
              <a:t>Reflections II - HLR Forest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253C156C-796F-4BD1-9478-1E0C924451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8" r="36318"/>
          <a:stretch/>
        </p:blipFill>
        <p:spPr>
          <a:xfrm>
            <a:off x="-833481" y="-142723"/>
            <a:ext cx="3350092" cy="714344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3B7AB29-3216-4B03-9C5B-92E308350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72305"/>
              </p:ext>
            </p:extLst>
          </p:nvPr>
        </p:nvGraphicFramePr>
        <p:xfrm>
          <a:off x="3082387" y="2187702"/>
          <a:ext cx="8128000" cy="4170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156">
                  <a:extLst>
                    <a:ext uri="{9D8B030D-6E8A-4147-A177-3AD203B41FA5}">
                      <a16:colId xmlns:a16="http://schemas.microsoft.com/office/drawing/2014/main" xmlns="" val="291835119"/>
                    </a:ext>
                  </a:extLst>
                </a:gridCol>
                <a:gridCol w="4899844">
                  <a:extLst>
                    <a:ext uri="{9D8B030D-6E8A-4147-A177-3AD203B41FA5}">
                      <a16:colId xmlns:a16="http://schemas.microsoft.com/office/drawing/2014/main" xmlns="" val="19756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215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Inclusion/Exclusion </a:t>
                      </a:r>
                      <a:r>
                        <a:rPr lang="en-GB" sz="2215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sufficient?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15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 for exclusion</a:t>
                      </a:r>
                      <a:endParaRPr lang="en-GB" sz="2215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021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Implications of overlap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053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Strengths for HNV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357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Weaknesses for HNV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4331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Open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if it lays in mixed areas?</a:t>
                      </a:r>
                    </a:p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HNV forest or exclusion</a:t>
                      </a: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717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28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11228" y="1904643"/>
            <a:ext cx="9194826" cy="3956858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711228" y="109480"/>
            <a:ext cx="8870319" cy="1380004"/>
          </a:xfrm>
        </p:spPr>
        <p:txBody>
          <a:bodyPr/>
          <a:lstStyle/>
          <a:p>
            <a:r>
              <a:rPr lang="en-GB" dirty="0"/>
              <a:t>Reflections III - HRL Water and Wetness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253C156C-796F-4BD1-9478-1E0C924451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8" r="36318"/>
          <a:stretch/>
        </p:blipFill>
        <p:spPr>
          <a:xfrm>
            <a:off x="-833481" y="-142723"/>
            <a:ext cx="3350092" cy="714344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3B7AB29-3216-4B03-9C5B-92E308350C4B}"/>
              </a:ext>
            </a:extLst>
          </p:cNvPr>
          <p:cNvGraphicFramePr>
            <a:graphicFrameLocks noGrp="1"/>
          </p:cNvGraphicFramePr>
          <p:nvPr/>
        </p:nvGraphicFramePr>
        <p:xfrm>
          <a:off x="3082387" y="2187702"/>
          <a:ext cx="8128000" cy="383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156">
                  <a:extLst>
                    <a:ext uri="{9D8B030D-6E8A-4147-A177-3AD203B41FA5}">
                      <a16:colId xmlns:a16="http://schemas.microsoft.com/office/drawing/2014/main" xmlns="" val="291835119"/>
                    </a:ext>
                  </a:extLst>
                </a:gridCol>
                <a:gridCol w="4899844">
                  <a:extLst>
                    <a:ext uri="{9D8B030D-6E8A-4147-A177-3AD203B41FA5}">
                      <a16:colId xmlns:a16="http://schemas.microsoft.com/office/drawing/2014/main" xmlns="" val="19756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215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Exclusion sufficient?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15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021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Implications of overlap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053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Strengths for HNV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357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Weaknesses for HNV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4331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Open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717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05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11228" y="1904643"/>
            <a:ext cx="9194826" cy="3956858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711228" y="109480"/>
            <a:ext cx="8870319" cy="1380004"/>
          </a:xfrm>
        </p:spPr>
        <p:txBody>
          <a:bodyPr/>
          <a:lstStyle/>
          <a:p>
            <a:r>
              <a:rPr lang="en-GB" dirty="0"/>
              <a:t>Reflections IV - HRL Grassland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253C156C-796F-4BD1-9478-1E0C924451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8" r="36318"/>
          <a:stretch/>
        </p:blipFill>
        <p:spPr>
          <a:xfrm>
            <a:off x="-833481" y="-142723"/>
            <a:ext cx="3350092" cy="714344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3B7AB29-3216-4B03-9C5B-92E308350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65463"/>
              </p:ext>
            </p:extLst>
          </p:nvPr>
        </p:nvGraphicFramePr>
        <p:xfrm>
          <a:off x="3082387" y="2187702"/>
          <a:ext cx="8972238" cy="6195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458">
                  <a:extLst>
                    <a:ext uri="{9D8B030D-6E8A-4147-A177-3AD203B41FA5}">
                      <a16:colId xmlns:a16="http://schemas.microsoft.com/office/drawing/2014/main" xmlns="" val="291835119"/>
                    </a:ext>
                  </a:extLst>
                </a:gridCol>
                <a:gridCol w="5408780">
                  <a:extLst>
                    <a:ext uri="{9D8B030D-6E8A-4147-A177-3AD203B41FA5}">
                      <a16:colId xmlns:a16="http://schemas.microsoft.com/office/drawing/2014/main" xmlns="" val="19756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215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Inclusion sufficient?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15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 for further discussion about relation to different CLC classes</a:t>
                      </a:r>
                      <a:endParaRPr lang="en-GB" sz="2215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021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15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Implications of overlap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discussed with HNV experts</a:t>
                      </a:r>
                    </a:p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Mask in relation with certain CLC classes</a:t>
                      </a: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053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Strengths for HNV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Better</a:t>
                      </a: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assessment of mixed classes</a:t>
                      </a:r>
                    </a:p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Potentially spatial fine-tuning</a:t>
                      </a: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357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Weaknesses for HNV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series</a:t>
                      </a: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backwards not available</a:t>
                      </a: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4331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Open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20m layer be used? </a:t>
                      </a: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Implications to be discussed</a:t>
                      </a:r>
                    </a:p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Can it be overlapped with WET?</a:t>
                      </a:r>
                    </a:p>
                    <a:p>
                      <a:pPr marL="342900" marR="0" lvl="0" indent="-342900" algn="l" defTabSz="11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15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Link to LUCAS</a:t>
                      </a:r>
                      <a:endParaRPr lang="en-GB" sz="2215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1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717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03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6550" y="6858000"/>
            <a:ext cx="9533801" cy="759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0751" fontAlgn="base">
              <a:spcBef>
                <a:spcPct val="0"/>
              </a:spcBef>
              <a:spcAft>
                <a:spcPct val="0"/>
              </a:spcAft>
            </a:pPr>
            <a:endParaRPr lang="en-GB" sz="2531">
              <a:solidFill>
                <a:srgbClr val="FFFFFF"/>
              </a:solidFill>
              <a:latin typeface="Arial"/>
              <a:sym typeface="Helvetica Light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8913" y="1600200"/>
            <a:ext cx="8362950" cy="5257800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de-DE" altLang="en-US" sz="3600" b="1" dirty="0">
                <a:solidFill>
                  <a:srgbClr val="003366"/>
                </a:solidFill>
                <a:latin typeface="Arial Narrow" panose="020B0606020202030204" pitchFamily="34" charset="0"/>
              </a:rPr>
              <a:t>	</a:t>
            </a:r>
            <a:r>
              <a:rPr lang="de-DE" alt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Coffee Break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36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36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36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20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20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20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20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endParaRPr lang="de-DE" altLang="en-US" sz="1400" dirty="0">
              <a:solidFill>
                <a:schemeClr val="bg1"/>
              </a:solidFill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7463027" y="3701720"/>
            <a:ext cx="3589253" cy="3520440"/>
            <a:chOff x="3851919" y="1544094"/>
            <a:chExt cx="5297673" cy="5197274"/>
          </a:xfrm>
        </p:grpSpPr>
        <p:pic>
          <p:nvPicPr>
            <p:cNvPr id="5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6336323"/>
              <a:ext cx="2016224" cy="405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19" y="1544094"/>
              <a:ext cx="5297673" cy="4840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1606549" y="5485664"/>
            <a:ext cx="3973935" cy="957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0751" fontAlgn="base">
              <a:spcBef>
                <a:spcPct val="0"/>
              </a:spcBef>
              <a:spcAft>
                <a:spcPct val="0"/>
              </a:spcAft>
            </a:pPr>
            <a:r>
              <a:rPr lang="en-GB" sz="1406" dirty="0">
                <a:solidFill>
                  <a:srgbClr val="FFFFFF">
                    <a:lumMod val="8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Light"/>
              </a:rPr>
              <a:t>Contact details:</a:t>
            </a:r>
          </a:p>
          <a:p>
            <a:pPr defTabSz="410751" fontAlgn="base">
              <a:spcBef>
                <a:spcPct val="0"/>
              </a:spcBef>
              <a:spcAft>
                <a:spcPct val="0"/>
              </a:spcAft>
            </a:pPr>
            <a:r>
              <a:rPr lang="en-GB" sz="1406" dirty="0">
                <a:solidFill>
                  <a:srgbClr val="FFFFFF">
                    <a:lumMod val="8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Light"/>
              </a:rPr>
              <a:t>Dr Doris Marquardt</a:t>
            </a:r>
          </a:p>
          <a:p>
            <a:pPr defTabSz="410751" fontAlgn="base">
              <a:spcBef>
                <a:spcPct val="0"/>
              </a:spcBef>
              <a:spcAft>
                <a:spcPct val="0"/>
              </a:spcAft>
            </a:pPr>
            <a:r>
              <a:rPr lang="en-GB" sz="1406" dirty="0">
                <a:solidFill>
                  <a:srgbClr val="FFFFFF">
                    <a:lumMod val="8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Light"/>
              </a:rPr>
              <a:t>Project Manager Agriculture &amp; Agro-ecosystems</a:t>
            </a:r>
          </a:p>
          <a:p>
            <a:pPr defTabSz="410751" fontAlgn="base">
              <a:spcBef>
                <a:spcPct val="0"/>
              </a:spcBef>
              <a:spcAft>
                <a:spcPct val="0"/>
              </a:spcAft>
            </a:pPr>
            <a:r>
              <a:rPr lang="en-GB" sz="1406" dirty="0">
                <a:solidFill>
                  <a:srgbClr val="FFFFFF">
                    <a:lumMod val="8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Light"/>
              </a:rPr>
              <a:t>E-mail: doris.marquardt@eea.Europa.eu</a:t>
            </a:r>
          </a:p>
        </p:txBody>
      </p:sp>
    </p:spTree>
    <p:extLst>
      <p:ext uri="{BB962C8B-B14F-4D97-AF65-F5344CB8AC3E}">
        <p14:creationId xmlns:p14="http://schemas.microsoft.com/office/powerpoint/2010/main" val="261507005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4F9F298-BAF6-4F20-8DB2-279772030BF7}" vid="{6AAC387B-F0FD-4CD9-BB70-7EC88EF8F0D3}"/>
    </a:ext>
  </a:extLst>
</a:theme>
</file>

<file path=ppt/theme/theme2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4F9F298-BAF6-4F20-8DB2-279772030BF7}" vid="{90F057C4-9ADE-42E4-A649-FD933265ED33}"/>
    </a:ext>
  </a:extLst>
</a:theme>
</file>

<file path=ppt/theme/theme3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4F9F298-BAF6-4F20-8DB2-279772030BF7}" vid="{3204A006-DE6B-4B9A-B317-D33D766255EE}"/>
    </a:ext>
  </a:extLst>
</a:theme>
</file>

<file path=ppt/theme/theme4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1_16x9_white background</Template>
  <TotalTime>0</TotalTime>
  <Words>310</Words>
  <Application>Microsoft Office PowerPoint</Application>
  <PresentationFormat>Benutzerdefiniert</PresentationFormat>
  <Paragraphs>81</Paragraphs>
  <Slides>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Cover</vt:lpstr>
      <vt:lpstr>19_Sections</vt:lpstr>
      <vt:lpstr>16_Sections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European Environment Agency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Martina Stoláriková</dc:creator>
  <cp:keywords/>
  <dc:description/>
  <cp:lastModifiedBy>Weiss Michael</cp:lastModifiedBy>
  <cp:revision>68</cp:revision>
  <cp:lastPrinted>2018-09-27T07:52:23Z</cp:lastPrinted>
  <dcterms:created xsi:type="dcterms:W3CDTF">2018-06-07T14:48:50Z</dcterms:created>
  <dcterms:modified xsi:type="dcterms:W3CDTF">2018-10-19T14:10:48Z</dcterms:modified>
  <cp:category/>
</cp:coreProperties>
</file>