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258" r:id="rId3"/>
    <p:sldId id="260" r:id="rId4"/>
    <p:sldId id="259" r:id="rId5"/>
    <p:sldId id="261" r:id="rId6"/>
    <p:sldId id="262" r:id="rId7"/>
    <p:sldId id="263" r:id="rId8"/>
    <p:sldId id="264" r:id="rId9"/>
    <p:sldId id="265" r:id="rId10"/>
    <p:sldId id="268" r:id="rId11"/>
    <p:sldId id="266" r:id="rId12"/>
    <p:sldId id="267" r:id="rId13"/>
  </p:sldIdLst>
  <p:sldSz cx="9144000" cy="6858000" type="screen4x3"/>
  <p:notesSz cx="6691313" cy="10044113"/>
  <p:defaultTextStyle>
    <a:defPPr>
      <a:defRPr lang="en-GB"/>
    </a:defPPr>
    <a:lvl1pPr algn="l" rtl="0" fontAlgn="base">
      <a:spcBef>
        <a:spcPct val="0"/>
      </a:spcBef>
      <a:spcAft>
        <a:spcPct val="0"/>
      </a:spcAft>
      <a:defRPr sz="2400" kern="1200">
        <a:solidFill>
          <a:srgbClr val="00007E"/>
        </a:solidFill>
        <a:latin typeface="Verdana" panose="020B0604030504040204" pitchFamily="34" charset="0"/>
        <a:ea typeface="+mn-ea"/>
        <a:cs typeface="+mn-cs"/>
      </a:defRPr>
    </a:lvl1pPr>
    <a:lvl2pPr marL="457200" algn="l" rtl="0" fontAlgn="base">
      <a:spcBef>
        <a:spcPct val="0"/>
      </a:spcBef>
      <a:spcAft>
        <a:spcPct val="0"/>
      </a:spcAft>
      <a:defRPr sz="2400" kern="1200">
        <a:solidFill>
          <a:srgbClr val="00007E"/>
        </a:solidFill>
        <a:latin typeface="Verdana" panose="020B0604030504040204" pitchFamily="34" charset="0"/>
        <a:ea typeface="+mn-ea"/>
        <a:cs typeface="+mn-cs"/>
      </a:defRPr>
    </a:lvl2pPr>
    <a:lvl3pPr marL="914400" algn="l" rtl="0" fontAlgn="base">
      <a:spcBef>
        <a:spcPct val="0"/>
      </a:spcBef>
      <a:spcAft>
        <a:spcPct val="0"/>
      </a:spcAft>
      <a:defRPr sz="2400" kern="1200">
        <a:solidFill>
          <a:srgbClr val="00007E"/>
        </a:solidFill>
        <a:latin typeface="Verdana" panose="020B0604030504040204" pitchFamily="34" charset="0"/>
        <a:ea typeface="+mn-ea"/>
        <a:cs typeface="+mn-cs"/>
      </a:defRPr>
    </a:lvl3pPr>
    <a:lvl4pPr marL="1371600" algn="l" rtl="0" fontAlgn="base">
      <a:spcBef>
        <a:spcPct val="0"/>
      </a:spcBef>
      <a:spcAft>
        <a:spcPct val="0"/>
      </a:spcAft>
      <a:defRPr sz="2400" kern="1200">
        <a:solidFill>
          <a:srgbClr val="00007E"/>
        </a:solidFill>
        <a:latin typeface="Verdana" panose="020B0604030504040204" pitchFamily="34" charset="0"/>
        <a:ea typeface="+mn-ea"/>
        <a:cs typeface="+mn-cs"/>
      </a:defRPr>
    </a:lvl4pPr>
    <a:lvl5pPr marL="1828800" algn="l" rtl="0" fontAlgn="base">
      <a:spcBef>
        <a:spcPct val="0"/>
      </a:spcBef>
      <a:spcAft>
        <a:spcPct val="0"/>
      </a:spcAft>
      <a:defRPr sz="2400" kern="1200">
        <a:solidFill>
          <a:srgbClr val="00007E"/>
        </a:solidFill>
        <a:latin typeface="Verdana" panose="020B0604030504040204" pitchFamily="34" charset="0"/>
        <a:ea typeface="+mn-ea"/>
        <a:cs typeface="+mn-cs"/>
      </a:defRPr>
    </a:lvl5pPr>
    <a:lvl6pPr marL="2286000" algn="l" defTabSz="914400" rtl="0" eaLnBrk="1" latinLnBrk="0" hangingPunct="1">
      <a:defRPr sz="2400" kern="1200">
        <a:solidFill>
          <a:srgbClr val="00007E"/>
        </a:solidFill>
        <a:latin typeface="Verdana" panose="020B0604030504040204" pitchFamily="34" charset="0"/>
        <a:ea typeface="+mn-ea"/>
        <a:cs typeface="+mn-cs"/>
      </a:defRPr>
    </a:lvl6pPr>
    <a:lvl7pPr marL="2743200" algn="l" defTabSz="914400" rtl="0" eaLnBrk="1" latinLnBrk="0" hangingPunct="1">
      <a:defRPr sz="2400" kern="1200">
        <a:solidFill>
          <a:srgbClr val="00007E"/>
        </a:solidFill>
        <a:latin typeface="Verdana" panose="020B0604030504040204" pitchFamily="34" charset="0"/>
        <a:ea typeface="+mn-ea"/>
        <a:cs typeface="+mn-cs"/>
      </a:defRPr>
    </a:lvl7pPr>
    <a:lvl8pPr marL="3200400" algn="l" defTabSz="914400" rtl="0" eaLnBrk="1" latinLnBrk="0" hangingPunct="1">
      <a:defRPr sz="2400" kern="1200">
        <a:solidFill>
          <a:srgbClr val="00007E"/>
        </a:solidFill>
        <a:latin typeface="Verdana" panose="020B0604030504040204" pitchFamily="34" charset="0"/>
        <a:ea typeface="+mn-ea"/>
        <a:cs typeface="+mn-cs"/>
      </a:defRPr>
    </a:lvl8pPr>
    <a:lvl9pPr marL="3657600" algn="l" defTabSz="914400" rtl="0" eaLnBrk="1" latinLnBrk="0" hangingPunct="1">
      <a:defRPr sz="2400" kern="1200">
        <a:solidFill>
          <a:srgbClr val="00007E"/>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E7E"/>
    <a:srgbClr val="00BDCC"/>
    <a:srgbClr val="00007E"/>
    <a:srgbClr val="0051BE"/>
    <a:srgbClr val="FFE631"/>
    <a:srgbClr val="F8F56A"/>
    <a:srgbClr val="008080"/>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9831" autoAdjust="0"/>
  </p:normalViewPr>
  <p:slideViewPr>
    <p:cSldViewPr>
      <p:cViewPr varScale="1">
        <p:scale>
          <a:sx n="116" d="100"/>
          <a:sy n="116" d="100"/>
        </p:scale>
        <p:origin x="121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00363"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a:defRPr sz="1300">
                <a:solidFill>
                  <a:schemeClr val="tx1"/>
                </a:solidFill>
                <a:latin typeface="Times New Roman" panose="02020603050405020304" pitchFamily="18" charset="0"/>
              </a:defRPr>
            </a:lvl1pPr>
          </a:lstStyle>
          <a:p>
            <a:endParaRPr lang="en-GB" altLang="en-US"/>
          </a:p>
        </p:txBody>
      </p:sp>
      <p:sp>
        <p:nvSpPr>
          <p:cNvPr id="4099" name="Rectangle 3"/>
          <p:cNvSpPr>
            <a:spLocks noGrp="1" noChangeArrowheads="1"/>
          </p:cNvSpPr>
          <p:nvPr>
            <p:ph type="dt" sz="quarter" idx="1"/>
          </p:nvPr>
        </p:nvSpPr>
        <p:spPr bwMode="auto">
          <a:xfrm>
            <a:off x="3790950" y="0"/>
            <a:ext cx="2900363"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a:defRPr sz="1300">
                <a:solidFill>
                  <a:schemeClr val="tx1"/>
                </a:solidFill>
                <a:latin typeface="Times New Roman" panose="02020603050405020304" pitchFamily="18" charset="0"/>
              </a:defRPr>
            </a:lvl1pPr>
          </a:lstStyle>
          <a:p>
            <a:endParaRPr lang="en-GB" altLang="en-US"/>
          </a:p>
        </p:txBody>
      </p:sp>
      <p:sp>
        <p:nvSpPr>
          <p:cNvPr id="4100" name="Rectangle 4"/>
          <p:cNvSpPr>
            <a:spLocks noGrp="1" noChangeArrowheads="1"/>
          </p:cNvSpPr>
          <p:nvPr>
            <p:ph type="ftr" sz="quarter" idx="2"/>
          </p:nvPr>
        </p:nvSpPr>
        <p:spPr bwMode="auto">
          <a:xfrm>
            <a:off x="0" y="9542463"/>
            <a:ext cx="2900363"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a:defRPr sz="1300">
                <a:solidFill>
                  <a:schemeClr val="tx1"/>
                </a:solidFill>
                <a:latin typeface="Times New Roman" panose="02020603050405020304" pitchFamily="18" charset="0"/>
              </a:defRPr>
            </a:lvl1pPr>
          </a:lstStyle>
          <a:p>
            <a:endParaRPr lang="en-GB" altLang="en-US"/>
          </a:p>
        </p:txBody>
      </p:sp>
      <p:sp>
        <p:nvSpPr>
          <p:cNvPr id="4101" name="Rectangle 5"/>
          <p:cNvSpPr>
            <a:spLocks noGrp="1" noChangeArrowheads="1"/>
          </p:cNvSpPr>
          <p:nvPr>
            <p:ph type="sldNum" sz="quarter" idx="3"/>
          </p:nvPr>
        </p:nvSpPr>
        <p:spPr bwMode="auto">
          <a:xfrm>
            <a:off x="3790950" y="9542463"/>
            <a:ext cx="2900363"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a:defRPr sz="1300">
                <a:solidFill>
                  <a:schemeClr val="tx1"/>
                </a:solidFill>
                <a:latin typeface="Times New Roman" panose="02020603050405020304" pitchFamily="18" charset="0"/>
              </a:defRPr>
            </a:lvl1pPr>
          </a:lstStyle>
          <a:p>
            <a:fld id="{790094E5-3C1C-4091-9A61-BE70DB8E724A}" type="slidenum">
              <a:rPr lang="en-GB" altLang="en-US"/>
              <a:pPr/>
              <a:t>‹#›</a:t>
            </a:fld>
            <a:endParaRPr lang="en-GB" altLang="en-US"/>
          </a:p>
        </p:txBody>
      </p:sp>
    </p:spTree>
    <p:extLst>
      <p:ext uri="{BB962C8B-B14F-4D97-AF65-F5344CB8AC3E}">
        <p14:creationId xmlns:p14="http://schemas.microsoft.com/office/powerpoint/2010/main" val="1350118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026"/>
          <p:cNvSpPr>
            <a:spLocks noGrp="1" noChangeArrowheads="1"/>
          </p:cNvSpPr>
          <p:nvPr>
            <p:ph type="hdr" sz="quarter"/>
          </p:nvPr>
        </p:nvSpPr>
        <p:spPr bwMode="auto">
          <a:xfrm>
            <a:off x="0" y="0"/>
            <a:ext cx="2936875"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anose="02020603050405020304" pitchFamily="18" charset="0"/>
              </a:defRPr>
            </a:lvl1pPr>
          </a:lstStyle>
          <a:p>
            <a:endParaRPr lang="en-GB" altLang="en-US"/>
          </a:p>
        </p:txBody>
      </p:sp>
      <p:sp>
        <p:nvSpPr>
          <p:cNvPr id="17411" name="Rectangle 1027"/>
          <p:cNvSpPr>
            <a:spLocks noGrp="1" noChangeArrowheads="1"/>
          </p:cNvSpPr>
          <p:nvPr>
            <p:ph type="dt" idx="1"/>
          </p:nvPr>
        </p:nvSpPr>
        <p:spPr bwMode="auto">
          <a:xfrm>
            <a:off x="3763963" y="0"/>
            <a:ext cx="2935287"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anose="02020603050405020304" pitchFamily="18" charset="0"/>
              </a:defRPr>
            </a:lvl1pPr>
          </a:lstStyle>
          <a:p>
            <a:endParaRPr lang="en-GB" altLang="en-US"/>
          </a:p>
        </p:txBody>
      </p:sp>
      <p:sp>
        <p:nvSpPr>
          <p:cNvPr id="17412" name="Rectangle 1028"/>
          <p:cNvSpPr>
            <a:spLocks noGrp="1" noRot="1" noChangeAspect="1" noChangeArrowheads="1" noTextEdit="1"/>
          </p:cNvSpPr>
          <p:nvPr>
            <p:ph type="sldImg" idx="2"/>
          </p:nvPr>
        </p:nvSpPr>
        <p:spPr bwMode="auto">
          <a:xfrm>
            <a:off x="869950" y="769938"/>
            <a:ext cx="4953000" cy="3713162"/>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1029"/>
          <p:cNvSpPr>
            <a:spLocks noGrp="1" noChangeArrowheads="1"/>
          </p:cNvSpPr>
          <p:nvPr>
            <p:ph type="body" sz="quarter" idx="3"/>
          </p:nvPr>
        </p:nvSpPr>
        <p:spPr bwMode="auto">
          <a:xfrm>
            <a:off x="903288" y="4791075"/>
            <a:ext cx="4894262" cy="448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7414" name="Rectangle 1030"/>
          <p:cNvSpPr>
            <a:spLocks noGrp="1" noChangeArrowheads="1"/>
          </p:cNvSpPr>
          <p:nvPr>
            <p:ph type="ftr" sz="quarter" idx="4"/>
          </p:nvPr>
        </p:nvSpPr>
        <p:spPr bwMode="auto">
          <a:xfrm>
            <a:off x="0" y="9505950"/>
            <a:ext cx="2936875"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anose="02020603050405020304" pitchFamily="18" charset="0"/>
              </a:defRPr>
            </a:lvl1pPr>
          </a:lstStyle>
          <a:p>
            <a:endParaRPr lang="en-GB" altLang="en-US"/>
          </a:p>
        </p:txBody>
      </p:sp>
      <p:sp>
        <p:nvSpPr>
          <p:cNvPr id="17415" name="Rectangle 1031"/>
          <p:cNvSpPr>
            <a:spLocks noGrp="1" noChangeArrowheads="1"/>
          </p:cNvSpPr>
          <p:nvPr>
            <p:ph type="sldNum" sz="quarter" idx="5"/>
          </p:nvPr>
        </p:nvSpPr>
        <p:spPr bwMode="auto">
          <a:xfrm>
            <a:off x="3763963" y="9505950"/>
            <a:ext cx="2935287"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anose="02020603050405020304" pitchFamily="18" charset="0"/>
              </a:defRPr>
            </a:lvl1pPr>
          </a:lstStyle>
          <a:p>
            <a:fld id="{259C297A-70B2-4D67-AEC4-154D84F30862}" type="slidenum">
              <a:rPr lang="en-GB" altLang="en-US"/>
              <a:pPr/>
              <a:t>‹#›</a:t>
            </a:fld>
            <a:endParaRPr lang="en-GB" altLang="en-US"/>
          </a:p>
        </p:txBody>
      </p:sp>
    </p:spTree>
    <p:extLst>
      <p:ext uri="{BB962C8B-B14F-4D97-AF65-F5344CB8AC3E}">
        <p14:creationId xmlns:p14="http://schemas.microsoft.com/office/powerpoint/2010/main" val="77558006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Slide Number Placeholder 3"/>
          <p:cNvSpPr>
            <a:spLocks noGrp="1"/>
          </p:cNvSpPr>
          <p:nvPr>
            <p:ph type="sldNum" sz="quarter" idx="10"/>
          </p:nvPr>
        </p:nvSpPr>
        <p:spPr/>
        <p:txBody>
          <a:bodyPr/>
          <a:lstStyle>
            <a:lvl1pPr>
              <a:defRPr/>
            </a:lvl1pPr>
          </a:lstStyle>
          <a:p>
            <a:fld id="{B368D972-4E0D-446D-B4DB-11340F61F76F}" type="slidenum">
              <a:rPr lang="en-GB" altLang="en-US"/>
              <a:pPr/>
              <a:t>‹#›</a:t>
            </a:fld>
            <a:endParaRPr lang="en-GB" altLang="en-US"/>
          </a:p>
        </p:txBody>
      </p:sp>
    </p:spTree>
    <p:extLst>
      <p:ext uri="{BB962C8B-B14F-4D97-AF65-F5344CB8AC3E}">
        <p14:creationId xmlns:p14="http://schemas.microsoft.com/office/powerpoint/2010/main" val="377449556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9018E528-F082-4F97-ACEC-265D435BA916}" type="slidenum">
              <a:rPr lang="en-GB" altLang="en-US"/>
              <a:pPr/>
              <a:t>‹#›</a:t>
            </a:fld>
            <a:endParaRPr lang="en-GB" altLang="en-US"/>
          </a:p>
        </p:txBody>
      </p:sp>
    </p:spTree>
    <p:extLst>
      <p:ext uri="{BB962C8B-B14F-4D97-AF65-F5344CB8AC3E}">
        <p14:creationId xmlns:p14="http://schemas.microsoft.com/office/powerpoint/2010/main" val="45866621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228600"/>
            <a:ext cx="1962150" cy="5867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28600"/>
            <a:ext cx="57340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6905BDCF-C80F-4312-B9BF-7047BA6FCFF9}" type="slidenum">
              <a:rPr lang="en-GB" altLang="en-US"/>
              <a:pPr/>
              <a:t>‹#›</a:t>
            </a:fld>
            <a:endParaRPr lang="en-GB" altLang="en-US"/>
          </a:p>
        </p:txBody>
      </p:sp>
    </p:spTree>
    <p:extLst>
      <p:ext uri="{BB962C8B-B14F-4D97-AF65-F5344CB8AC3E}">
        <p14:creationId xmlns:p14="http://schemas.microsoft.com/office/powerpoint/2010/main" val="38042519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67821554-A532-4DA1-ACCD-82DDADA3530D}" type="slidenum">
              <a:rPr lang="en-GB" altLang="en-US"/>
              <a:pPr/>
              <a:t>‹#›</a:t>
            </a:fld>
            <a:endParaRPr lang="en-GB" altLang="en-US"/>
          </a:p>
        </p:txBody>
      </p:sp>
    </p:spTree>
    <p:extLst>
      <p:ext uri="{BB962C8B-B14F-4D97-AF65-F5344CB8AC3E}">
        <p14:creationId xmlns:p14="http://schemas.microsoft.com/office/powerpoint/2010/main" val="100182220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104B982E-D164-4DAC-B029-82EF0F0BCE9A}" type="slidenum">
              <a:rPr lang="en-GB" altLang="en-US"/>
              <a:pPr/>
              <a:t>‹#›</a:t>
            </a:fld>
            <a:endParaRPr lang="en-GB" altLang="en-US"/>
          </a:p>
        </p:txBody>
      </p:sp>
    </p:spTree>
    <p:extLst>
      <p:ext uri="{BB962C8B-B14F-4D97-AF65-F5344CB8AC3E}">
        <p14:creationId xmlns:p14="http://schemas.microsoft.com/office/powerpoint/2010/main" val="24579553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720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4"/>
          <p:cNvSpPr>
            <a:spLocks noGrp="1"/>
          </p:cNvSpPr>
          <p:nvPr>
            <p:ph type="sldNum" sz="quarter" idx="10"/>
          </p:nvPr>
        </p:nvSpPr>
        <p:spPr/>
        <p:txBody>
          <a:bodyPr/>
          <a:lstStyle>
            <a:lvl1pPr>
              <a:defRPr/>
            </a:lvl1pPr>
          </a:lstStyle>
          <a:p>
            <a:fld id="{DBE6D84C-717F-4CA2-A8F8-EA3BAF187FF6}" type="slidenum">
              <a:rPr lang="en-GB" altLang="en-US"/>
              <a:pPr/>
              <a:t>‹#›</a:t>
            </a:fld>
            <a:endParaRPr lang="en-GB" altLang="en-US"/>
          </a:p>
        </p:txBody>
      </p:sp>
    </p:spTree>
    <p:extLst>
      <p:ext uri="{BB962C8B-B14F-4D97-AF65-F5344CB8AC3E}">
        <p14:creationId xmlns:p14="http://schemas.microsoft.com/office/powerpoint/2010/main" val="234817996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0"/>
          </p:nvPr>
        </p:nvSpPr>
        <p:spPr/>
        <p:txBody>
          <a:bodyPr/>
          <a:lstStyle>
            <a:lvl1pPr>
              <a:defRPr/>
            </a:lvl1pPr>
          </a:lstStyle>
          <a:p>
            <a:fld id="{8203956A-D716-491D-873B-7611FE73D49E}" type="slidenum">
              <a:rPr lang="en-GB" altLang="en-US"/>
              <a:pPr/>
              <a:t>‹#›</a:t>
            </a:fld>
            <a:endParaRPr lang="en-GB" altLang="en-US"/>
          </a:p>
        </p:txBody>
      </p:sp>
    </p:spTree>
    <p:extLst>
      <p:ext uri="{BB962C8B-B14F-4D97-AF65-F5344CB8AC3E}">
        <p14:creationId xmlns:p14="http://schemas.microsoft.com/office/powerpoint/2010/main" val="106402839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5CEED0F8-291B-45ED-B3ED-47D19A76DBE5}" type="slidenum">
              <a:rPr lang="en-GB" altLang="en-US"/>
              <a:pPr/>
              <a:t>‹#›</a:t>
            </a:fld>
            <a:endParaRPr lang="en-GB" altLang="en-US"/>
          </a:p>
        </p:txBody>
      </p:sp>
    </p:spTree>
    <p:extLst>
      <p:ext uri="{BB962C8B-B14F-4D97-AF65-F5344CB8AC3E}">
        <p14:creationId xmlns:p14="http://schemas.microsoft.com/office/powerpoint/2010/main" val="367276059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B97DC167-D7D6-4706-BBD4-57B102156EF1}" type="slidenum">
              <a:rPr lang="en-GB" altLang="en-US"/>
              <a:pPr/>
              <a:t>‹#›</a:t>
            </a:fld>
            <a:endParaRPr lang="en-GB" altLang="en-US"/>
          </a:p>
        </p:txBody>
      </p:sp>
    </p:spTree>
    <p:extLst>
      <p:ext uri="{BB962C8B-B14F-4D97-AF65-F5344CB8AC3E}">
        <p14:creationId xmlns:p14="http://schemas.microsoft.com/office/powerpoint/2010/main" val="376416340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0DBEABAA-A936-42B0-BD73-70628D085FB3}" type="slidenum">
              <a:rPr lang="en-GB" altLang="en-US"/>
              <a:pPr/>
              <a:t>‹#›</a:t>
            </a:fld>
            <a:endParaRPr lang="en-GB" altLang="en-US"/>
          </a:p>
        </p:txBody>
      </p:sp>
    </p:spTree>
    <p:extLst>
      <p:ext uri="{BB962C8B-B14F-4D97-AF65-F5344CB8AC3E}">
        <p14:creationId xmlns:p14="http://schemas.microsoft.com/office/powerpoint/2010/main" val="9062047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01FFE9A5-A0D3-4D10-BD94-45D6AA496D21}" type="slidenum">
              <a:rPr lang="en-GB" altLang="en-US"/>
              <a:pPr/>
              <a:t>‹#›</a:t>
            </a:fld>
            <a:endParaRPr lang="en-GB" altLang="en-US"/>
          </a:p>
        </p:txBody>
      </p:sp>
    </p:spTree>
    <p:extLst>
      <p:ext uri="{BB962C8B-B14F-4D97-AF65-F5344CB8AC3E}">
        <p14:creationId xmlns:p14="http://schemas.microsoft.com/office/powerpoint/2010/main" val="207294467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88" name="Picture 64"/>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227763" y="6249988"/>
            <a:ext cx="2687637" cy="53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58" name="Rectangle 34"/>
          <p:cNvSpPr>
            <a:spLocks noGrp="1" noChangeArrowheads="1"/>
          </p:cNvSpPr>
          <p:nvPr>
            <p:ph type="title"/>
          </p:nvPr>
        </p:nvSpPr>
        <p:spPr bwMode="auto">
          <a:xfrm>
            <a:off x="685800" y="228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59" name="Rectangle 35"/>
          <p:cNvSpPr>
            <a:spLocks noGrp="1" noChangeArrowheads="1"/>
          </p:cNvSpPr>
          <p:nvPr>
            <p:ph type="body" idx="1"/>
          </p:nvPr>
        </p:nvSpPr>
        <p:spPr bwMode="auto">
          <a:xfrm>
            <a:off x="6096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a:t>
            </a:r>
          </a:p>
          <a:p>
            <a:pPr lvl="2"/>
            <a:r>
              <a:rPr lang="en-GB" altLang="en-US" smtClean="0"/>
              <a:t>GA	FGA</a:t>
            </a:r>
          </a:p>
          <a:p>
            <a:pPr lvl="2"/>
            <a:endParaRPr lang="en-GB" altLang="en-US" smtClean="0"/>
          </a:p>
        </p:txBody>
      </p:sp>
      <p:sp>
        <p:nvSpPr>
          <p:cNvPr id="1060" name="Rectangle 36"/>
          <p:cNvSpPr>
            <a:spLocks noGrp="1" noChangeArrowheads="1"/>
          </p:cNvSpPr>
          <p:nvPr>
            <p:ph type="sldNum" sz="quarter" idx="4"/>
          </p:nvPr>
        </p:nvSpPr>
        <p:spPr bwMode="auto">
          <a:xfrm>
            <a:off x="-228600" y="64008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tx2"/>
                </a:solidFill>
              </a:defRPr>
            </a:lvl1pPr>
          </a:lstStyle>
          <a:p>
            <a:fld id="{A6D15376-5A13-491B-9481-A61DAEFBED23}" type="slidenum">
              <a:rPr lang="en-GB" altLang="en-US"/>
              <a:pPr/>
              <a:t>‹#›</a:t>
            </a:fld>
            <a:endParaRPr lang="en-GB" altLang="en-US"/>
          </a:p>
        </p:txBody>
      </p:sp>
      <p:sp>
        <p:nvSpPr>
          <p:cNvPr id="1068" name="Line 44"/>
          <p:cNvSpPr>
            <a:spLocks noChangeShapeType="1"/>
          </p:cNvSpPr>
          <p:nvPr/>
        </p:nvSpPr>
        <p:spPr bwMode="auto">
          <a:xfrm>
            <a:off x="0" y="6172200"/>
            <a:ext cx="9144000"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algn="l" rtl="0" eaLnBrk="1" fontAlgn="base" hangingPunct="1">
        <a:spcBef>
          <a:spcPct val="0"/>
        </a:spcBef>
        <a:spcAft>
          <a:spcPct val="0"/>
        </a:spcAft>
        <a:defRPr sz="3200" kern="1200">
          <a:solidFill>
            <a:srgbClr val="00007E"/>
          </a:solidFill>
          <a:effectLst>
            <a:outerShdw blurRad="38100" dist="38100" dir="2700000" algn="tl">
              <a:srgbClr val="C0C0C0"/>
            </a:outerShdw>
          </a:effectLst>
          <a:latin typeface="+mj-lt"/>
          <a:ea typeface="+mj-ea"/>
          <a:cs typeface="+mj-cs"/>
        </a:defRPr>
      </a:lvl1pPr>
      <a:lvl2pPr algn="l" rtl="0" eaLnBrk="1" fontAlgn="base" hangingPunct="1">
        <a:spcBef>
          <a:spcPct val="0"/>
        </a:spcBef>
        <a:spcAft>
          <a:spcPct val="0"/>
        </a:spcAft>
        <a:defRPr sz="3200">
          <a:solidFill>
            <a:srgbClr val="00007E"/>
          </a:solidFill>
          <a:effectLst>
            <a:outerShdw blurRad="38100" dist="38100" dir="2700000" algn="tl">
              <a:srgbClr val="C0C0C0"/>
            </a:outerShdw>
          </a:effectLst>
          <a:latin typeface="Verdana" panose="020B0604030504040204" pitchFamily="34" charset="0"/>
        </a:defRPr>
      </a:lvl2pPr>
      <a:lvl3pPr algn="l" rtl="0" eaLnBrk="1" fontAlgn="base" hangingPunct="1">
        <a:spcBef>
          <a:spcPct val="0"/>
        </a:spcBef>
        <a:spcAft>
          <a:spcPct val="0"/>
        </a:spcAft>
        <a:defRPr sz="3200">
          <a:solidFill>
            <a:srgbClr val="00007E"/>
          </a:solidFill>
          <a:effectLst>
            <a:outerShdw blurRad="38100" dist="38100" dir="2700000" algn="tl">
              <a:srgbClr val="C0C0C0"/>
            </a:outerShdw>
          </a:effectLst>
          <a:latin typeface="Verdana" panose="020B0604030504040204" pitchFamily="34" charset="0"/>
        </a:defRPr>
      </a:lvl3pPr>
      <a:lvl4pPr algn="l" rtl="0" eaLnBrk="1" fontAlgn="base" hangingPunct="1">
        <a:spcBef>
          <a:spcPct val="0"/>
        </a:spcBef>
        <a:spcAft>
          <a:spcPct val="0"/>
        </a:spcAft>
        <a:defRPr sz="3200">
          <a:solidFill>
            <a:srgbClr val="00007E"/>
          </a:solidFill>
          <a:effectLst>
            <a:outerShdw blurRad="38100" dist="38100" dir="2700000" algn="tl">
              <a:srgbClr val="C0C0C0"/>
            </a:outerShdw>
          </a:effectLst>
          <a:latin typeface="Verdana" panose="020B0604030504040204" pitchFamily="34" charset="0"/>
        </a:defRPr>
      </a:lvl4pPr>
      <a:lvl5pPr algn="l" rtl="0" eaLnBrk="1" fontAlgn="base" hangingPunct="1">
        <a:spcBef>
          <a:spcPct val="0"/>
        </a:spcBef>
        <a:spcAft>
          <a:spcPct val="0"/>
        </a:spcAft>
        <a:defRPr sz="3200">
          <a:solidFill>
            <a:srgbClr val="00007E"/>
          </a:solidFill>
          <a:effectLst>
            <a:outerShdw blurRad="38100" dist="38100" dir="2700000" algn="tl">
              <a:srgbClr val="C0C0C0"/>
            </a:outerShdw>
          </a:effectLst>
          <a:latin typeface="Verdana" panose="020B0604030504040204" pitchFamily="34" charset="0"/>
        </a:defRPr>
      </a:lvl5pPr>
      <a:lvl6pPr marL="457200" algn="l" rtl="0" eaLnBrk="1" fontAlgn="base" hangingPunct="1">
        <a:spcBef>
          <a:spcPct val="0"/>
        </a:spcBef>
        <a:spcAft>
          <a:spcPct val="0"/>
        </a:spcAft>
        <a:defRPr sz="3200">
          <a:solidFill>
            <a:srgbClr val="00007E"/>
          </a:solidFill>
          <a:effectLst>
            <a:outerShdw blurRad="38100" dist="38100" dir="2700000" algn="tl">
              <a:srgbClr val="C0C0C0"/>
            </a:outerShdw>
          </a:effectLst>
          <a:latin typeface="Verdana" panose="020B0604030504040204" pitchFamily="34" charset="0"/>
        </a:defRPr>
      </a:lvl6pPr>
      <a:lvl7pPr marL="914400" algn="l" rtl="0" eaLnBrk="1" fontAlgn="base" hangingPunct="1">
        <a:spcBef>
          <a:spcPct val="0"/>
        </a:spcBef>
        <a:spcAft>
          <a:spcPct val="0"/>
        </a:spcAft>
        <a:defRPr sz="3200">
          <a:solidFill>
            <a:srgbClr val="00007E"/>
          </a:solidFill>
          <a:effectLst>
            <a:outerShdw blurRad="38100" dist="38100" dir="2700000" algn="tl">
              <a:srgbClr val="C0C0C0"/>
            </a:outerShdw>
          </a:effectLst>
          <a:latin typeface="Verdana" panose="020B0604030504040204" pitchFamily="34" charset="0"/>
        </a:defRPr>
      </a:lvl7pPr>
      <a:lvl8pPr marL="1371600" algn="l" rtl="0" eaLnBrk="1" fontAlgn="base" hangingPunct="1">
        <a:spcBef>
          <a:spcPct val="0"/>
        </a:spcBef>
        <a:spcAft>
          <a:spcPct val="0"/>
        </a:spcAft>
        <a:defRPr sz="3200">
          <a:solidFill>
            <a:srgbClr val="00007E"/>
          </a:solidFill>
          <a:effectLst>
            <a:outerShdw blurRad="38100" dist="38100" dir="2700000" algn="tl">
              <a:srgbClr val="C0C0C0"/>
            </a:outerShdw>
          </a:effectLst>
          <a:latin typeface="Verdana" panose="020B0604030504040204" pitchFamily="34" charset="0"/>
        </a:defRPr>
      </a:lvl8pPr>
      <a:lvl9pPr marL="1828800" algn="l" rtl="0" eaLnBrk="1" fontAlgn="base" hangingPunct="1">
        <a:spcBef>
          <a:spcPct val="0"/>
        </a:spcBef>
        <a:spcAft>
          <a:spcPct val="0"/>
        </a:spcAft>
        <a:defRPr sz="3200">
          <a:solidFill>
            <a:srgbClr val="00007E"/>
          </a:solidFill>
          <a:effectLst>
            <a:outerShdw blurRad="38100" dist="38100" dir="2700000" algn="tl">
              <a:srgbClr val="C0C0C0"/>
            </a:outerShdw>
          </a:effectLst>
          <a:latin typeface="Verdana" panose="020B0604030504040204" pitchFamily="34" charset="0"/>
        </a:defRPr>
      </a:lvl9pPr>
    </p:titleStyle>
    <p:bodyStyle>
      <a:lvl1pPr marL="533400" indent="-533400" algn="l" rtl="0" eaLnBrk="1" fontAlgn="base" hangingPunct="1">
        <a:spcBef>
          <a:spcPct val="20000"/>
        </a:spcBef>
        <a:spcAft>
          <a:spcPct val="0"/>
        </a:spcAft>
        <a:buClr>
          <a:srgbClr val="00007E"/>
        </a:buClr>
        <a:buChar char="•"/>
        <a:defRPr sz="2800" kern="1200">
          <a:solidFill>
            <a:schemeClr val="tx2"/>
          </a:solidFill>
          <a:latin typeface="+mn-lt"/>
          <a:ea typeface="+mn-ea"/>
          <a:cs typeface="+mn-cs"/>
        </a:defRPr>
      </a:lvl1pPr>
      <a:lvl2pPr marL="914400" indent="-457200" algn="l" rtl="0" eaLnBrk="1" fontAlgn="base" hangingPunct="1">
        <a:spcBef>
          <a:spcPct val="20000"/>
        </a:spcBef>
        <a:spcAft>
          <a:spcPct val="0"/>
        </a:spcAft>
        <a:buClr>
          <a:srgbClr val="00007E"/>
        </a:buClr>
        <a:buChar char="•"/>
        <a:defRPr sz="2400" kern="1200">
          <a:solidFill>
            <a:schemeClr val="tx2"/>
          </a:solidFill>
          <a:latin typeface="+mn-lt"/>
          <a:ea typeface="+mn-ea"/>
          <a:cs typeface="+mn-cs"/>
        </a:defRPr>
      </a:lvl2pPr>
      <a:lvl3pPr marL="1371600" indent="-457200" algn="l" rtl="0" eaLnBrk="1" fontAlgn="base" hangingPunct="1">
        <a:spcBef>
          <a:spcPct val="20000"/>
        </a:spcBef>
        <a:spcAft>
          <a:spcPct val="0"/>
        </a:spcAft>
        <a:buClr>
          <a:srgbClr val="00007E"/>
        </a:buClr>
        <a:buChar char="•"/>
        <a:defRPr sz="2400" kern="1200">
          <a:solidFill>
            <a:schemeClr val="tx1"/>
          </a:solidFill>
          <a:latin typeface="+mn-lt"/>
          <a:ea typeface="+mn-ea"/>
          <a:cs typeface="+mn-cs"/>
        </a:defRPr>
      </a:lvl3pPr>
      <a:lvl4pPr marL="1752600" indent="-381000" algn="l" rtl="0" eaLnBrk="1" fontAlgn="base" hangingPunct="1">
        <a:spcBef>
          <a:spcPct val="20000"/>
        </a:spcBef>
        <a:spcAft>
          <a:spcPct val="0"/>
        </a:spcAft>
        <a:buChar char="–"/>
        <a:defRPr sz="2000" kern="1200">
          <a:solidFill>
            <a:schemeClr val="tx1"/>
          </a:solidFill>
          <a:latin typeface="+mn-lt"/>
          <a:ea typeface="+mn-ea"/>
          <a:cs typeface="+mn-cs"/>
        </a:defRPr>
      </a:lvl4pPr>
      <a:lvl5pPr marL="2209800" indent="-3810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687F532-4909-4B62-BECE-72117BBC8E25}" type="slidenum">
              <a:rPr lang="en-GB" altLang="en-US"/>
              <a:pPr/>
              <a:t>1</a:t>
            </a:fld>
            <a:endParaRPr lang="en-GB" altLang="en-US"/>
          </a:p>
        </p:txBody>
      </p:sp>
      <p:sp>
        <p:nvSpPr>
          <p:cNvPr id="30722" name="Rectangle 2"/>
          <p:cNvSpPr>
            <a:spLocks noGrp="1" noChangeArrowheads="1"/>
          </p:cNvSpPr>
          <p:nvPr>
            <p:ph type="ctrTitle"/>
          </p:nvPr>
        </p:nvSpPr>
        <p:spPr>
          <a:xfrm>
            <a:off x="251520" y="1916832"/>
            <a:ext cx="8784976" cy="1143000"/>
          </a:xfrm>
        </p:spPr>
        <p:txBody>
          <a:bodyPr anchor="ctr"/>
          <a:lstStyle/>
          <a:p>
            <a:r>
              <a:rPr lang="en-US" sz="2800" b="1" dirty="0" smtClean="0"/>
              <a:t>Expert workshop on components of EEA Ecosystem Capital </a:t>
            </a:r>
            <a:r>
              <a:rPr lang="en-US" sz="2800" b="1" dirty="0" smtClean="0"/>
              <a:t>Accounts (ECA)</a:t>
            </a:r>
            <a:endParaRPr lang="en-US" altLang="en-US" sz="2800" b="1" dirty="0"/>
          </a:p>
        </p:txBody>
      </p:sp>
      <p:sp>
        <p:nvSpPr>
          <p:cNvPr id="30723" name="Rectangle 3"/>
          <p:cNvSpPr>
            <a:spLocks noGrp="1" noChangeArrowheads="1"/>
          </p:cNvSpPr>
          <p:nvPr>
            <p:ph type="subTitle" idx="1"/>
          </p:nvPr>
        </p:nvSpPr>
        <p:spPr>
          <a:xfrm>
            <a:off x="1371600" y="3886200"/>
            <a:ext cx="6400800" cy="1752600"/>
          </a:xfrm>
        </p:spPr>
        <p:txBody>
          <a:bodyPr/>
          <a:lstStyle/>
          <a:p>
            <a:r>
              <a:rPr lang="fr-FR" dirty="0" smtClean="0"/>
              <a:t>Focus on </a:t>
            </a:r>
            <a:r>
              <a:rPr lang="en-US" dirty="0" smtClean="0"/>
              <a:t>biomass carbon </a:t>
            </a:r>
            <a:r>
              <a:rPr lang="fr-FR" dirty="0" smtClean="0"/>
              <a:t>and </a:t>
            </a:r>
            <a:r>
              <a:rPr lang="en-US" dirty="0" smtClean="0"/>
              <a:t>biodiversity</a:t>
            </a:r>
            <a:r>
              <a:rPr lang="fr-FR" dirty="0" smtClean="0"/>
              <a:t> data</a:t>
            </a:r>
            <a:endParaRPr lang="en-GB" dirty="0" smtClean="0"/>
          </a:p>
          <a:p>
            <a:r>
              <a:rPr lang="en-US" altLang="en-US" dirty="0" smtClean="0"/>
              <a:t>24/03/2015</a:t>
            </a:r>
            <a:endParaRPr lang="en-US" alt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Ecosystem Carbon Account</a:t>
            </a:r>
            <a:endParaRPr lang="en-US" dirty="0"/>
          </a:p>
        </p:txBody>
      </p:sp>
      <p:sp>
        <p:nvSpPr>
          <p:cNvPr id="3" name="Content Placeholder 2"/>
          <p:cNvSpPr>
            <a:spLocks noGrp="1"/>
          </p:cNvSpPr>
          <p:nvPr>
            <p:ph idx="1"/>
          </p:nvPr>
        </p:nvSpPr>
        <p:spPr>
          <a:xfrm>
            <a:off x="539552" y="1268760"/>
            <a:ext cx="7772400" cy="4114800"/>
          </a:xfrm>
        </p:spPr>
        <p:txBody>
          <a:bodyPr/>
          <a:lstStyle/>
          <a:p>
            <a:pPr marL="0" indent="0">
              <a:buNone/>
            </a:pPr>
            <a:r>
              <a:rPr lang="en-US" sz="1800" dirty="0" smtClean="0"/>
              <a:t>Example of methodology used to develop carbon accounts : </a:t>
            </a:r>
            <a:endParaRPr lang="en-US" sz="1800" dirty="0" smtClean="0"/>
          </a:p>
          <a:p>
            <a:pPr marL="0" indent="0">
              <a:buNone/>
            </a:pPr>
            <a:r>
              <a:rPr lang="en-GB" sz="1800" b="1" i="1" dirty="0" smtClean="0"/>
              <a:t>Forest </a:t>
            </a:r>
            <a:r>
              <a:rPr lang="en-GB" sz="1800" b="1" i="1" dirty="0" smtClean="0"/>
              <a:t>aboveground biomass</a:t>
            </a:r>
          </a:p>
          <a:p>
            <a:endParaRPr lang="en-US" sz="2000" dirty="0" smtClean="0"/>
          </a:p>
          <a:p>
            <a:pPr>
              <a:spcAft>
                <a:spcPts val="600"/>
              </a:spcAft>
            </a:pPr>
            <a:r>
              <a:rPr lang="en-GB" sz="1400" dirty="0" smtClean="0"/>
              <a:t>European </a:t>
            </a:r>
            <a:r>
              <a:rPr lang="en-GB" sz="1400" dirty="0"/>
              <a:t>forest data is disaggregated using 1km</a:t>
            </a:r>
            <a:r>
              <a:rPr lang="en-GB" sz="1400" baseline="30000" dirty="0"/>
              <a:t> </a:t>
            </a:r>
            <a:r>
              <a:rPr lang="en-GB" sz="1400" dirty="0"/>
              <a:t>reference grid creating forest downscaled information. Disaggregation of the regional statistics is based on the CORILIS and NDVI average between 1999 and  2010. Afterwards, this new generated data is converted into carbon content per 1km</a:t>
            </a:r>
            <a:r>
              <a:rPr lang="en-GB" sz="1400" baseline="30000" dirty="0"/>
              <a:t>2</a:t>
            </a:r>
            <a:r>
              <a:rPr lang="en-GB" sz="1400" dirty="0"/>
              <a:t> using carbon conversion factors derived from </a:t>
            </a:r>
            <a:r>
              <a:rPr lang="en-GB" sz="1400" dirty="0" smtClean="0"/>
              <a:t>literature</a:t>
            </a:r>
            <a:r>
              <a:rPr lang="en-GB" sz="1400" dirty="0" smtClean="0">
                <a:solidFill>
                  <a:schemeClr val="accent2">
                    <a:lumMod val="50000"/>
                  </a:schemeClr>
                </a:solidFill>
              </a:rPr>
              <a:t>.</a:t>
            </a:r>
          </a:p>
          <a:p>
            <a:pPr>
              <a:spcAft>
                <a:spcPts val="600"/>
              </a:spcAft>
            </a:pPr>
            <a:r>
              <a:rPr lang="en-GB" sz="1400" dirty="0" smtClean="0"/>
              <a:t>Forest </a:t>
            </a:r>
            <a:r>
              <a:rPr lang="en-GB" sz="1400" dirty="0"/>
              <a:t>statistics were collected from the three sources EFISCEN, National Forest Inventories (FI) and EFIMED expressing biomass stock and increment in m3. The geographic level is at best NUTS 2 , at worst NUTS 0. </a:t>
            </a:r>
          </a:p>
          <a:p>
            <a:pPr>
              <a:spcAft>
                <a:spcPts val="600"/>
              </a:spcAft>
            </a:pPr>
            <a:r>
              <a:rPr lang="en-GB" sz="1400" dirty="0"/>
              <a:t>The areas of forest are CORILIS-0 forest areas calculated by aggregating the three types of forest: Broadleaved, Coniferous &amp; Mixed areas. CORILIS-0 is Corrine land cover rasterized at 100 m and aggregated in a 1 km² grid. </a:t>
            </a:r>
          </a:p>
          <a:p>
            <a:pPr lvl="0">
              <a:spcAft>
                <a:spcPts val="600"/>
              </a:spcAft>
            </a:pPr>
            <a:r>
              <a:rPr lang="en-GB" sz="1400" dirty="0"/>
              <a:t>Forest Stock for year 2001 (to 2010) = Forest Stock Volume year 2000 (n -1) + Growing Stock (n) + Leftovers (n) – Felling (n)</a:t>
            </a:r>
          </a:p>
          <a:p>
            <a:pPr>
              <a:spcAft>
                <a:spcPts val="600"/>
              </a:spcAft>
            </a:pPr>
            <a:endParaRPr lang="en-US" sz="1400" dirty="0"/>
          </a:p>
        </p:txBody>
      </p:sp>
      <p:sp>
        <p:nvSpPr>
          <p:cNvPr id="4" name="Slide Number Placeholder 3"/>
          <p:cNvSpPr>
            <a:spLocks noGrp="1"/>
          </p:cNvSpPr>
          <p:nvPr>
            <p:ph type="sldNum" sz="quarter" idx="10"/>
          </p:nvPr>
        </p:nvSpPr>
        <p:spPr/>
        <p:txBody>
          <a:bodyPr/>
          <a:lstStyle/>
          <a:p>
            <a:fld id="{67821554-A532-4DA1-ACCD-82DDADA3530D}" type="slidenum">
              <a:rPr lang="en-GB" altLang="en-US" smtClean="0"/>
              <a:pPr/>
              <a:t>10</a:t>
            </a:fld>
            <a:endParaRPr lang="en-GB" altLang="en-US"/>
          </a:p>
        </p:txBody>
      </p:sp>
    </p:spTree>
    <p:extLst>
      <p:ext uri="{BB962C8B-B14F-4D97-AF65-F5344CB8AC3E}">
        <p14:creationId xmlns:p14="http://schemas.microsoft.com/office/powerpoint/2010/main" val="171159801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Ecosystem Carbon Account</a:t>
            </a:r>
            <a:endParaRPr lang="en-US" dirty="0"/>
          </a:p>
        </p:txBody>
      </p:sp>
      <p:sp>
        <p:nvSpPr>
          <p:cNvPr id="3" name="Content Placeholder 2"/>
          <p:cNvSpPr>
            <a:spLocks noGrp="1"/>
          </p:cNvSpPr>
          <p:nvPr>
            <p:ph idx="1"/>
          </p:nvPr>
        </p:nvSpPr>
        <p:spPr>
          <a:xfrm>
            <a:off x="539552" y="1268760"/>
            <a:ext cx="7772400" cy="4114800"/>
          </a:xfrm>
        </p:spPr>
        <p:txBody>
          <a:bodyPr/>
          <a:lstStyle/>
          <a:p>
            <a:pPr marL="0" indent="0">
              <a:buNone/>
            </a:pPr>
            <a:r>
              <a:rPr lang="en-US" sz="1800" dirty="0" smtClean="0"/>
              <a:t>Example of methodology used to develop carbon accounts :</a:t>
            </a:r>
          </a:p>
          <a:p>
            <a:pPr marL="0" indent="0">
              <a:buNone/>
            </a:pPr>
            <a:r>
              <a:rPr lang="en-US" sz="1800" b="1" dirty="0" smtClean="0"/>
              <a:t>Carbon stock in soil</a:t>
            </a:r>
          </a:p>
          <a:p>
            <a:pPr marL="0" indent="0">
              <a:buNone/>
            </a:pPr>
            <a:endParaRPr lang="en-US" sz="1800" b="1" dirty="0" smtClean="0"/>
          </a:p>
          <a:p>
            <a:pPr>
              <a:lnSpc>
                <a:spcPct val="115000"/>
              </a:lnSpc>
              <a:spcAft>
                <a:spcPts val="600"/>
              </a:spcAft>
            </a:pPr>
            <a:r>
              <a:rPr lang="en-GB" sz="1400" dirty="0" smtClean="0"/>
              <a:t>For 2000 the </a:t>
            </a:r>
            <a:r>
              <a:rPr lang="en-GB" sz="1400" dirty="0"/>
              <a:t>approach used to calculate the soil carbon stocks consist to multiply the total carbon content of organic C to a depth of soil by the bulk density and taking into account the stony or content of coarse soil elements.</a:t>
            </a:r>
          </a:p>
          <a:p>
            <a:pPr>
              <a:lnSpc>
                <a:spcPct val="115000"/>
              </a:lnSpc>
              <a:spcAft>
                <a:spcPts val="600"/>
              </a:spcAft>
            </a:pPr>
            <a:r>
              <a:rPr lang="en-GB" sz="1400" dirty="0"/>
              <a:t>Carbon stocks are calculated according to the following and general formula: C (g/cm2) = %C *(Bulk Density) *(100 -% stone) * e.</a:t>
            </a:r>
          </a:p>
          <a:p>
            <a:pPr lvl="0">
              <a:lnSpc>
                <a:spcPct val="115000"/>
              </a:lnSpc>
              <a:spcAft>
                <a:spcPts val="600"/>
              </a:spcAft>
            </a:pPr>
            <a:r>
              <a:rPr lang="en-US" sz="1400" dirty="0"/>
              <a:t>For the other year (2001 to 2010), we calculate the new stock estimating the yearly variation by the “measurable” elements of stocks variation (</a:t>
            </a:r>
            <a:r>
              <a:rPr lang="en-GB" sz="1400" dirty="0"/>
              <a:t>Application of dry sludge in agricultural fields, Application of manure in agricultural fields and productive grassland, Manure from ruminants in the field, urbanization, intensive agriculture, soil respiration</a:t>
            </a:r>
          </a:p>
          <a:p>
            <a:endParaRPr lang="en-US" sz="1800" b="1" dirty="0"/>
          </a:p>
        </p:txBody>
      </p:sp>
      <p:sp>
        <p:nvSpPr>
          <p:cNvPr id="4" name="Slide Number Placeholder 3"/>
          <p:cNvSpPr>
            <a:spLocks noGrp="1"/>
          </p:cNvSpPr>
          <p:nvPr>
            <p:ph type="sldNum" sz="quarter" idx="10"/>
          </p:nvPr>
        </p:nvSpPr>
        <p:spPr/>
        <p:txBody>
          <a:bodyPr/>
          <a:lstStyle/>
          <a:p>
            <a:fld id="{67821554-A532-4DA1-ACCD-82DDADA3530D}" type="slidenum">
              <a:rPr lang="en-GB" altLang="en-US" smtClean="0"/>
              <a:pPr/>
              <a:t>11</a:t>
            </a:fld>
            <a:endParaRPr lang="en-GB" altLang="en-US"/>
          </a:p>
        </p:txBody>
      </p:sp>
    </p:spTree>
    <p:extLst>
      <p:ext uri="{BB962C8B-B14F-4D97-AF65-F5344CB8AC3E}">
        <p14:creationId xmlns:p14="http://schemas.microsoft.com/office/powerpoint/2010/main" val="294771978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Ecosystem Carbon Account</a:t>
            </a:r>
            <a:endParaRPr lang="en-US" dirty="0"/>
          </a:p>
        </p:txBody>
      </p:sp>
      <p:sp>
        <p:nvSpPr>
          <p:cNvPr id="3" name="Content Placeholder 2"/>
          <p:cNvSpPr>
            <a:spLocks noGrp="1"/>
          </p:cNvSpPr>
          <p:nvPr>
            <p:ph idx="1"/>
          </p:nvPr>
        </p:nvSpPr>
        <p:spPr>
          <a:xfrm>
            <a:off x="539552" y="1268760"/>
            <a:ext cx="7772400" cy="4114800"/>
          </a:xfrm>
        </p:spPr>
        <p:txBody>
          <a:bodyPr/>
          <a:lstStyle/>
          <a:p>
            <a:pPr marL="0" indent="0">
              <a:buNone/>
            </a:pPr>
            <a:r>
              <a:rPr lang="en-US" sz="1800" dirty="0" smtClean="0"/>
              <a:t>We will provide time series of Ecosystem Carbon Accounts but:</a:t>
            </a:r>
            <a:endParaRPr lang="en-US" sz="1800" b="1" dirty="0" smtClean="0"/>
          </a:p>
          <a:p>
            <a:pPr marL="0" indent="0">
              <a:buNone/>
            </a:pPr>
            <a:endParaRPr lang="en-US" sz="1800" b="1" dirty="0" smtClean="0"/>
          </a:p>
          <a:p>
            <a:pPr>
              <a:lnSpc>
                <a:spcPct val="115000"/>
              </a:lnSpc>
              <a:spcAft>
                <a:spcPts val="600"/>
              </a:spcAft>
            </a:pPr>
            <a:r>
              <a:rPr lang="en-GB" sz="1400" dirty="0" smtClean="0"/>
              <a:t>Are the results sufficiently robust to report the evolution of carbon stock (evolution is more important than stock)</a:t>
            </a:r>
            <a:endParaRPr lang="en-GB" sz="1400" dirty="0"/>
          </a:p>
          <a:p>
            <a:pPr>
              <a:lnSpc>
                <a:spcPct val="115000"/>
              </a:lnSpc>
              <a:spcAft>
                <a:spcPts val="600"/>
              </a:spcAft>
            </a:pPr>
            <a:r>
              <a:rPr lang="en-GB" sz="1400" dirty="0" smtClean="0"/>
              <a:t>How use the account (in evolution) ? Which level ? Which ecosystem ?</a:t>
            </a:r>
            <a:endParaRPr lang="en-GB" sz="1400" dirty="0"/>
          </a:p>
          <a:p>
            <a:pPr lvl="0">
              <a:lnSpc>
                <a:spcPct val="115000"/>
              </a:lnSpc>
              <a:spcAft>
                <a:spcPts val="600"/>
              </a:spcAft>
            </a:pPr>
            <a:r>
              <a:rPr lang="fr-FR" sz="1400" dirty="0" err="1" smtClean="0"/>
              <a:t>Which</a:t>
            </a:r>
            <a:r>
              <a:rPr lang="fr-FR" sz="1400" dirty="0" smtClean="0"/>
              <a:t> relevant </a:t>
            </a:r>
            <a:r>
              <a:rPr lang="fr-FR" sz="1400" dirty="0" err="1" smtClean="0"/>
              <a:t>indicator</a:t>
            </a:r>
            <a:r>
              <a:rPr lang="fr-FR" sz="1400" dirty="0" smtClean="0"/>
              <a:t> </a:t>
            </a:r>
            <a:r>
              <a:rPr lang="fr-FR" sz="1400" dirty="0" err="1" smtClean="0"/>
              <a:t>can</a:t>
            </a:r>
            <a:r>
              <a:rPr lang="fr-FR" sz="1400" dirty="0" smtClean="0"/>
              <a:t> </a:t>
            </a:r>
            <a:r>
              <a:rPr lang="fr-FR" sz="1400" dirty="0" err="1" smtClean="0"/>
              <a:t>be</a:t>
            </a:r>
            <a:r>
              <a:rPr lang="fr-FR" sz="1400" dirty="0" smtClean="0"/>
              <a:t> </a:t>
            </a:r>
            <a:r>
              <a:rPr lang="fr-FR" sz="1400" dirty="0" err="1" smtClean="0"/>
              <a:t>used</a:t>
            </a:r>
            <a:r>
              <a:rPr lang="fr-FR" sz="1400" dirty="0" smtClean="0"/>
              <a:t> at </a:t>
            </a:r>
            <a:r>
              <a:rPr lang="fr-FR" sz="1400" dirty="0" err="1" smtClean="0"/>
              <a:t>this</a:t>
            </a:r>
            <a:r>
              <a:rPr lang="fr-FR" sz="1400" smtClean="0"/>
              <a:t> stage ?</a:t>
            </a:r>
            <a:endParaRPr lang="en-GB" sz="1400" dirty="0"/>
          </a:p>
          <a:p>
            <a:endParaRPr lang="en-US" sz="1800" b="1" dirty="0"/>
          </a:p>
        </p:txBody>
      </p:sp>
      <p:sp>
        <p:nvSpPr>
          <p:cNvPr id="4" name="Slide Number Placeholder 3"/>
          <p:cNvSpPr>
            <a:spLocks noGrp="1"/>
          </p:cNvSpPr>
          <p:nvPr>
            <p:ph type="sldNum" sz="quarter" idx="10"/>
          </p:nvPr>
        </p:nvSpPr>
        <p:spPr/>
        <p:txBody>
          <a:bodyPr/>
          <a:lstStyle/>
          <a:p>
            <a:fld id="{67821554-A532-4DA1-ACCD-82DDADA3530D}" type="slidenum">
              <a:rPr lang="en-GB" altLang="en-US" smtClean="0"/>
              <a:pPr/>
              <a:t>12</a:t>
            </a:fld>
            <a:endParaRPr lang="en-GB" altLang="en-US"/>
          </a:p>
        </p:txBody>
      </p:sp>
    </p:spTree>
    <p:extLst>
      <p:ext uri="{BB962C8B-B14F-4D97-AF65-F5344CB8AC3E}">
        <p14:creationId xmlns:p14="http://schemas.microsoft.com/office/powerpoint/2010/main" val="365048605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924201"/>
          </a:xfrm>
        </p:spPr>
        <p:txBody>
          <a:bodyPr/>
          <a:lstStyle/>
          <a:p>
            <a:r>
              <a:rPr lang="en-US" b="1" dirty="0" smtClean="0"/>
              <a:t>An experimental methodological framework</a:t>
            </a:r>
            <a:endParaRPr lang="en-US" dirty="0"/>
          </a:p>
        </p:txBody>
      </p:sp>
      <p:sp>
        <p:nvSpPr>
          <p:cNvPr id="3" name="Content Placeholder 2"/>
          <p:cNvSpPr>
            <a:spLocks noGrp="1"/>
          </p:cNvSpPr>
          <p:nvPr>
            <p:ph idx="1"/>
          </p:nvPr>
        </p:nvSpPr>
        <p:spPr>
          <a:xfrm>
            <a:off x="711349" y="1340768"/>
            <a:ext cx="7772400" cy="4114800"/>
          </a:xfrm>
        </p:spPr>
        <p:txBody>
          <a:bodyPr/>
          <a:lstStyle/>
          <a:p>
            <a:pPr marL="0" indent="0">
              <a:buNone/>
            </a:pPr>
            <a:r>
              <a:rPr lang="en-GB" sz="1600" dirty="0" smtClean="0"/>
              <a:t>The System of Economic and Environmental Accounts (SEEA) adopted by the United Nations Statistical Commission in 2013 was completed by a volume on experimental ecosystem accounts</a:t>
            </a:r>
          </a:p>
          <a:p>
            <a:endParaRPr lang="en-GB" dirty="0"/>
          </a:p>
        </p:txBody>
      </p:sp>
      <p:sp>
        <p:nvSpPr>
          <p:cNvPr id="4" name="Slide Number Placeholder 3"/>
          <p:cNvSpPr>
            <a:spLocks noGrp="1"/>
          </p:cNvSpPr>
          <p:nvPr>
            <p:ph type="sldNum" sz="quarter" idx="10"/>
          </p:nvPr>
        </p:nvSpPr>
        <p:spPr/>
        <p:txBody>
          <a:bodyPr/>
          <a:lstStyle/>
          <a:p>
            <a:fld id="{67821554-A532-4DA1-ACCD-82DDADA3530D}" type="slidenum">
              <a:rPr lang="en-GB" altLang="en-US" smtClean="0"/>
              <a:pPr/>
              <a:t>2</a:t>
            </a:fld>
            <a:endParaRPr lang="en-GB" altLang="en-US"/>
          </a:p>
        </p:txBody>
      </p:sp>
      <p:pic>
        <p:nvPicPr>
          <p:cNvPr id="5"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45056" y="3212976"/>
            <a:ext cx="1551776" cy="20095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82223" y="2142014"/>
            <a:ext cx="1501062" cy="19384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82222" y="4063757"/>
            <a:ext cx="1501062" cy="1940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Left-Right-Up Arrow 9"/>
          <p:cNvSpPr/>
          <p:nvPr/>
        </p:nvSpPr>
        <p:spPr>
          <a:xfrm rot="16200000">
            <a:off x="3623691" y="3715338"/>
            <a:ext cx="917059" cy="696837"/>
          </a:xfrm>
          <a:prstGeom prst="leftRightUpArrow">
            <a:avLst/>
          </a:prstGeom>
          <a:solidFill>
            <a:schemeClr val="accent2"/>
          </a:solidFill>
          <a:ln>
            <a:solidFill>
              <a:srgbClr val="FF0000"/>
            </a:solidFill>
          </a:ln>
          <a:scene3d>
            <a:camera prst="orthographicFront">
              <a:rot lat="0" lon="21299999"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extLst>
      <p:ext uri="{BB962C8B-B14F-4D97-AF65-F5344CB8AC3E}">
        <p14:creationId xmlns:p14="http://schemas.microsoft.com/office/powerpoint/2010/main" val="266949093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924201"/>
          </a:xfrm>
        </p:spPr>
        <p:txBody>
          <a:bodyPr/>
          <a:lstStyle/>
          <a:p>
            <a:r>
              <a:rPr lang="en-US" b="1" dirty="0" smtClean="0"/>
              <a:t>An experimental methodological framework</a:t>
            </a:r>
            <a:endParaRPr lang="en-US" dirty="0"/>
          </a:p>
        </p:txBody>
      </p:sp>
      <p:sp>
        <p:nvSpPr>
          <p:cNvPr id="3" name="Content Placeholder 2"/>
          <p:cNvSpPr>
            <a:spLocks noGrp="1"/>
          </p:cNvSpPr>
          <p:nvPr>
            <p:ph idx="1"/>
          </p:nvPr>
        </p:nvSpPr>
        <p:spPr>
          <a:xfrm>
            <a:off x="711349" y="1340768"/>
            <a:ext cx="7772400" cy="4114800"/>
          </a:xfrm>
        </p:spPr>
        <p:txBody>
          <a:bodyPr/>
          <a:lstStyle/>
          <a:p>
            <a:pPr marL="0" indent="0">
              <a:buNone/>
            </a:pPr>
            <a:r>
              <a:rPr lang="en-GB" sz="1600" dirty="0"/>
              <a:t>A comprehensive manual on </a:t>
            </a:r>
            <a:r>
              <a:rPr lang="en-GB" sz="1600" dirty="0" smtClean="0"/>
              <a:t>Ecosystem Natural Capital Accounts called </a:t>
            </a:r>
            <a:r>
              <a:rPr lang="en-GB" sz="1600" dirty="0"/>
              <a:t>"Quick Start Package" </a:t>
            </a:r>
            <a:r>
              <a:rPr lang="en-GB" sz="1600" dirty="0" smtClean="0"/>
              <a:t>(ENCA-QSP) presenting the </a:t>
            </a:r>
            <a:r>
              <a:rPr lang="en-GB" sz="1600" dirty="0"/>
              <a:t>accounting frameworks, possible data sources and methods</a:t>
            </a:r>
            <a:endParaRPr lang="en-GB" dirty="0"/>
          </a:p>
        </p:txBody>
      </p:sp>
      <p:sp>
        <p:nvSpPr>
          <p:cNvPr id="4" name="Slide Number Placeholder 3"/>
          <p:cNvSpPr>
            <a:spLocks noGrp="1"/>
          </p:cNvSpPr>
          <p:nvPr>
            <p:ph type="sldNum" sz="quarter" idx="10"/>
          </p:nvPr>
        </p:nvSpPr>
        <p:spPr/>
        <p:txBody>
          <a:bodyPr/>
          <a:lstStyle/>
          <a:p>
            <a:fld id="{67821554-A532-4DA1-ACCD-82DDADA3530D}" type="slidenum">
              <a:rPr lang="en-GB" altLang="en-US" smtClean="0"/>
              <a:pPr/>
              <a:t>3</a:t>
            </a:fld>
            <a:endParaRPr lang="en-GB" alt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85576" y="2348879"/>
            <a:ext cx="3069237" cy="3472873"/>
          </a:xfrm>
          <a:prstGeom prst="rect">
            <a:avLst/>
          </a:prstGeom>
        </p:spPr>
      </p:pic>
    </p:spTree>
    <p:extLst>
      <p:ext uri="{BB962C8B-B14F-4D97-AF65-F5344CB8AC3E}">
        <p14:creationId xmlns:p14="http://schemas.microsoft.com/office/powerpoint/2010/main" val="270898521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924201"/>
          </a:xfrm>
        </p:spPr>
        <p:txBody>
          <a:bodyPr/>
          <a:lstStyle/>
          <a:p>
            <a:r>
              <a:rPr lang="en-US" sz="2400" b="1" dirty="0" smtClean="0"/>
              <a:t>Ecosystems Capital Accounts Approach</a:t>
            </a:r>
            <a:endParaRPr lang="en-US" sz="2400" dirty="0"/>
          </a:p>
        </p:txBody>
      </p:sp>
      <p:sp>
        <p:nvSpPr>
          <p:cNvPr id="3" name="Content Placeholder 2"/>
          <p:cNvSpPr>
            <a:spLocks noGrp="1"/>
          </p:cNvSpPr>
          <p:nvPr>
            <p:ph idx="1"/>
          </p:nvPr>
        </p:nvSpPr>
        <p:spPr>
          <a:xfrm>
            <a:off x="457200" y="1340768"/>
            <a:ext cx="8026549" cy="4114800"/>
          </a:xfrm>
        </p:spPr>
        <p:txBody>
          <a:bodyPr/>
          <a:lstStyle/>
          <a:p>
            <a:pPr>
              <a:spcAft>
                <a:spcPts val="1200"/>
              </a:spcAft>
            </a:pPr>
            <a:r>
              <a:rPr lang="fr-FR" sz="1800" dirty="0" smtClean="0"/>
              <a:t>An </a:t>
            </a:r>
            <a:r>
              <a:rPr lang="en-US" sz="1800" dirty="0" smtClean="0"/>
              <a:t>accounting</a:t>
            </a:r>
            <a:r>
              <a:rPr lang="fr-FR" sz="1800" dirty="0" smtClean="0"/>
              <a:t> </a:t>
            </a:r>
            <a:r>
              <a:rPr lang="en-US" sz="1800" dirty="0" smtClean="0"/>
              <a:t>approach</a:t>
            </a:r>
          </a:p>
          <a:p>
            <a:pPr lvl="1">
              <a:lnSpc>
                <a:spcPct val="150000"/>
              </a:lnSpc>
              <a:spcAft>
                <a:spcPts val="600"/>
              </a:spcAft>
            </a:pPr>
            <a:r>
              <a:rPr lang="en-US" sz="1400" dirty="0" smtClean="0">
                <a:solidFill>
                  <a:schemeClr val="tx1"/>
                </a:solidFill>
              </a:rPr>
              <a:t>Ecosystem a</a:t>
            </a:r>
            <a:r>
              <a:rPr lang="en-US" sz="1400" dirty="0" smtClean="0">
                <a:solidFill>
                  <a:schemeClr val="tx1"/>
                </a:solidFill>
              </a:rPr>
              <a:t>ccounting</a:t>
            </a:r>
            <a:r>
              <a:rPr lang="fr-FR" sz="1400" dirty="0" smtClean="0">
                <a:solidFill>
                  <a:schemeClr val="tx1"/>
                </a:solidFill>
              </a:rPr>
              <a:t> a</a:t>
            </a:r>
            <a:r>
              <a:rPr lang="en-US" sz="1400" dirty="0" err="1" smtClean="0">
                <a:solidFill>
                  <a:schemeClr val="tx1"/>
                </a:solidFill>
              </a:rPr>
              <a:t>ims</a:t>
            </a:r>
            <a:r>
              <a:rPr lang="en-US" sz="1400" dirty="0" smtClean="0">
                <a:solidFill>
                  <a:schemeClr val="tx1"/>
                </a:solidFill>
              </a:rPr>
              <a:t> </a:t>
            </a:r>
            <a:r>
              <a:rPr lang="en-US" sz="1400" dirty="0" smtClean="0">
                <a:solidFill>
                  <a:schemeClr val="tx1"/>
                </a:solidFill>
              </a:rPr>
              <a:t>to provide </a:t>
            </a:r>
            <a:r>
              <a:rPr lang="fr-FR" sz="1400" dirty="0" smtClean="0">
                <a:solidFill>
                  <a:schemeClr val="tx1"/>
                </a:solidFill>
              </a:rPr>
              <a:t>an </a:t>
            </a:r>
            <a:r>
              <a:rPr lang="fr-FR" sz="1400" dirty="0" err="1" smtClean="0">
                <a:solidFill>
                  <a:schemeClr val="tx1"/>
                </a:solidFill>
              </a:rPr>
              <a:t>overall</a:t>
            </a:r>
            <a:r>
              <a:rPr lang="fr-FR" sz="1400" dirty="0" smtClean="0">
                <a:solidFill>
                  <a:schemeClr val="tx1"/>
                </a:solidFill>
              </a:rPr>
              <a:t> </a:t>
            </a:r>
            <a:r>
              <a:rPr lang="fr-FR" sz="1400" dirty="0" err="1" smtClean="0">
                <a:solidFill>
                  <a:schemeClr val="tx1"/>
                </a:solidFill>
              </a:rPr>
              <a:t>measure</a:t>
            </a:r>
            <a:r>
              <a:rPr lang="fr-FR" sz="1400" dirty="0" smtClean="0">
                <a:solidFill>
                  <a:schemeClr val="tx1"/>
                </a:solidFill>
              </a:rPr>
              <a:t> of trends in </a:t>
            </a:r>
            <a:r>
              <a:rPr lang="fr-FR" sz="1400" dirty="0" err="1" smtClean="0">
                <a:solidFill>
                  <a:schemeClr val="tx1"/>
                </a:solidFill>
              </a:rPr>
              <a:t>ecosystem</a:t>
            </a:r>
            <a:r>
              <a:rPr lang="fr-FR" sz="1400" dirty="0" smtClean="0">
                <a:solidFill>
                  <a:schemeClr val="tx1"/>
                </a:solidFill>
              </a:rPr>
              <a:t> </a:t>
            </a:r>
            <a:r>
              <a:rPr lang="fr-FR" sz="1400" dirty="0" err="1" smtClean="0">
                <a:solidFill>
                  <a:schemeClr val="tx1"/>
                </a:solidFill>
              </a:rPr>
              <a:t>assets</a:t>
            </a:r>
            <a:r>
              <a:rPr lang="fr-FR" sz="1400" dirty="0">
                <a:solidFill>
                  <a:schemeClr val="tx1"/>
                </a:solidFill>
              </a:rPr>
              <a:t> </a:t>
            </a:r>
            <a:r>
              <a:rPr lang="fr-FR" sz="1400" dirty="0" smtClean="0">
                <a:solidFill>
                  <a:schemeClr val="tx1"/>
                </a:solidFill>
              </a:rPr>
              <a:t>as </a:t>
            </a:r>
            <a:r>
              <a:rPr lang="fr-FR" sz="1400" dirty="0" err="1" smtClean="0">
                <a:solidFill>
                  <a:schemeClr val="tx1"/>
                </a:solidFill>
              </a:rPr>
              <a:t>well</a:t>
            </a:r>
            <a:r>
              <a:rPr lang="fr-FR" sz="1400" dirty="0" smtClean="0">
                <a:solidFill>
                  <a:schemeClr val="tx1"/>
                </a:solidFill>
              </a:rPr>
              <a:t> as the </a:t>
            </a:r>
            <a:r>
              <a:rPr lang="fr-FR" sz="1400" dirty="0" err="1" smtClean="0">
                <a:solidFill>
                  <a:schemeClr val="tx1"/>
                </a:solidFill>
              </a:rPr>
              <a:t>associated</a:t>
            </a:r>
            <a:r>
              <a:rPr lang="fr-FR" sz="1400" dirty="0" smtClean="0">
                <a:solidFill>
                  <a:schemeClr val="tx1"/>
                </a:solidFill>
              </a:rPr>
              <a:t> services </a:t>
            </a:r>
            <a:r>
              <a:rPr lang="fr-FR" sz="1400" dirty="0" err="1" smtClean="0">
                <a:solidFill>
                  <a:schemeClr val="tx1"/>
                </a:solidFill>
              </a:rPr>
              <a:t>they</a:t>
            </a:r>
            <a:r>
              <a:rPr lang="fr-FR" sz="1400" dirty="0" smtClean="0">
                <a:solidFill>
                  <a:schemeClr val="tx1"/>
                </a:solidFill>
              </a:rPr>
              <a:t> </a:t>
            </a:r>
            <a:r>
              <a:rPr lang="fr-FR" sz="1400" dirty="0" err="1" smtClean="0">
                <a:solidFill>
                  <a:schemeClr val="tx1"/>
                </a:solidFill>
              </a:rPr>
              <a:t>provide</a:t>
            </a:r>
            <a:endParaRPr lang="fr-FR" sz="1400" dirty="0" smtClean="0">
              <a:solidFill>
                <a:schemeClr val="tx1"/>
              </a:solidFill>
            </a:endParaRPr>
          </a:p>
          <a:p>
            <a:pPr lvl="1">
              <a:lnSpc>
                <a:spcPct val="150000"/>
              </a:lnSpc>
              <a:spcAft>
                <a:spcPts val="600"/>
              </a:spcAft>
            </a:pPr>
            <a:r>
              <a:rPr lang="en-US" sz="1400" dirty="0" smtClean="0">
                <a:solidFill>
                  <a:schemeClr val="tx1"/>
                </a:solidFill>
              </a:rPr>
              <a:t>In this way we could track the </a:t>
            </a:r>
            <a:r>
              <a:rPr lang="en-US" sz="1400" dirty="0">
                <a:solidFill>
                  <a:schemeClr val="tx1"/>
                </a:solidFill>
              </a:rPr>
              <a:t>capacity of </a:t>
            </a:r>
            <a:r>
              <a:rPr lang="en-US" sz="1400" dirty="0" smtClean="0">
                <a:solidFill>
                  <a:schemeClr val="tx1"/>
                </a:solidFill>
              </a:rPr>
              <a:t>ecosystems </a:t>
            </a:r>
            <a:r>
              <a:rPr lang="en-US" sz="1400" dirty="0">
                <a:solidFill>
                  <a:schemeClr val="tx1"/>
                </a:solidFill>
              </a:rPr>
              <a:t>to </a:t>
            </a:r>
            <a:r>
              <a:rPr lang="en-US" sz="1400" dirty="0" smtClean="0">
                <a:solidFill>
                  <a:schemeClr val="tx1"/>
                </a:solidFill>
              </a:rPr>
              <a:t>deliver services in a sustainable w</a:t>
            </a:r>
            <a:r>
              <a:rPr lang="fr-FR" sz="1400" dirty="0" smtClean="0">
                <a:solidFill>
                  <a:schemeClr val="tx1"/>
                </a:solidFill>
              </a:rPr>
              <a:t>ay </a:t>
            </a:r>
            <a:r>
              <a:rPr lang="fr-FR" sz="1400" dirty="0">
                <a:solidFill>
                  <a:schemeClr val="tx1"/>
                </a:solidFill>
              </a:rPr>
              <a:t>and to report </a:t>
            </a:r>
            <a:r>
              <a:rPr lang="en-US" sz="1400" dirty="0" smtClean="0">
                <a:solidFill>
                  <a:schemeClr val="tx1"/>
                </a:solidFill>
              </a:rPr>
              <a:t>their</a:t>
            </a:r>
            <a:r>
              <a:rPr lang="fr-FR" sz="1400" dirty="0" smtClean="0">
                <a:solidFill>
                  <a:schemeClr val="tx1"/>
                </a:solidFill>
              </a:rPr>
              <a:t> </a:t>
            </a:r>
            <a:r>
              <a:rPr lang="en-US" sz="1400" dirty="0" smtClean="0">
                <a:solidFill>
                  <a:schemeClr val="tx1"/>
                </a:solidFill>
              </a:rPr>
              <a:t>degradation and enhancement</a:t>
            </a:r>
          </a:p>
          <a:p>
            <a:pPr lvl="1">
              <a:lnSpc>
                <a:spcPct val="150000"/>
              </a:lnSpc>
              <a:spcAft>
                <a:spcPts val="600"/>
              </a:spcAft>
            </a:pPr>
            <a:r>
              <a:rPr lang="en-GB" sz="1400" dirty="0">
                <a:solidFill>
                  <a:schemeClr val="tx1"/>
                </a:solidFill>
              </a:rPr>
              <a:t>Accounting is a coherent, consistent and integrated </a:t>
            </a:r>
            <a:r>
              <a:rPr lang="en-GB" sz="1400" dirty="0" smtClean="0">
                <a:solidFill>
                  <a:schemeClr val="tx1"/>
                </a:solidFill>
              </a:rPr>
              <a:t>approach </a:t>
            </a:r>
            <a:r>
              <a:rPr lang="en-GB" sz="1400" dirty="0">
                <a:solidFill>
                  <a:schemeClr val="tx1"/>
                </a:solidFill>
              </a:rPr>
              <a:t>based on a set of concepts, definitions, classifications </a:t>
            </a:r>
            <a:r>
              <a:rPr lang="en-GB" sz="1400" dirty="0" smtClean="0">
                <a:solidFill>
                  <a:schemeClr val="tx1"/>
                </a:solidFill>
              </a:rPr>
              <a:t>&amp; </a:t>
            </a:r>
            <a:r>
              <a:rPr lang="en-GB" sz="1400" dirty="0">
                <a:solidFill>
                  <a:schemeClr val="tx1"/>
                </a:solidFill>
              </a:rPr>
              <a:t>accounting rules and conventions</a:t>
            </a:r>
            <a:r>
              <a:rPr lang="en-GB" sz="1400" dirty="0" smtClean="0">
                <a:solidFill>
                  <a:schemeClr val="tx1"/>
                </a:solidFill>
              </a:rPr>
              <a:t>.</a:t>
            </a:r>
          </a:p>
          <a:p>
            <a:pPr lvl="1">
              <a:lnSpc>
                <a:spcPct val="150000"/>
              </a:lnSpc>
              <a:spcAft>
                <a:spcPts val="600"/>
              </a:spcAft>
            </a:pPr>
            <a:r>
              <a:rPr lang="en-GB" sz="1400" dirty="0">
                <a:solidFill>
                  <a:schemeClr val="tx1"/>
                </a:solidFill>
              </a:rPr>
              <a:t>A</a:t>
            </a:r>
            <a:r>
              <a:rPr lang="en-GB" sz="1400" dirty="0" smtClean="0">
                <a:solidFill>
                  <a:schemeClr val="tx1"/>
                </a:solidFill>
              </a:rPr>
              <a:t>ccounts </a:t>
            </a:r>
            <a:r>
              <a:rPr lang="en-GB" sz="1400" dirty="0">
                <a:solidFill>
                  <a:schemeClr val="tx1"/>
                </a:solidFill>
              </a:rPr>
              <a:t>must promote </a:t>
            </a:r>
            <a:r>
              <a:rPr lang="en-GB" sz="1400" dirty="0"/>
              <a:t>the integration of statistical and scientific data in a system to allow a comparative analysis on </a:t>
            </a:r>
            <a:r>
              <a:rPr lang="en-GB" sz="1400" dirty="0" smtClean="0"/>
              <a:t>national </a:t>
            </a:r>
            <a:r>
              <a:rPr lang="en-GB" sz="1400" dirty="0"/>
              <a:t>and international level</a:t>
            </a:r>
            <a:r>
              <a:rPr lang="en-GB" sz="1400" dirty="0" smtClean="0"/>
              <a:t>.</a:t>
            </a:r>
            <a:endParaRPr lang="en-GB" sz="1400" dirty="0"/>
          </a:p>
        </p:txBody>
      </p:sp>
      <p:sp>
        <p:nvSpPr>
          <p:cNvPr id="4" name="Slide Number Placeholder 3"/>
          <p:cNvSpPr>
            <a:spLocks noGrp="1"/>
          </p:cNvSpPr>
          <p:nvPr>
            <p:ph type="sldNum" sz="quarter" idx="10"/>
          </p:nvPr>
        </p:nvSpPr>
        <p:spPr/>
        <p:txBody>
          <a:bodyPr/>
          <a:lstStyle/>
          <a:p>
            <a:fld id="{67821554-A532-4DA1-ACCD-82DDADA3530D}" type="slidenum">
              <a:rPr lang="en-GB" altLang="en-US" smtClean="0"/>
              <a:pPr/>
              <a:t>4</a:t>
            </a:fld>
            <a:endParaRPr lang="en-GB" altLang="en-US"/>
          </a:p>
        </p:txBody>
      </p:sp>
    </p:spTree>
    <p:extLst>
      <p:ext uri="{BB962C8B-B14F-4D97-AF65-F5344CB8AC3E}">
        <p14:creationId xmlns:p14="http://schemas.microsoft.com/office/powerpoint/2010/main" val="38405107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924201"/>
          </a:xfrm>
        </p:spPr>
        <p:txBody>
          <a:bodyPr/>
          <a:lstStyle/>
          <a:p>
            <a:pPr algn="ctr"/>
            <a:r>
              <a:rPr lang="en-US" sz="2800" b="1" dirty="0" smtClean="0"/>
              <a:t>EEA </a:t>
            </a:r>
            <a:r>
              <a:rPr lang="en-US" sz="2800" b="1" dirty="0" smtClean="0"/>
              <a:t>Ecosystem </a:t>
            </a:r>
            <a:r>
              <a:rPr lang="en-US" sz="2800" b="1" dirty="0" smtClean="0"/>
              <a:t>Capital Accounts</a:t>
            </a:r>
            <a:endParaRPr lang="en-US" sz="2800" dirty="0"/>
          </a:p>
        </p:txBody>
      </p:sp>
      <p:sp>
        <p:nvSpPr>
          <p:cNvPr id="3" name="Content Placeholder 2"/>
          <p:cNvSpPr>
            <a:spLocks noGrp="1"/>
          </p:cNvSpPr>
          <p:nvPr>
            <p:ph idx="1"/>
          </p:nvPr>
        </p:nvSpPr>
        <p:spPr>
          <a:xfrm>
            <a:off x="685800" y="1772816"/>
            <a:ext cx="7772400" cy="2736304"/>
          </a:xfrm>
        </p:spPr>
        <p:txBody>
          <a:bodyPr/>
          <a:lstStyle/>
          <a:p>
            <a:pPr>
              <a:spcAft>
                <a:spcPts val="1200"/>
              </a:spcAft>
            </a:pPr>
            <a:r>
              <a:rPr lang="en-GB" sz="1800" dirty="0" smtClean="0"/>
              <a:t>Simplified Ecosystems Capital Accounts (SECA):</a:t>
            </a:r>
          </a:p>
          <a:p>
            <a:pPr lvl="1">
              <a:lnSpc>
                <a:spcPct val="150000"/>
              </a:lnSpc>
              <a:spcAft>
                <a:spcPts val="600"/>
              </a:spcAft>
            </a:pPr>
            <a:r>
              <a:rPr lang="en-US" sz="1400" dirty="0" smtClean="0"/>
              <a:t>The tables will be developed progressively</a:t>
            </a:r>
          </a:p>
          <a:p>
            <a:pPr lvl="1">
              <a:lnSpc>
                <a:spcPct val="150000"/>
              </a:lnSpc>
              <a:spcAft>
                <a:spcPts val="600"/>
              </a:spcAft>
            </a:pPr>
            <a:r>
              <a:rPr lang="en-US" sz="1400" dirty="0" smtClean="0"/>
              <a:t>In basic tables, only the most important items will be estimated </a:t>
            </a:r>
          </a:p>
          <a:p>
            <a:pPr lvl="1">
              <a:lnSpc>
                <a:spcPct val="150000"/>
              </a:lnSpc>
              <a:spcAft>
                <a:spcPts val="600"/>
              </a:spcAft>
            </a:pPr>
            <a:r>
              <a:rPr lang="en-US" sz="1400" dirty="0" smtClean="0"/>
              <a:t>We develop </a:t>
            </a:r>
            <a:r>
              <a:rPr lang="en-US" sz="1400" dirty="0" smtClean="0"/>
              <a:t>a simple </a:t>
            </a:r>
            <a:r>
              <a:rPr lang="en-US" sz="1400" dirty="0" smtClean="0"/>
              <a:t>methodology, for comparability in </a:t>
            </a:r>
            <a:r>
              <a:rPr lang="en-US" sz="1400" dirty="0" smtClean="0"/>
              <a:t>space </a:t>
            </a:r>
            <a:r>
              <a:rPr lang="en-US" sz="1400" dirty="0" smtClean="0"/>
              <a:t>and </a:t>
            </a:r>
            <a:r>
              <a:rPr lang="en-US" sz="1400" dirty="0" smtClean="0"/>
              <a:t>time</a:t>
            </a:r>
            <a:r>
              <a:rPr lang="en-US" sz="1400" dirty="0" smtClean="0"/>
              <a:t>.</a:t>
            </a:r>
            <a:endParaRPr lang="en-US" sz="1400" dirty="0"/>
          </a:p>
        </p:txBody>
      </p:sp>
      <p:sp>
        <p:nvSpPr>
          <p:cNvPr id="4" name="Slide Number Placeholder 3"/>
          <p:cNvSpPr>
            <a:spLocks noGrp="1"/>
          </p:cNvSpPr>
          <p:nvPr>
            <p:ph type="sldNum" sz="quarter" idx="10"/>
          </p:nvPr>
        </p:nvSpPr>
        <p:spPr/>
        <p:txBody>
          <a:bodyPr/>
          <a:lstStyle/>
          <a:p>
            <a:fld id="{67821554-A532-4DA1-ACCD-82DDADA3530D}" type="slidenum">
              <a:rPr lang="en-GB" altLang="en-US" smtClean="0"/>
              <a:pPr/>
              <a:t>5</a:t>
            </a:fld>
            <a:endParaRPr lang="en-GB" altLang="en-US"/>
          </a:p>
        </p:txBody>
      </p:sp>
    </p:spTree>
    <p:extLst>
      <p:ext uri="{BB962C8B-B14F-4D97-AF65-F5344CB8AC3E}">
        <p14:creationId xmlns:p14="http://schemas.microsoft.com/office/powerpoint/2010/main" val="231210913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062664" cy="1143000"/>
          </a:xfrm>
        </p:spPr>
        <p:txBody>
          <a:bodyPr/>
          <a:lstStyle/>
          <a:p>
            <a:r>
              <a:rPr lang="en-US" dirty="0" smtClean="0">
                <a:solidFill>
                  <a:schemeClr val="accent2">
                    <a:lumMod val="50000"/>
                  </a:schemeClr>
                </a:solidFill>
              </a:rPr>
              <a:t>Original</a:t>
            </a:r>
            <a:r>
              <a:rPr lang="en-US" dirty="0" smtClean="0">
                <a:solidFill>
                  <a:schemeClr val="accent1"/>
                </a:solidFill>
              </a:rPr>
              <a:t> </a:t>
            </a:r>
            <a:r>
              <a:rPr lang="en-US" dirty="0" smtClean="0"/>
              <a:t>simplified framework of SECA</a:t>
            </a:r>
            <a:endParaRPr lang="en-US" dirty="0"/>
          </a:p>
        </p:txBody>
      </p:sp>
      <p:pic>
        <p:nvPicPr>
          <p:cNvPr id="5" name="Content Placeholder 4"/>
          <p:cNvPicPr>
            <a:picLocks noGrp="1" noChangeAspect="1"/>
          </p:cNvPicPr>
          <p:nvPr>
            <p:ph idx="1"/>
          </p:nvPr>
        </p:nvPicPr>
        <p:blipFill>
          <a:blip r:embed="rId2"/>
          <a:stretch>
            <a:fillRect/>
          </a:stretch>
        </p:blipFill>
        <p:spPr>
          <a:xfrm>
            <a:off x="2519086" y="2490571"/>
            <a:ext cx="3953427" cy="3096057"/>
          </a:xfrm>
          <a:prstGeom prst="rect">
            <a:avLst/>
          </a:prstGeom>
        </p:spPr>
      </p:pic>
      <p:sp>
        <p:nvSpPr>
          <p:cNvPr id="4" name="Slide Number Placeholder 3"/>
          <p:cNvSpPr>
            <a:spLocks noGrp="1"/>
          </p:cNvSpPr>
          <p:nvPr>
            <p:ph type="sldNum" sz="quarter" idx="10"/>
          </p:nvPr>
        </p:nvSpPr>
        <p:spPr/>
        <p:txBody>
          <a:bodyPr/>
          <a:lstStyle/>
          <a:p>
            <a:fld id="{67821554-A532-4DA1-ACCD-82DDADA3530D}" type="slidenum">
              <a:rPr lang="en-GB" altLang="en-US" smtClean="0"/>
              <a:pPr/>
              <a:t>6</a:t>
            </a:fld>
            <a:endParaRPr lang="en-GB" altLang="en-US"/>
          </a:p>
        </p:txBody>
      </p:sp>
    </p:spTree>
    <p:extLst>
      <p:ext uri="{BB962C8B-B14F-4D97-AF65-F5344CB8AC3E}">
        <p14:creationId xmlns:p14="http://schemas.microsoft.com/office/powerpoint/2010/main" val="389004279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rPr>
              <a:t>C</a:t>
            </a:r>
            <a:r>
              <a:rPr lang="en-GB" dirty="0" smtClean="0">
                <a:effectLst/>
              </a:rPr>
              <a:t>alculation </a:t>
            </a:r>
            <a:r>
              <a:rPr lang="en-GB" dirty="0">
                <a:effectLst/>
              </a:rPr>
              <a:t>principle for accounts</a:t>
            </a:r>
            <a:endParaRPr lang="en-US" dirty="0"/>
          </a:p>
        </p:txBody>
      </p:sp>
      <p:pic>
        <p:nvPicPr>
          <p:cNvPr id="5" name="Content Placeholder 4"/>
          <p:cNvPicPr>
            <a:picLocks noGrp="1" noChangeAspect="1"/>
          </p:cNvPicPr>
          <p:nvPr>
            <p:ph idx="1"/>
          </p:nvPr>
        </p:nvPicPr>
        <p:blipFill>
          <a:blip r:embed="rId2"/>
          <a:stretch>
            <a:fillRect/>
          </a:stretch>
        </p:blipFill>
        <p:spPr>
          <a:xfrm>
            <a:off x="1115616" y="1772816"/>
            <a:ext cx="6596516" cy="4114800"/>
          </a:xfrm>
          <a:prstGeom prst="rect">
            <a:avLst/>
          </a:prstGeom>
        </p:spPr>
      </p:pic>
      <p:sp>
        <p:nvSpPr>
          <p:cNvPr id="4" name="Slide Number Placeholder 3"/>
          <p:cNvSpPr>
            <a:spLocks noGrp="1"/>
          </p:cNvSpPr>
          <p:nvPr>
            <p:ph type="sldNum" sz="quarter" idx="10"/>
          </p:nvPr>
        </p:nvSpPr>
        <p:spPr/>
        <p:txBody>
          <a:bodyPr/>
          <a:lstStyle/>
          <a:p>
            <a:fld id="{67821554-A532-4DA1-ACCD-82DDADA3530D}" type="slidenum">
              <a:rPr lang="en-GB" altLang="en-US" smtClean="0"/>
              <a:pPr/>
              <a:t>7</a:t>
            </a:fld>
            <a:endParaRPr lang="en-GB" altLang="en-US"/>
          </a:p>
        </p:txBody>
      </p:sp>
    </p:spTree>
    <p:extLst>
      <p:ext uri="{BB962C8B-B14F-4D97-AF65-F5344CB8AC3E}">
        <p14:creationId xmlns:p14="http://schemas.microsoft.com/office/powerpoint/2010/main" val="100960716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Ecosystem Carbon Account</a:t>
            </a:r>
            <a:endParaRPr lang="en-US" dirty="0"/>
          </a:p>
        </p:txBody>
      </p:sp>
      <p:sp>
        <p:nvSpPr>
          <p:cNvPr id="3" name="Content Placeholder 2"/>
          <p:cNvSpPr>
            <a:spLocks noGrp="1"/>
          </p:cNvSpPr>
          <p:nvPr>
            <p:ph idx="1"/>
          </p:nvPr>
        </p:nvSpPr>
        <p:spPr>
          <a:xfrm>
            <a:off x="539552" y="1268760"/>
            <a:ext cx="7772400" cy="4114800"/>
          </a:xfrm>
        </p:spPr>
        <p:txBody>
          <a:bodyPr/>
          <a:lstStyle/>
          <a:p>
            <a:r>
              <a:rPr lang="en-US" sz="2000" dirty="0" smtClean="0"/>
              <a:t>Diagram and simplified structure of the accounts</a:t>
            </a:r>
            <a:endParaRPr lang="en-US" sz="2000" dirty="0"/>
          </a:p>
        </p:txBody>
      </p:sp>
      <p:sp>
        <p:nvSpPr>
          <p:cNvPr id="4" name="Slide Number Placeholder 3"/>
          <p:cNvSpPr>
            <a:spLocks noGrp="1"/>
          </p:cNvSpPr>
          <p:nvPr>
            <p:ph type="sldNum" sz="quarter" idx="10"/>
          </p:nvPr>
        </p:nvSpPr>
        <p:spPr/>
        <p:txBody>
          <a:bodyPr/>
          <a:lstStyle/>
          <a:p>
            <a:fld id="{67821554-A532-4DA1-ACCD-82DDADA3530D}" type="slidenum">
              <a:rPr lang="en-GB" altLang="en-US" smtClean="0"/>
              <a:pPr/>
              <a:t>8</a:t>
            </a:fld>
            <a:endParaRPr lang="en-GB" altLang="en-US"/>
          </a:p>
        </p:txBody>
      </p:sp>
      <p:pic>
        <p:nvPicPr>
          <p:cNvPr id="6" name="Picture 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1844824"/>
            <a:ext cx="5023406" cy="3662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Table 6"/>
          <p:cNvGraphicFramePr>
            <a:graphicFrameLocks noGrp="1"/>
          </p:cNvGraphicFramePr>
          <p:nvPr>
            <p:extLst>
              <p:ext uri="{D42A27DB-BD31-4B8C-83A1-F6EECF244321}">
                <p14:modId xmlns:p14="http://schemas.microsoft.com/office/powerpoint/2010/main" val="4153091297"/>
              </p:ext>
            </p:extLst>
          </p:nvPr>
        </p:nvGraphicFramePr>
        <p:xfrm>
          <a:off x="5580112" y="1844824"/>
          <a:ext cx="3219450" cy="4024312"/>
        </p:xfrm>
        <a:graphic>
          <a:graphicData uri="http://schemas.openxmlformats.org/drawingml/2006/table">
            <a:tbl>
              <a:tblPr firstRow="1" firstCol="1" bandRow="1"/>
              <a:tblGrid>
                <a:gridCol w="3219450"/>
              </a:tblGrid>
              <a:tr h="182923">
                <a:tc>
                  <a:txBody>
                    <a:bodyPr/>
                    <a:lstStyle/>
                    <a:p>
                      <a:pPr algn="just">
                        <a:spcAft>
                          <a:spcPts val="200"/>
                        </a:spcAft>
                      </a:pPr>
                      <a:r>
                        <a:rPr lang="en-GB" sz="1200" b="1" dirty="0">
                          <a:solidFill>
                            <a:schemeClr val="tx1"/>
                          </a:solidFill>
                          <a:effectLst/>
                          <a:latin typeface="Calibri"/>
                          <a:ea typeface="ヒラギノ角ゴ Pro W3"/>
                          <a:cs typeface="Times New Roman"/>
                        </a:rPr>
                        <a:t>Stocks / Flows account</a:t>
                      </a:r>
                      <a:endParaRPr lang="fr-FR" sz="1200" dirty="0">
                        <a:solidFill>
                          <a:schemeClr val="tx1"/>
                        </a:solidFill>
                        <a:effectLst/>
                        <a:latin typeface="Garamond"/>
                        <a:ea typeface="ヒラギノ角ゴ Pro W3"/>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923">
                <a:tc>
                  <a:txBody>
                    <a:bodyPr/>
                    <a:lstStyle/>
                    <a:p>
                      <a:pPr algn="just">
                        <a:spcAft>
                          <a:spcPts val="200"/>
                        </a:spcAft>
                      </a:pPr>
                      <a:r>
                        <a:rPr lang="en-GB" sz="1200" dirty="0">
                          <a:solidFill>
                            <a:schemeClr val="tx1"/>
                          </a:solidFill>
                          <a:effectLst/>
                          <a:latin typeface="Calibri"/>
                          <a:ea typeface="ヒラギノ角ゴ Pro W3"/>
                          <a:cs typeface="Times New Roman"/>
                        </a:rPr>
                        <a:t>Opening stocks</a:t>
                      </a:r>
                      <a:endParaRPr lang="fr-FR" sz="1200" dirty="0">
                        <a:solidFill>
                          <a:schemeClr val="tx1"/>
                        </a:solidFill>
                        <a:effectLst/>
                        <a:latin typeface="Garamond"/>
                        <a:ea typeface="ヒラギノ角ゴ Pro W3"/>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2784">
                <a:tc>
                  <a:txBody>
                    <a:bodyPr/>
                    <a:lstStyle/>
                    <a:p>
                      <a:pPr algn="just">
                        <a:spcAft>
                          <a:spcPts val="600"/>
                        </a:spcAft>
                      </a:pPr>
                      <a:r>
                        <a:rPr lang="en-GB" sz="1200" dirty="0">
                          <a:solidFill>
                            <a:schemeClr val="tx1"/>
                          </a:solidFill>
                          <a:effectLst/>
                          <a:latin typeface="Calibri"/>
                          <a:ea typeface="ヒラギノ角ゴ Pro W3"/>
                          <a:cs typeface="Times New Roman"/>
                        </a:rPr>
                        <a:t>Flows / Input (+)</a:t>
                      </a:r>
                      <a:endParaRPr lang="fr-FR" sz="1200" dirty="0">
                        <a:solidFill>
                          <a:schemeClr val="tx1"/>
                        </a:solidFill>
                        <a:effectLst/>
                        <a:latin typeface="Garamond"/>
                        <a:ea typeface="ヒラギノ角ゴ Pro W3"/>
                        <a:cs typeface="Times New Roman"/>
                      </a:endParaRPr>
                    </a:p>
                    <a:p>
                      <a:pPr algn="just">
                        <a:spcAft>
                          <a:spcPts val="0"/>
                        </a:spcAft>
                      </a:pPr>
                      <a:r>
                        <a:rPr lang="en-GB" sz="1000" dirty="0">
                          <a:solidFill>
                            <a:schemeClr val="tx1"/>
                          </a:solidFill>
                          <a:effectLst/>
                          <a:latin typeface="Calibri"/>
                          <a:ea typeface="Times New Roman"/>
                          <a:cs typeface="Times New Roman"/>
                        </a:rPr>
                        <a:t>whose:</a:t>
                      </a:r>
                      <a:endParaRPr lang="fr-FR" sz="1100" dirty="0">
                        <a:solidFill>
                          <a:schemeClr val="tx1"/>
                        </a:solidFill>
                        <a:effectLst/>
                        <a:latin typeface="Calibri"/>
                        <a:ea typeface="Calibri"/>
                        <a:cs typeface="Times New Roman"/>
                      </a:endParaRPr>
                    </a:p>
                    <a:p>
                      <a:pPr marL="342900" lvl="0" indent="-342900" algn="just">
                        <a:spcAft>
                          <a:spcPts val="600"/>
                        </a:spcAft>
                        <a:buFont typeface="Symbol"/>
                        <a:buChar char=""/>
                      </a:pPr>
                      <a:r>
                        <a:rPr lang="en-GB" sz="1200" dirty="0">
                          <a:solidFill>
                            <a:schemeClr val="tx1"/>
                          </a:solidFill>
                          <a:effectLst/>
                          <a:latin typeface="Calibri"/>
                          <a:ea typeface="ヒラギノ角ゴ Pro W3"/>
                          <a:cs typeface="Times New Roman"/>
                        </a:rPr>
                        <a:t>NPP (Net Primary Production)</a:t>
                      </a:r>
                      <a:endParaRPr lang="fr-FR" sz="1200" dirty="0">
                        <a:solidFill>
                          <a:schemeClr val="tx1"/>
                        </a:solidFill>
                        <a:effectLst/>
                        <a:latin typeface="Garamond"/>
                        <a:ea typeface="ヒラギノ角ゴ Pro W3"/>
                        <a:cs typeface="Times New Roman"/>
                      </a:endParaRPr>
                    </a:p>
                    <a:p>
                      <a:pPr marL="342900" lvl="0" indent="-342900" algn="l">
                        <a:spcAft>
                          <a:spcPts val="600"/>
                        </a:spcAft>
                        <a:buFont typeface="Symbol"/>
                        <a:buChar char=""/>
                      </a:pPr>
                      <a:r>
                        <a:rPr lang="en-GB" sz="1200" dirty="0">
                          <a:solidFill>
                            <a:schemeClr val="tx1"/>
                          </a:solidFill>
                          <a:effectLst/>
                          <a:latin typeface="Calibri"/>
                          <a:ea typeface="ヒラギノ角ゴ Pro W3"/>
                          <a:cs typeface="Times New Roman"/>
                        </a:rPr>
                        <a:t>NEP = NPP – heterotrophic respiration</a:t>
                      </a:r>
                      <a:endParaRPr lang="fr-FR" sz="1200" dirty="0">
                        <a:solidFill>
                          <a:schemeClr val="tx1"/>
                        </a:solidFill>
                        <a:effectLst/>
                        <a:latin typeface="Garamond"/>
                        <a:ea typeface="ヒラギノ角ゴ Pro W3"/>
                        <a:cs typeface="Times New Roman"/>
                      </a:endParaRPr>
                    </a:p>
                    <a:p>
                      <a:pPr marL="342900" lvl="0" indent="-342900" algn="just">
                        <a:spcAft>
                          <a:spcPts val="600"/>
                        </a:spcAft>
                        <a:buFont typeface="Symbol"/>
                        <a:buChar char=""/>
                      </a:pPr>
                      <a:r>
                        <a:rPr lang="en-GB" sz="1200" dirty="0">
                          <a:solidFill>
                            <a:schemeClr val="tx1"/>
                          </a:solidFill>
                          <a:effectLst/>
                          <a:latin typeface="Calibri"/>
                          <a:ea typeface="ヒラギノ角ゴ Pro W3"/>
                          <a:cs typeface="Times New Roman"/>
                        </a:rPr>
                        <a:t>Carbon imports (seed, manure)</a:t>
                      </a:r>
                      <a:endParaRPr lang="fr-FR" sz="1200" dirty="0">
                        <a:solidFill>
                          <a:schemeClr val="tx1"/>
                        </a:solidFill>
                        <a:effectLst/>
                        <a:latin typeface="Garamond"/>
                        <a:ea typeface="ヒラギノ角ゴ Pro W3"/>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1160">
                <a:tc>
                  <a:txBody>
                    <a:bodyPr/>
                    <a:lstStyle/>
                    <a:p>
                      <a:pPr algn="just">
                        <a:spcAft>
                          <a:spcPts val="600"/>
                        </a:spcAft>
                      </a:pPr>
                      <a:r>
                        <a:rPr lang="en-GB" sz="1200" dirty="0">
                          <a:solidFill>
                            <a:schemeClr val="tx1"/>
                          </a:solidFill>
                          <a:effectLst/>
                          <a:latin typeface="Calibri"/>
                          <a:ea typeface="ヒラギノ角ゴ Pro W3"/>
                          <a:cs typeface="Times New Roman"/>
                        </a:rPr>
                        <a:t>Flows / Output (-)</a:t>
                      </a:r>
                      <a:endParaRPr lang="fr-FR" sz="1200" dirty="0">
                        <a:solidFill>
                          <a:schemeClr val="tx1"/>
                        </a:solidFill>
                        <a:effectLst/>
                        <a:latin typeface="Garamond"/>
                        <a:ea typeface="ヒラギノ角ゴ Pro W3"/>
                        <a:cs typeface="Times New Roman"/>
                      </a:endParaRPr>
                    </a:p>
                    <a:p>
                      <a:pPr algn="just">
                        <a:spcAft>
                          <a:spcPts val="0"/>
                        </a:spcAft>
                      </a:pPr>
                      <a:r>
                        <a:rPr lang="en-GB" sz="1000" dirty="0">
                          <a:solidFill>
                            <a:schemeClr val="tx1"/>
                          </a:solidFill>
                          <a:effectLst/>
                          <a:latin typeface="Calibri"/>
                          <a:ea typeface="Times New Roman"/>
                          <a:cs typeface="Times New Roman"/>
                        </a:rPr>
                        <a:t>whose:</a:t>
                      </a:r>
                      <a:endParaRPr lang="fr-FR" sz="1100" dirty="0">
                        <a:solidFill>
                          <a:schemeClr val="tx1"/>
                        </a:solidFill>
                        <a:effectLst/>
                        <a:latin typeface="Calibri"/>
                        <a:ea typeface="Calibri"/>
                        <a:cs typeface="Times New Roman"/>
                      </a:endParaRPr>
                    </a:p>
                    <a:p>
                      <a:pPr marL="342900" lvl="0" indent="-342900" algn="just">
                        <a:spcAft>
                          <a:spcPts val="200"/>
                        </a:spcAft>
                        <a:buFont typeface="Symbol"/>
                        <a:buChar char=""/>
                      </a:pPr>
                      <a:r>
                        <a:rPr lang="en-GB" sz="1200" dirty="0">
                          <a:solidFill>
                            <a:schemeClr val="tx1"/>
                          </a:solidFill>
                          <a:effectLst/>
                          <a:latin typeface="Calibri"/>
                          <a:ea typeface="ヒラギノ角ゴ Pro W3"/>
                          <a:cs typeface="Times New Roman"/>
                        </a:rPr>
                        <a:t>Wood removals</a:t>
                      </a:r>
                      <a:endParaRPr lang="fr-FR" sz="1200" dirty="0">
                        <a:solidFill>
                          <a:schemeClr val="tx1"/>
                        </a:solidFill>
                        <a:effectLst/>
                        <a:latin typeface="Garamond"/>
                        <a:ea typeface="ヒラギノ角ゴ Pro W3"/>
                        <a:cs typeface="Times New Roman"/>
                      </a:endParaRPr>
                    </a:p>
                    <a:p>
                      <a:pPr marL="342900" lvl="0" indent="-342900" algn="just">
                        <a:spcAft>
                          <a:spcPts val="200"/>
                        </a:spcAft>
                        <a:buFont typeface="Symbol"/>
                        <a:buChar char=""/>
                      </a:pPr>
                      <a:r>
                        <a:rPr lang="en-GB" sz="1200" dirty="0">
                          <a:solidFill>
                            <a:schemeClr val="tx1"/>
                          </a:solidFill>
                          <a:effectLst/>
                          <a:latin typeface="Calibri"/>
                          <a:ea typeface="ヒラギノ角ゴ Pro W3"/>
                          <a:cs typeface="Times New Roman"/>
                        </a:rPr>
                        <a:t>Agriculture crops</a:t>
                      </a:r>
                      <a:endParaRPr lang="fr-FR" sz="1200" dirty="0">
                        <a:solidFill>
                          <a:schemeClr val="tx1"/>
                        </a:solidFill>
                        <a:effectLst/>
                        <a:latin typeface="Garamond"/>
                        <a:ea typeface="ヒラギノ角ゴ Pro W3"/>
                        <a:cs typeface="Times New Roman"/>
                      </a:endParaRPr>
                    </a:p>
                    <a:p>
                      <a:pPr marL="342900" lvl="0" indent="-342900" algn="just">
                        <a:spcAft>
                          <a:spcPts val="200"/>
                        </a:spcAft>
                        <a:buFont typeface="Symbol"/>
                        <a:buChar char=""/>
                      </a:pPr>
                      <a:r>
                        <a:rPr lang="en-GB" sz="1200" dirty="0">
                          <a:solidFill>
                            <a:schemeClr val="tx1"/>
                          </a:solidFill>
                          <a:effectLst/>
                          <a:latin typeface="Calibri"/>
                          <a:ea typeface="ヒラギノ角ゴ Pro W3"/>
                          <a:cs typeface="Times New Roman"/>
                        </a:rPr>
                        <a:t>Animal products</a:t>
                      </a:r>
                      <a:endParaRPr lang="fr-FR" sz="1200" dirty="0">
                        <a:solidFill>
                          <a:schemeClr val="tx1"/>
                        </a:solidFill>
                        <a:effectLst/>
                        <a:latin typeface="Garamond"/>
                        <a:ea typeface="ヒラギノ角ゴ Pro W3"/>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923">
                <a:tc>
                  <a:txBody>
                    <a:bodyPr/>
                    <a:lstStyle/>
                    <a:p>
                      <a:pPr algn="just">
                        <a:spcAft>
                          <a:spcPts val="200"/>
                        </a:spcAft>
                      </a:pPr>
                      <a:r>
                        <a:rPr lang="en-GB" sz="1200" b="1" dirty="0">
                          <a:solidFill>
                            <a:schemeClr val="tx1"/>
                          </a:solidFill>
                          <a:effectLst/>
                          <a:latin typeface="Calibri"/>
                          <a:ea typeface="ヒラギノ角ゴ Pro W3"/>
                          <a:cs typeface="Times New Roman"/>
                        </a:rPr>
                        <a:t>Net Ecosystem Carbon Balance 1 (NECB 1)</a:t>
                      </a:r>
                      <a:endParaRPr lang="fr-FR" sz="1200" dirty="0">
                        <a:solidFill>
                          <a:schemeClr val="tx1"/>
                        </a:solidFill>
                        <a:effectLst/>
                        <a:latin typeface="Garamond"/>
                        <a:ea typeface="ヒラギノ角ゴ Pro W3"/>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2830">
                <a:tc>
                  <a:txBody>
                    <a:bodyPr/>
                    <a:lstStyle/>
                    <a:p>
                      <a:pPr algn="just">
                        <a:spcAft>
                          <a:spcPts val="600"/>
                        </a:spcAft>
                      </a:pPr>
                      <a:r>
                        <a:rPr lang="en-GB" sz="1200" dirty="0">
                          <a:solidFill>
                            <a:schemeClr val="tx1"/>
                          </a:solidFill>
                          <a:effectLst/>
                          <a:latin typeface="Calibri"/>
                          <a:ea typeface="ヒラギノ角ゴ Pro W3"/>
                          <a:cs typeface="Times New Roman"/>
                        </a:rPr>
                        <a:t>Changes in Stocks</a:t>
                      </a:r>
                      <a:endParaRPr lang="fr-FR" sz="1200" dirty="0">
                        <a:solidFill>
                          <a:schemeClr val="tx1"/>
                        </a:solidFill>
                        <a:effectLst/>
                        <a:latin typeface="Garamond"/>
                        <a:ea typeface="ヒラギノ角ゴ Pro W3"/>
                        <a:cs typeface="Times New Roman"/>
                      </a:endParaRPr>
                    </a:p>
                    <a:p>
                      <a:pPr algn="just">
                        <a:spcAft>
                          <a:spcPts val="0"/>
                        </a:spcAft>
                      </a:pPr>
                      <a:r>
                        <a:rPr lang="en-GB" sz="1000" dirty="0">
                          <a:solidFill>
                            <a:schemeClr val="tx1"/>
                          </a:solidFill>
                          <a:effectLst/>
                          <a:latin typeface="Calibri"/>
                          <a:ea typeface="Times New Roman"/>
                          <a:cs typeface="Times New Roman"/>
                        </a:rPr>
                        <a:t>whose:</a:t>
                      </a:r>
                      <a:endParaRPr lang="fr-FR" sz="1100" dirty="0">
                        <a:solidFill>
                          <a:schemeClr val="tx1"/>
                        </a:solidFill>
                        <a:effectLst/>
                        <a:latin typeface="Calibri"/>
                        <a:ea typeface="Calibri"/>
                        <a:cs typeface="Times New Roman"/>
                      </a:endParaRPr>
                    </a:p>
                    <a:p>
                      <a:pPr marL="342900" lvl="0" indent="-342900" algn="just">
                        <a:spcAft>
                          <a:spcPts val="200"/>
                        </a:spcAft>
                        <a:buFont typeface="Symbol"/>
                        <a:buChar char=""/>
                      </a:pPr>
                      <a:r>
                        <a:rPr lang="en-GB" sz="1200" dirty="0">
                          <a:solidFill>
                            <a:schemeClr val="tx1"/>
                          </a:solidFill>
                          <a:effectLst/>
                          <a:latin typeface="Calibri"/>
                          <a:ea typeface="ヒラギノ角ゴ Pro W3"/>
                          <a:cs typeface="Times New Roman"/>
                        </a:rPr>
                        <a:t>Net Forest growth</a:t>
                      </a:r>
                      <a:endParaRPr lang="fr-FR" sz="1200" dirty="0">
                        <a:solidFill>
                          <a:schemeClr val="tx1"/>
                        </a:solidFill>
                        <a:effectLst/>
                        <a:latin typeface="Garamond"/>
                        <a:ea typeface="ヒラギノ角ゴ Pro W3"/>
                        <a:cs typeface="Times New Roman"/>
                      </a:endParaRPr>
                    </a:p>
                    <a:p>
                      <a:pPr marL="342900" lvl="0" indent="-342900" algn="just">
                        <a:spcAft>
                          <a:spcPts val="600"/>
                        </a:spcAft>
                        <a:buFont typeface="Symbol"/>
                        <a:buChar char=""/>
                      </a:pPr>
                      <a:r>
                        <a:rPr lang="en-GB" sz="1200" dirty="0">
                          <a:solidFill>
                            <a:schemeClr val="tx1"/>
                          </a:solidFill>
                          <a:effectLst/>
                          <a:latin typeface="Calibri"/>
                          <a:ea typeface="ヒラギノ角ゴ Pro W3"/>
                          <a:cs typeface="Times New Roman"/>
                        </a:rPr>
                        <a:t>Changes in land cover</a:t>
                      </a:r>
                      <a:endParaRPr lang="fr-FR" sz="1200" dirty="0">
                        <a:solidFill>
                          <a:schemeClr val="tx1"/>
                        </a:solidFill>
                        <a:effectLst/>
                        <a:latin typeface="Garamond"/>
                        <a:ea typeface="ヒラギノ角ゴ Pro W3"/>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923">
                <a:tc>
                  <a:txBody>
                    <a:bodyPr/>
                    <a:lstStyle/>
                    <a:p>
                      <a:pPr algn="just">
                        <a:spcAft>
                          <a:spcPts val="200"/>
                        </a:spcAft>
                      </a:pPr>
                      <a:r>
                        <a:rPr lang="en-GB" sz="1200" b="1" dirty="0">
                          <a:solidFill>
                            <a:schemeClr val="tx1"/>
                          </a:solidFill>
                          <a:effectLst/>
                          <a:latin typeface="Calibri"/>
                          <a:ea typeface="ヒラギノ角ゴ Pro W3"/>
                          <a:cs typeface="Times New Roman"/>
                        </a:rPr>
                        <a:t>Net Ecosystem Carbon Balance 2 (NECB 2)</a:t>
                      </a:r>
                      <a:endParaRPr lang="fr-FR" sz="1200" dirty="0">
                        <a:solidFill>
                          <a:schemeClr val="tx1"/>
                        </a:solidFill>
                        <a:effectLst/>
                        <a:latin typeface="Garamond"/>
                        <a:ea typeface="ヒラギノ角ゴ Pro W3"/>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923">
                <a:tc>
                  <a:txBody>
                    <a:bodyPr/>
                    <a:lstStyle/>
                    <a:p>
                      <a:pPr algn="just">
                        <a:spcAft>
                          <a:spcPts val="200"/>
                        </a:spcAft>
                      </a:pPr>
                      <a:r>
                        <a:rPr lang="en-GB" sz="1200" dirty="0">
                          <a:solidFill>
                            <a:schemeClr val="tx1"/>
                          </a:solidFill>
                          <a:effectLst/>
                          <a:latin typeface="Calibri"/>
                          <a:ea typeface="ヒラギノ角ゴ Pro W3"/>
                          <a:cs typeface="Times New Roman"/>
                        </a:rPr>
                        <a:t>Adjustment = NECB 2 – NECB 1</a:t>
                      </a:r>
                      <a:endParaRPr lang="fr-FR" sz="1200" dirty="0">
                        <a:solidFill>
                          <a:schemeClr val="tx1"/>
                        </a:solidFill>
                        <a:effectLst/>
                        <a:latin typeface="Garamond"/>
                        <a:ea typeface="ヒラギノ角ゴ Pro W3"/>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923">
                <a:tc>
                  <a:txBody>
                    <a:bodyPr/>
                    <a:lstStyle/>
                    <a:p>
                      <a:pPr algn="just">
                        <a:spcAft>
                          <a:spcPts val="200"/>
                        </a:spcAft>
                      </a:pPr>
                      <a:r>
                        <a:rPr lang="en-GB" sz="1200" dirty="0">
                          <a:solidFill>
                            <a:schemeClr val="tx1"/>
                          </a:solidFill>
                          <a:effectLst/>
                          <a:latin typeface="Calibri"/>
                          <a:ea typeface="ヒラギノ角ゴ Pro W3"/>
                          <a:cs typeface="Times New Roman"/>
                        </a:rPr>
                        <a:t>Closing Stocks</a:t>
                      </a:r>
                      <a:endParaRPr lang="fr-FR" sz="1200" dirty="0">
                        <a:solidFill>
                          <a:schemeClr val="tx1"/>
                        </a:solidFill>
                        <a:effectLst/>
                        <a:latin typeface="Garamond"/>
                        <a:ea typeface="ヒラギノ角ゴ Pro W3"/>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7162592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Ecosystem Carbon Account</a:t>
            </a:r>
            <a:endParaRPr lang="en-US" dirty="0"/>
          </a:p>
        </p:txBody>
      </p:sp>
      <p:sp>
        <p:nvSpPr>
          <p:cNvPr id="3" name="Content Placeholder 2"/>
          <p:cNvSpPr>
            <a:spLocks noGrp="1"/>
          </p:cNvSpPr>
          <p:nvPr>
            <p:ph idx="1"/>
          </p:nvPr>
        </p:nvSpPr>
        <p:spPr>
          <a:xfrm>
            <a:off x="539552" y="1196752"/>
            <a:ext cx="7772400" cy="4114800"/>
          </a:xfrm>
        </p:spPr>
        <p:txBody>
          <a:bodyPr/>
          <a:lstStyle/>
          <a:p>
            <a:pPr marL="0" indent="0">
              <a:buNone/>
            </a:pPr>
            <a:r>
              <a:rPr lang="fr-FR" sz="1800" dirty="0" smtClean="0"/>
              <a:t>List of </a:t>
            </a:r>
            <a:r>
              <a:rPr lang="en-US" sz="1800" dirty="0" smtClean="0"/>
              <a:t>calculated</a:t>
            </a:r>
            <a:r>
              <a:rPr lang="fr-FR" sz="1800" dirty="0" smtClean="0"/>
              <a:t> variables</a:t>
            </a:r>
            <a:endParaRPr lang="en-GB" sz="1800" b="1" i="1" dirty="0" smtClean="0"/>
          </a:p>
          <a:p>
            <a:endParaRPr lang="en-US" sz="2000" dirty="0" smtClean="0"/>
          </a:p>
          <a:p>
            <a:pPr>
              <a:spcBef>
                <a:spcPts val="100"/>
              </a:spcBef>
              <a:spcAft>
                <a:spcPts val="300"/>
              </a:spcAft>
            </a:pPr>
            <a:r>
              <a:rPr lang="en-US" sz="1200" dirty="0" smtClean="0"/>
              <a:t>Organic Carbon Content Stock - Forest </a:t>
            </a:r>
          </a:p>
          <a:p>
            <a:pPr>
              <a:spcBef>
                <a:spcPts val="100"/>
              </a:spcBef>
              <a:spcAft>
                <a:spcPts val="300"/>
              </a:spcAft>
            </a:pPr>
            <a:r>
              <a:rPr lang="en-US" sz="1200" dirty="0" smtClean="0"/>
              <a:t>Organic Carbon Content Stock - Harvested crops </a:t>
            </a:r>
          </a:p>
          <a:p>
            <a:pPr>
              <a:spcBef>
                <a:spcPts val="100"/>
              </a:spcBef>
              <a:spcAft>
                <a:spcPts val="300"/>
              </a:spcAft>
            </a:pPr>
            <a:r>
              <a:rPr lang="en-US" sz="1200" dirty="0" smtClean="0"/>
              <a:t>Organic Carbon Content Stock - Soil </a:t>
            </a:r>
          </a:p>
          <a:p>
            <a:pPr>
              <a:spcBef>
                <a:spcPts val="100"/>
              </a:spcBef>
              <a:spcAft>
                <a:spcPts val="300"/>
              </a:spcAft>
            </a:pPr>
            <a:r>
              <a:rPr lang="en-US" sz="1200" dirty="0" smtClean="0"/>
              <a:t>Organic Carbon Content Stock - Other Natural Vegetation (total) </a:t>
            </a:r>
          </a:p>
          <a:p>
            <a:pPr>
              <a:spcBef>
                <a:spcPts val="100"/>
              </a:spcBef>
              <a:spcAft>
                <a:spcPts val="300"/>
              </a:spcAft>
            </a:pPr>
            <a:r>
              <a:rPr lang="en-US" sz="1200" dirty="0" smtClean="0"/>
              <a:t>Organic Carbon Content Stock - Other Natural Vegetation (by class) </a:t>
            </a:r>
          </a:p>
          <a:p>
            <a:pPr>
              <a:spcBef>
                <a:spcPts val="100"/>
              </a:spcBef>
              <a:spcAft>
                <a:spcPts val="300"/>
              </a:spcAft>
            </a:pPr>
            <a:r>
              <a:rPr lang="en-US" sz="1200" dirty="0" smtClean="0"/>
              <a:t>Organic Carbon Content Flow - Forest Growth </a:t>
            </a:r>
          </a:p>
          <a:p>
            <a:pPr>
              <a:spcBef>
                <a:spcPts val="100"/>
              </a:spcBef>
              <a:spcAft>
                <a:spcPts val="300"/>
              </a:spcAft>
            </a:pPr>
            <a:r>
              <a:rPr lang="en-US" sz="1200" dirty="0" smtClean="0"/>
              <a:t>Organic Carbon Content Flow - Forest Growth </a:t>
            </a:r>
          </a:p>
          <a:p>
            <a:pPr>
              <a:spcBef>
                <a:spcPts val="100"/>
              </a:spcBef>
              <a:spcAft>
                <a:spcPts val="300"/>
              </a:spcAft>
            </a:pPr>
            <a:r>
              <a:rPr lang="en-US" sz="1200" dirty="0" smtClean="0"/>
              <a:t>Organic Carbon Content Flow - Forest Harvest </a:t>
            </a:r>
          </a:p>
          <a:p>
            <a:pPr>
              <a:spcBef>
                <a:spcPts val="100"/>
              </a:spcBef>
              <a:spcAft>
                <a:spcPts val="300"/>
              </a:spcAft>
            </a:pPr>
            <a:r>
              <a:rPr lang="en-US" sz="1200" dirty="0" smtClean="0"/>
              <a:t>Organic Carbon Content Flow - Harvested Crops </a:t>
            </a:r>
          </a:p>
          <a:p>
            <a:pPr>
              <a:spcBef>
                <a:spcPts val="100"/>
              </a:spcBef>
              <a:spcAft>
                <a:spcPts val="300"/>
              </a:spcAft>
            </a:pPr>
            <a:r>
              <a:rPr lang="en-US" sz="1200" dirty="0" smtClean="0"/>
              <a:t>Organic Carbon Content Flow - Grazed biomass </a:t>
            </a:r>
          </a:p>
          <a:p>
            <a:pPr>
              <a:spcBef>
                <a:spcPts val="100"/>
              </a:spcBef>
              <a:spcAft>
                <a:spcPts val="300"/>
              </a:spcAft>
            </a:pPr>
            <a:r>
              <a:rPr lang="en-US" sz="1200" dirty="0" smtClean="0"/>
              <a:t>Organic Carbon Content Flow - Sludge Application </a:t>
            </a:r>
          </a:p>
          <a:p>
            <a:pPr>
              <a:spcBef>
                <a:spcPts val="100"/>
              </a:spcBef>
              <a:spcAft>
                <a:spcPts val="300"/>
              </a:spcAft>
            </a:pPr>
            <a:r>
              <a:rPr lang="en-US" sz="1200" dirty="0" smtClean="0"/>
              <a:t>Organic Carbon Content Flow: manure application</a:t>
            </a:r>
          </a:p>
          <a:p>
            <a:pPr>
              <a:spcBef>
                <a:spcPts val="100"/>
              </a:spcBef>
              <a:spcAft>
                <a:spcPts val="300"/>
              </a:spcAft>
            </a:pPr>
            <a:r>
              <a:rPr lang="en-US" sz="1200" dirty="0" smtClean="0"/>
              <a:t>Organic Carbon Content Flow: manure deposition </a:t>
            </a:r>
          </a:p>
          <a:p>
            <a:pPr>
              <a:spcBef>
                <a:spcPts val="100"/>
              </a:spcBef>
              <a:spcAft>
                <a:spcPts val="300"/>
              </a:spcAft>
            </a:pPr>
            <a:r>
              <a:rPr lang="en-US" sz="1200" dirty="0" smtClean="0"/>
              <a:t>Organic Carbon Content Flow: Net Primary Production </a:t>
            </a:r>
          </a:p>
          <a:p>
            <a:pPr>
              <a:spcBef>
                <a:spcPts val="100"/>
              </a:spcBef>
              <a:spcAft>
                <a:spcPts val="300"/>
              </a:spcAft>
            </a:pPr>
            <a:r>
              <a:rPr lang="en-US" sz="1200" dirty="0" smtClean="0"/>
              <a:t>Organic Carbon Content Flow: Deadwood</a:t>
            </a:r>
          </a:p>
          <a:p>
            <a:pPr>
              <a:spcBef>
                <a:spcPts val="100"/>
              </a:spcBef>
              <a:spcAft>
                <a:spcPts val="300"/>
              </a:spcAft>
            </a:pPr>
            <a:r>
              <a:rPr lang="en-US" sz="1200" dirty="0" smtClean="0"/>
              <a:t>Organic Carbon Content Flow: Litter</a:t>
            </a:r>
          </a:p>
          <a:p>
            <a:pPr>
              <a:spcAft>
                <a:spcPts val="600"/>
              </a:spcAft>
            </a:pPr>
            <a:endParaRPr lang="en-US" sz="1400" dirty="0"/>
          </a:p>
        </p:txBody>
      </p:sp>
      <p:sp>
        <p:nvSpPr>
          <p:cNvPr id="4" name="Slide Number Placeholder 3"/>
          <p:cNvSpPr>
            <a:spLocks noGrp="1"/>
          </p:cNvSpPr>
          <p:nvPr>
            <p:ph type="sldNum" sz="quarter" idx="10"/>
          </p:nvPr>
        </p:nvSpPr>
        <p:spPr/>
        <p:txBody>
          <a:bodyPr/>
          <a:lstStyle/>
          <a:p>
            <a:fld id="{67821554-A532-4DA1-ACCD-82DDADA3530D}" type="slidenum">
              <a:rPr lang="en-GB" altLang="en-US" smtClean="0"/>
              <a:pPr/>
              <a:t>9</a:t>
            </a:fld>
            <a:endParaRPr lang="en-GB" altLang="en-US"/>
          </a:p>
        </p:txBody>
      </p:sp>
    </p:spTree>
    <p:extLst>
      <p:ext uri="{BB962C8B-B14F-4D97-AF65-F5344CB8AC3E}">
        <p14:creationId xmlns:p14="http://schemas.microsoft.com/office/powerpoint/2010/main" val="2787311369"/>
      </p:ext>
    </p:extLst>
  </p:cSld>
  <p:clrMapOvr>
    <a:masterClrMapping/>
  </p:clrMapOvr>
  <p:transition/>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rgbClr val="00007E"/>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rgbClr val="00007E"/>
            </a:solidFill>
            <a:effectLst/>
            <a:latin typeface="Verdana" panose="020B0604030504040204"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EEA1-WhiteBackground</Template>
  <TotalTime>176</TotalTime>
  <Words>865</Words>
  <Application>Microsoft Office PowerPoint</Application>
  <PresentationFormat>On-screen Show (4:3)</PresentationFormat>
  <Paragraphs>94</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Garamond</vt:lpstr>
      <vt:lpstr>Symbol</vt:lpstr>
      <vt:lpstr>Times New Roman</vt:lpstr>
      <vt:lpstr>Verdana</vt:lpstr>
      <vt:lpstr>ヒラギノ角ゴ Pro W3</vt:lpstr>
      <vt:lpstr>Default Design</vt:lpstr>
      <vt:lpstr>Expert workshop on components of EEA Ecosystem Capital Accounts (ECA)</vt:lpstr>
      <vt:lpstr>An experimental methodological framework</vt:lpstr>
      <vt:lpstr>An experimental methodological framework</vt:lpstr>
      <vt:lpstr>Ecosystems Capital Accounts Approach</vt:lpstr>
      <vt:lpstr>EEA Ecosystem Capital Accounts</vt:lpstr>
      <vt:lpstr>Original simplified framework of SECA</vt:lpstr>
      <vt:lpstr>Calculation principle for accounts</vt:lpstr>
      <vt:lpstr>The Ecosystem Carbon Account</vt:lpstr>
      <vt:lpstr>The Ecosystem Carbon Account</vt:lpstr>
      <vt:lpstr>The Ecosystem Carbon Account</vt:lpstr>
      <vt:lpstr>The Ecosystem Carbon Account</vt:lpstr>
      <vt:lpstr>The Ecosystem Carbon Account</vt:lpstr>
    </vt:vector>
  </TitlesOfParts>
  <Company>European Environment Agency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Expert workshop on components of EEA Ecosystem Capital Accounts</dc:title>
  <dc:creator>Daniel Desaulty</dc:creator>
  <cp:lastModifiedBy>Jan-Erik Petersen</cp:lastModifiedBy>
  <cp:revision>15</cp:revision>
  <dcterms:created xsi:type="dcterms:W3CDTF">2015-03-20T14:02:04Z</dcterms:created>
  <dcterms:modified xsi:type="dcterms:W3CDTF">2015-03-23T18:03:20Z</dcterms:modified>
</cp:coreProperties>
</file>