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61" r:id="rId3"/>
    <p:sldId id="268" r:id="rId4"/>
    <p:sldId id="273" r:id="rId5"/>
    <p:sldId id="269" r:id="rId6"/>
    <p:sldId id="270" r:id="rId7"/>
    <p:sldId id="271" r:id="rId8"/>
    <p:sldId id="272" r:id="rId9"/>
  </p:sldIdLst>
  <p:sldSz cx="9144000" cy="6858000" type="screen4x3"/>
  <p:notesSz cx="6691313" cy="10044113"/>
  <p:defaultTextStyle>
    <a:defPPr>
      <a:defRPr lang="en-GB"/>
    </a:defPPr>
    <a:lvl1pPr algn="l" rtl="0" fontAlgn="base">
      <a:spcBef>
        <a:spcPct val="0"/>
      </a:spcBef>
      <a:spcAft>
        <a:spcPct val="0"/>
      </a:spcAft>
      <a:defRPr sz="2400" kern="1200">
        <a:solidFill>
          <a:srgbClr val="00007E"/>
        </a:solidFill>
        <a:latin typeface="Verdana" panose="020B0604030504040204" pitchFamily="34" charset="0"/>
        <a:ea typeface="+mn-ea"/>
        <a:cs typeface="+mn-cs"/>
      </a:defRPr>
    </a:lvl1pPr>
    <a:lvl2pPr marL="457200" algn="l" rtl="0" fontAlgn="base">
      <a:spcBef>
        <a:spcPct val="0"/>
      </a:spcBef>
      <a:spcAft>
        <a:spcPct val="0"/>
      </a:spcAft>
      <a:defRPr sz="2400" kern="1200">
        <a:solidFill>
          <a:srgbClr val="00007E"/>
        </a:solidFill>
        <a:latin typeface="Verdana" panose="020B0604030504040204" pitchFamily="34" charset="0"/>
        <a:ea typeface="+mn-ea"/>
        <a:cs typeface="+mn-cs"/>
      </a:defRPr>
    </a:lvl2pPr>
    <a:lvl3pPr marL="914400" algn="l" rtl="0" fontAlgn="base">
      <a:spcBef>
        <a:spcPct val="0"/>
      </a:spcBef>
      <a:spcAft>
        <a:spcPct val="0"/>
      </a:spcAft>
      <a:defRPr sz="2400" kern="1200">
        <a:solidFill>
          <a:srgbClr val="00007E"/>
        </a:solidFill>
        <a:latin typeface="Verdana" panose="020B0604030504040204" pitchFamily="34" charset="0"/>
        <a:ea typeface="+mn-ea"/>
        <a:cs typeface="+mn-cs"/>
      </a:defRPr>
    </a:lvl3pPr>
    <a:lvl4pPr marL="1371600" algn="l" rtl="0" fontAlgn="base">
      <a:spcBef>
        <a:spcPct val="0"/>
      </a:spcBef>
      <a:spcAft>
        <a:spcPct val="0"/>
      </a:spcAft>
      <a:defRPr sz="2400" kern="1200">
        <a:solidFill>
          <a:srgbClr val="00007E"/>
        </a:solidFill>
        <a:latin typeface="Verdana" panose="020B0604030504040204" pitchFamily="34" charset="0"/>
        <a:ea typeface="+mn-ea"/>
        <a:cs typeface="+mn-cs"/>
      </a:defRPr>
    </a:lvl4pPr>
    <a:lvl5pPr marL="1828800" algn="l" rtl="0" fontAlgn="base">
      <a:spcBef>
        <a:spcPct val="0"/>
      </a:spcBef>
      <a:spcAft>
        <a:spcPct val="0"/>
      </a:spcAft>
      <a:defRPr sz="2400" kern="1200">
        <a:solidFill>
          <a:srgbClr val="00007E"/>
        </a:solidFill>
        <a:latin typeface="Verdana" panose="020B0604030504040204" pitchFamily="34" charset="0"/>
        <a:ea typeface="+mn-ea"/>
        <a:cs typeface="+mn-cs"/>
      </a:defRPr>
    </a:lvl5pPr>
    <a:lvl6pPr marL="2286000" algn="l" defTabSz="914400" rtl="0" eaLnBrk="1" latinLnBrk="0" hangingPunct="1">
      <a:defRPr sz="2400" kern="1200">
        <a:solidFill>
          <a:srgbClr val="00007E"/>
        </a:solidFill>
        <a:latin typeface="Verdana" panose="020B0604030504040204" pitchFamily="34" charset="0"/>
        <a:ea typeface="+mn-ea"/>
        <a:cs typeface="+mn-cs"/>
      </a:defRPr>
    </a:lvl6pPr>
    <a:lvl7pPr marL="2743200" algn="l" defTabSz="914400" rtl="0" eaLnBrk="1" latinLnBrk="0" hangingPunct="1">
      <a:defRPr sz="2400" kern="1200">
        <a:solidFill>
          <a:srgbClr val="00007E"/>
        </a:solidFill>
        <a:latin typeface="Verdana" panose="020B0604030504040204" pitchFamily="34" charset="0"/>
        <a:ea typeface="+mn-ea"/>
        <a:cs typeface="+mn-cs"/>
      </a:defRPr>
    </a:lvl7pPr>
    <a:lvl8pPr marL="3200400" algn="l" defTabSz="914400" rtl="0" eaLnBrk="1" latinLnBrk="0" hangingPunct="1">
      <a:defRPr sz="2400" kern="1200">
        <a:solidFill>
          <a:srgbClr val="00007E"/>
        </a:solidFill>
        <a:latin typeface="Verdana" panose="020B0604030504040204" pitchFamily="34" charset="0"/>
        <a:ea typeface="+mn-ea"/>
        <a:cs typeface="+mn-cs"/>
      </a:defRPr>
    </a:lvl8pPr>
    <a:lvl9pPr marL="3657600" algn="l" defTabSz="914400" rtl="0" eaLnBrk="1" latinLnBrk="0" hangingPunct="1">
      <a:defRPr sz="2400" kern="1200">
        <a:solidFill>
          <a:srgbClr val="00007E"/>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E7E"/>
    <a:srgbClr val="00BDCC"/>
    <a:srgbClr val="00007E"/>
    <a:srgbClr val="0051BE"/>
    <a:srgbClr val="FFE631"/>
    <a:srgbClr val="F8F56A"/>
    <a:srgbClr val="00808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9831" autoAdjust="0"/>
  </p:normalViewPr>
  <p:slideViewPr>
    <p:cSldViewPr>
      <p:cViewPr varScale="1">
        <p:scale>
          <a:sx n="116" d="100"/>
          <a:sy n="116" d="100"/>
        </p:scale>
        <p:origin x="12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solidFill>
                  <a:schemeClr val="tx1"/>
                </a:solidFill>
                <a:latin typeface="Times New Roman" panose="02020603050405020304" pitchFamily="18" charset="0"/>
              </a:defRPr>
            </a:lvl1pPr>
          </a:lstStyle>
          <a:p>
            <a:endParaRPr lang="en-GB" altLang="en-US"/>
          </a:p>
        </p:txBody>
      </p:sp>
      <p:sp>
        <p:nvSpPr>
          <p:cNvPr id="4099" name="Rectangle 3"/>
          <p:cNvSpPr>
            <a:spLocks noGrp="1" noChangeArrowheads="1"/>
          </p:cNvSpPr>
          <p:nvPr>
            <p:ph type="dt" sz="quarter" idx="1"/>
          </p:nvPr>
        </p:nvSpPr>
        <p:spPr bwMode="auto">
          <a:xfrm>
            <a:off x="3790950" y="0"/>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solidFill>
                  <a:schemeClr val="tx1"/>
                </a:solidFill>
                <a:latin typeface="Times New Roman" panose="02020603050405020304" pitchFamily="18" charset="0"/>
              </a:defRPr>
            </a:lvl1pPr>
          </a:lstStyle>
          <a:p>
            <a:endParaRPr lang="en-GB" altLang="en-US"/>
          </a:p>
        </p:txBody>
      </p:sp>
      <p:sp>
        <p:nvSpPr>
          <p:cNvPr id="4100" name="Rectangle 4"/>
          <p:cNvSpPr>
            <a:spLocks noGrp="1" noChangeArrowheads="1"/>
          </p:cNvSpPr>
          <p:nvPr>
            <p:ph type="ftr" sz="quarter" idx="2"/>
          </p:nvPr>
        </p:nvSpPr>
        <p:spPr bwMode="auto">
          <a:xfrm>
            <a:off x="0" y="9542463"/>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solidFill>
                  <a:schemeClr val="tx1"/>
                </a:solidFill>
                <a:latin typeface="Times New Roman" panose="02020603050405020304" pitchFamily="18" charset="0"/>
              </a:defRPr>
            </a:lvl1pPr>
          </a:lstStyle>
          <a:p>
            <a:endParaRPr lang="en-GB" altLang="en-US"/>
          </a:p>
        </p:txBody>
      </p:sp>
      <p:sp>
        <p:nvSpPr>
          <p:cNvPr id="4101" name="Rectangle 5"/>
          <p:cNvSpPr>
            <a:spLocks noGrp="1" noChangeArrowheads="1"/>
          </p:cNvSpPr>
          <p:nvPr>
            <p:ph type="sldNum" sz="quarter" idx="3"/>
          </p:nvPr>
        </p:nvSpPr>
        <p:spPr bwMode="auto">
          <a:xfrm>
            <a:off x="3790950" y="9542463"/>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solidFill>
                  <a:schemeClr val="tx1"/>
                </a:solidFill>
                <a:latin typeface="Times New Roman" panose="02020603050405020304" pitchFamily="18" charset="0"/>
              </a:defRPr>
            </a:lvl1pPr>
          </a:lstStyle>
          <a:p>
            <a:fld id="{790094E5-3C1C-4091-9A61-BE70DB8E724A}" type="slidenum">
              <a:rPr lang="en-GB" altLang="en-US"/>
              <a:pPr/>
              <a:t>‹#›</a:t>
            </a:fld>
            <a:endParaRPr lang="en-GB" altLang="en-US"/>
          </a:p>
        </p:txBody>
      </p:sp>
    </p:spTree>
    <p:extLst>
      <p:ext uri="{BB962C8B-B14F-4D97-AF65-F5344CB8AC3E}">
        <p14:creationId xmlns:p14="http://schemas.microsoft.com/office/powerpoint/2010/main" val="1350118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36875"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anose="02020603050405020304" pitchFamily="18" charset="0"/>
              </a:defRPr>
            </a:lvl1pPr>
          </a:lstStyle>
          <a:p>
            <a:endParaRPr lang="en-GB" altLang="en-US"/>
          </a:p>
        </p:txBody>
      </p:sp>
      <p:sp>
        <p:nvSpPr>
          <p:cNvPr id="17411" name="Rectangle 1027"/>
          <p:cNvSpPr>
            <a:spLocks noGrp="1" noChangeArrowheads="1"/>
          </p:cNvSpPr>
          <p:nvPr>
            <p:ph type="dt" idx="1"/>
          </p:nvPr>
        </p:nvSpPr>
        <p:spPr bwMode="auto">
          <a:xfrm>
            <a:off x="3763963" y="0"/>
            <a:ext cx="29352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anose="02020603050405020304" pitchFamily="18" charset="0"/>
              </a:defRPr>
            </a:lvl1pPr>
          </a:lstStyle>
          <a:p>
            <a:endParaRPr lang="en-GB" altLang="en-US"/>
          </a:p>
        </p:txBody>
      </p:sp>
      <p:sp>
        <p:nvSpPr>
          <p:cNvPr id="17412" name="Rectangle 1028"/>
          <p:cNvSpPr>
            <a:spLocks noGrp="1" noRot="1" noChangeAspect="1" noChangeArrowheads="1" noTextEdit="1"/>
          </p:cNvSpPr>
          <p:nvPr>
            <p:ph type="sldImg" idx="2"/>
          </p:nvPr>
        </p:nvSpPr>
        <p:spPr bwMode="auto">
          <a:xfrm>
            <a:off x="869950" y="769938"/>
            <a:ext cx="4953000" cy="37131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1029"/>
          <p:cNvSpPr>
            <a:spLocks noGrp="1" noChangeArrowheads="1"/>
          </p:cNvSpPr>
          <p:nvPr>
            <p:ph type="body" sz="quarter" idx="3"/>
          </p:nvPr>
        </p:nvSpPr>
        <p:spPr bwMode="auto">
          <a:xfrm>
            <a:off x="903288" y="4791075"/>
            <a:ext cx="4894262"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7414" name="Rectangle 1030"/>
          <p:cNvSpPr>
            <a:spLocks noGrp="1" noChangeArrowheads="1"/>
          </p:cNvSpPr>
          <p:nvPr>
            <p:ph type="ftr" sz="quarter" idx="4"/>
          </p:nvPr>
        </p:nvSpPr>
        <p:spPr bwMode="auto">
          <a:xfrm>
            <a:off x="0" y="9505950"/>
            <a:ext cx="2936875"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anose="02020603050405020304" pitchFamily="18" charset="0"/>
              </a:defRPr>
            </a:lvl1pPr>
          </a:lstStyle>
          <a:p>
            <a:endParaRPr lang="en-GB" altLang="en-US"/>
          </a:p>
        </p:txBody>
      </p:sp>
      <p:sp>
        <p:nvSpPr>
          <p:cNvPr id="17415" name="Rectangle 1031"/>
          <p:cNvSpPr>
            <a:spLocks noGrp="1" noChangeArrowheads="1"/>
          </p:cNvSpPr>
          <p:nvPr>
            <p:ph type="sldNum" sz="quarter" idx="5"/>
          </p:nvPr>
        </p:nvSpPr>
        <p:spPr bwMode="auto">
          <a:xfrm>
            <a:off x="3763963" y="9505950"/>
            <a:ext cx="29352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259C297A-70B2-4D67-AEC4-154D84F30862}" type="slidenum">
              <a:rPr lang="en-GB" altLang="en-US"/>
              <a:pPr/>
              <a:t>‹#›</a:t>
            </a:fld>
            <a:endParaRPr lang="en-GB" altLang="en-US"/>
          </a:p>
        </p:txBody>
      </p:sp>
    </p:spTree>
    <p:extLst>
      <p:ext uri="{BB962C8B-B14F-4D97-AF65-F5344CB8AC3E}">
        <p14:creationId xmlns:p14="http://schemas.microsoft.com/office/powerpoint/2010/main" val="7755800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B368D972-4E0D-446D-B4DB-11340F61F76F}" type="slidenum">
              <a:rPr lang="en-GB" altLang="en-US"/>
              <a:pPr/>
              <a:t>‹#›</a:t>
            </a:fld>
            <a:endParaRPr lang="en-GB" altLang="en-US"/>
          </a:p>
        </p:txBody>
      </p:sp>
    </p:spTree>
    <p:extLst>
      <p:ext uri="{BB962C8B-B14F-4D97-AF65-F5344CB8AC3E}">
        <p14:creationId xmlns:p14="http://schemas.microsoft.com/office/powerpoint/2010/main" val="37744955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9018E528-F082-4F97-ACEC-265D435BA916}" type="slidenum">
              <a:rPr lang="en-GB" altLang="en-US"/>
              <a:pPr/>
              <a:t>‹#›</a:t>
            </a:fld>
            <a:endParaRPr lang="en-GB" altLang="en-US"/>
          </a:p>
        </p:txBody>
      </p:sp>
    </p:spTree>
    <p:extLst>
      <p:ext uri="{BB962C8B-B14F-4D97-AF65-F5344CB8AC3E}">
        <p14:creationId xmlns:p14="http://schemas.microsoft.com/office/powerpoint/2010/main" val="4586662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905BDCF-C80F-4312-B9BF-7047BA6FCFF9}" type="slidenum">
              <a:rPr lang="en-GB" altLang="en-US"/>
              <a:pPr/>
              <a:t>‹#›</a:t>
            </a:fld>
            <a:endParaRPr lang="en-GB" altLang="en-US"/>
          </a:p>
        </p:txBody>
      </p:sp>
    </p:spTree>
    <p:extLst>
      <p:ext uri="{BB962C8B-B14F-4D97-AF65-F5344CB8AC3E}">
        <p14:creationId xmlns:p14="http://schemas.microsoft.com/office/powerpoint/2010/main" val="38042519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7821554-A532-4DA1-ACCD-82DDADA3530D}" type="slidenum">
              <a:rPr lang="en-GB" altLang="en-US"/>
              <a:pPr/>
              <a:t>‹#›</a:t>
            </a:fld>
            <a:endParaRPr lang="en-GB" altLang="en-US"/>
          </a:p>
        </p:txBody>
      </p:sp>
    </p:spTree>
    <p:extLst>
      <p:ext uri="{BB962C8B-B14F-4D97-AF65-F5344CB8AC3E}">
        <p14:creationId xmlns:p14="http://schemas.microsoft.com/office/powerpoint/2010/main" val="10018222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04B982E-D164-4DAC-B029-82EF0F0BCE9A}" type="slidenum">
              <a:rPr lang="en-GB" altLang="en-US"/>
              <a:pPr/>
              <a:t>‹#›</a:t>
            </a:fld>
            <a:endParaRPr lang="en-GB" altLang="en-US"/>
          </a:p>
        </p:txBody>
      </p:sp>
    </p:spTree>
    <p:extLst>
      <p:ext uri="{BB962C8B-B14F-4D97-AF65-F5344CB8AC3E}">
        <p14:creationId xmlns:p14="http://schemas.microsoft.com/office/powerpoint/2010/main" val="24579553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DBE6D84C-717F-4CA2-A8F8-EA3BAF187FF6}" type="slidenum">
              <a:rPr lang="en-GB" altLang="en-US"/>
              <a:pPr/>
              <a:t>‹#›</a:t>
            </a:fld>
            <a:endParaRPr lang="en-GB" altLang="en-US"/>
          </a:p>
        </p:txBody>
      </p:sp>
    </p:spTree>
    <p:extLst>
      <p:ext uri="{BB962C8B-B14F-4D97-AF65-F5344CB8AC3E}">
        <p14:creationId xmlns:p14="http://schemas.microsoft.com/office/powerpoint/2010/main" val="23481799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8203956A-D716-491D-873B-7611FE73D49E}" type="slidenum">
              <a:rPr lang="en-GB" altLang="en-US"/>
              <a:pPr/>
              <a:t>‹#›</a:t>
            </a:fld>
            <a:endParaRPr lang="en-GB" altLang="en-US"/>
          </a:p>
        </p:txBody>
      </p:sp>
    </p:spTree>
    <p:extLst>
      <p:ext uri="{BB962C8B-B14F-4D97-AF65-F5344CB8AC3E}">
        <p14:creationId xmlns:p14="http://schemas.microsoft.com/office/powerpoint/2010/main" val="106402839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5CEED0F8-291B-45ED-B3ED-47D19A76DBE5}" type="slidenum">
              <a:rPr lang="en-GB" altLang="en-US"/>
              <a:pPr/>
              <a:t>‹#›</a:t>
            </a:fld>
            <a:endParaRPr lang="en-GB" altLang="en-US"/>
          </a:p>
        </p:txBody>
      </p:sp>
    </p:spTree>
    <p:extLst>
      <p:ext uri="{BB962C8B-B14F-4D97-AF65-F5344CB8AC3E}">
        <p14:creationId xmlns:p14="http://schemas.microsoft.com/office/powerpoint/2010/main" val="36727605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97DC167-D7D6-4706-BBD4-57B102156EF1}" type="slidenum">
              <a:rPr lang="en-GB" altLang="en-US"/>
              <a:pPr/>
              <a:t>‹#›</a:t>
            </a:fld>
            <a:endParaRPr lang="en-GB" altLang="en-US"/>
          </a:p>
        </p:txBody>
      </p:sp>
    </p:spTree>
    <p:extLst>
      <p:ext uri="{BB962C8B-B14F-4D97-AF65-F5344CB8AC3E}">
        <p14:creationId xmlns:p14="http://schemas.microsoft.com/office/powerpoint/2010/main" val="37641634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DBEABAA-A936-42B0-BD73-70628D085FB3}" type="slidenum">
              <a:rPr lang="en-GB" altLang="en-US"/>
              <a:pPr/>
              <a:t>‹#›</a:t>
            </a:fld>
            <a:endParaRPr lang="en-GB" altLang="en-US"/>
          </a:p>
        </p:txBody>
      </p:sp>
    </p:spTree>
    <p:extLst>
      <p:ext uri="{BB962C8B-B14F-4D97-AF65-F5344CB8AC3E}">
        <p14:creationId xmlns:p14="http://schemas.microsoft.com/office/powerpoint/2010/main" val="906204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1FFE9A5-A0D3-4D10-BD94-45D6AA496D21}" type="slidenum">
              <a:rPr lang="en-GB" altLang="en-US"/>
              <a:pPr/>
              <a:t>‹#›</a:t>
            </a:fld>
            <a:endParaRPr lang="en-GB" altLang="en-US"/>
          </a:p>
        </p:txBody>
      </p:sp>
    </p:spTree>
    <p:extLst>
      <p:ext uri="{BB962C8B-B14F-4D97-AF65-F5344CB8AC3E}">
        <p14:creationId xmlns:p14="http://schemas.microsoft.com/office/powerpoint/2010/main" val="20729446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88" name="Picture 64"/>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27763" y="6249988"/>
            <a:ext cx="2687637"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8" name="Rectangle 34"/>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59" name="Rectangle 35"/>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a:t>
            </a:r>
          </a:p>
          <a:p>
            <a:pPr lvl="2"/>
            <a:r>
              <a:rPr lang="en-GB" altLang="en-US" smtClean="0"/>
              <a:t>GA	FGA</a:t>
            </a:r>
          </a:p>
          <a:p>
            <a:pPr lvl="2"/>
            <a:endParaRPr lang="en-GB" altLang="en-US" smtClean="0"/>
          </a:p>
        </p:txBody>
      </p:sp>
      <p:sp>
        <p:nvSpPr>
          <p:cNvPr id="1060" name="Rectangle 36"/>
          <p:cNvSpPr>
            <a:spLocks noGrp="1" noChangeArrowheads="1"/>
          </p:cNvSpPr>
          <p:nvPr>
            <p:ph type="sldNum" sz="quarter" idx="4"/>
          </p:nvPr>
        </p:nvSpPr>
        <p:spPr bwMode="auto">
          <a:xfrm>
            <a:off x="-228600" y="6400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tx2"/>
                </a:solidFill>
              </a:defRPr>
            </a:lvl1pPr>
          </a:lstStyle>
          <a:p>
            <a:fld id="{A6D15376-5A13-491B-9481-A61DAEFBED23}" type="slidenum">
              <a:rPr lang="en-GB" altLang="en-US"/>
              <a:pPr/>
              <a:t>‹#›</a:t>
            </a:fld>
            <a:endParaRPr lang="en-GB" altLang="en-US"/>
          </a:p>
        </p:txBody>
      </p:sp>
      <p:sp>
        <p:nvSpPr>
          <p:cNvPr id="1068" name="Line 44"/>
          <p:cNvSpPr>
            <a:spLocks noChangeShapeType="1"/>
          </p:cNvSpPr>
          <p:nvPr/>
        </p:nvSpPr>
        <p:spPr bwMode="auto">
          <a:xfrm>
            <a:off x="0" y="61722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1" fontAlgn="base" hangingPunct="1">
        <a:spcBef>
          <a:spcPct val="0"/>
        </a:spcBef>
        <a:spcAft>
          <a:spcPct val="0"/>
        </a:spcAft>
        <a:defRPr sz="3200" kern="1200">
          <a:solidFill>
            <a:srgbClr val="00007E"/>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2pPr>
      <a:lvl3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3pPr>
      <a:lvl4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4pPr>
      <a:lvl5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5pPr>
      <a:lvl6pPr marL="4572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6pPr>
      <a:lvl7pPr marL="9144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7pPr>
      <a:lvl8pPr marL="13716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8pPr>
      <a:lvl9pPr marL="18288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9pPr>
    </p:titleStyle>
    <p:bodyStyle>
      <a:lvl1pPr marL="533400" indent="-533400" algn="l" rtl="0" eaLnBrk="1" fontAlgn="base" hangingPunct="1">
        <a:spcBef>
          <a:spcPct val="20000"/>
        </a:spcBef>
        <a:spcAft>
          <a:spcPct val="0"/>
        </a:spcAft>
        <a:buClr>
          <a:srgbClr val="00007E"/>
        </a:buClr>
        <a:buChar char="•"/>
        <a:defRPr sz="2800" kern="1200">
          <a:solidFill>
            <a:schemeClr val="tx2"/>
          </a:solidFill>
          <a:latin typeface="+mn-lt"/>
          <a:ea typeface="+mn-ea"/>
          <a:cs typeface="+mn-cs"/>
        </a:defRPr>
      </a:lvl1pPr>
      <a:lvl2pPr marL="914400" indent="-457200" algn="l" rtl="0" eaLnBrk="1" fontAlgn="base" hangingPunct="1">
        <a:spcBef>
          <a:spcPct val="20000"/>
        </a:spcBef>
        <a:spcAft>
          <a:spcPct val="0"/>
        </a:spcAft>
        <a:buClr>
          <a:srgbClr val="00007E"/>
        </a:buClr>
        <a:buChar char="•"/>
        <a:defRPr sz="2400" kern="1200">
          <a:solidFill>
            <a:schemeClr val="tx2"/>
          </a:solidFill>
          <a:latin typeface="+mn-lt"/>
          <a:ea typeface="+mn-ea"/>
          <a:cs typeface="+mn-cs"/>
        </a:defRPr>
      </a:lvl2pPr>
      <a:lvl3pPr marL="1371600" indent="-457200" algn="l" rtl="0" eaLnBrk="1" fontAlgn="base" hangingPunct="1">
        <a:spcBef>
          <a:spcPct val="20000"/>
        </a:spcBef>
        <a:spcAft>
          <a:spcPct val="0"/>
        </a:spcAft>
        <a:buClr>
          <a:srgbClr val="00007E"/>
        </a:buClr>
        <a:buChar char="•"/>
        <a:defRPr sz="2400" kern="1200">
          <a:solidFill>
            <a:schemeClr val="tx1"/>
          </a:solidFill>
          <a:latin typeface="+mn-lt"/>
          <a:ea typeface="+mn-ea"/>
          <a:cs typeface="+mn-cs"/>
        </a:defRPr>
      </a:lvl3pPr>
      <a:lvl4pPr marL="1752600" indent="-381000" algn="l" rtl="0" eaLnBrk="1" fontAlgn="base" hangingPunct="1">
        <a:spcBef>
          <a:spcPct val="20000"/>
        </a:spcBef>
        <a:spcAft>
          <a:spcPct val="0"/>
        </a:spcAft>
        <a:buChar char="–"/>
        <a:defRPr sz="2000" kern="1200">
          <a:solidFill>
            <a:schemeClr val="tx1"/>
          </a:solidFill>
          <a:latin typeface="+mn-lt"/>
          <a:ea typeface="+mn-ea"/>
          <a:cs typeface="+mn-cs"/>
        </a:defRPr>
      </a:lvl4pPr>
      <a:lvl5pPr marL="2209800" indent="-3810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687F532-4909-4B62-BECE-72117BBC8E25}" type="slidenum">
              <a:rPr lang="en-GB" altLang="en-US"/>
              <a:pPr/>
              <a:t>1</a:t>
            </a:fld>
            <a:endParaRPr lang="en-GB" altLang="en-US"/>
          </a:p>
        </p:txBody>
      </p:sp>
      <p:sp>
        <p:nvSpPr>
          <p:cNvPr id="30722" name="Rectangle 2"/>
          <p:cNvSpPr>
            <a:spLocks noGrp="1" noChangeArrowheads="1"/>
          </p:cNvSpPr>
          <p:nvPr>
            <p:ph type="ctrTitle"/>
          </p:nvPr>
        </p:nvSpPr>
        <p:spPr>
          <a:xfrm>
            <a:off x="685800" y="2286000"/>
            <a:ext cx="7772400" cy="1143000"/>
          </a:xfrm>
        </p:spPr>
        <p:txBody>
          <a:bodyPr anchor="ctr"/>
          <a:lstStyle/>
          <a:p>
            <a:pPr algn="l"/>
            <a:r>
              <a:rPr lang="en-US" sz="3200" dirty="0" smtClean="0"/>
              <a:t>Expert workshop on components of EEA Ecosystem Capital Accounts</a:t>
            </a:r>
            <a:endParaRPr lang="en-US" altLang="en-US" sz="3200" dirty="0"/>
          </a:p>
        </p:txBody>
      </p:sp>
      <p:sp>
        <p:nvSpPr>
          <p:cNvPr id="30723" name="Rectangle 3"/>
          <p:cNvSpPr>
            <a:spLocks noGrp="1" noChangeArrowheads="1"/>
          </p:cNvSpPr>
          <p:nvPr>
            <p:ph type="subTitle" idx="1"/>
          </p:nvPr>
        </p:nvSpPr>
        <p:spPr>
          <a:xfrm>
            <a:off x="1371600" y="3886200"/>
            <a:ext cx="6400800" cy="1752600"/>
          </a:xfrm>
        </p:spPr>
        <p:txBody>
          <a:bodyPr/>
          <a:lstStyle/>
          <a:p>
            <a:r>
              <a:rPr lang="fr-FR" dirty="0" smtClean="0"/>
              <a:t>Focus on </a:t>
            </a:r>
            <a:r>
              <a:rPr lang="en-US" dirty="0" smtClean="0"/>
              <a:t>biomass carbon </a:t>
            </a:r>
            <a:r>
              <a:rPr lang="fr-FR" dirty="0" smtClean="0"/>
              <a:t>and </a:t>
            </a:r>
            <a:r>
              <a:rPr lang="en-US" dirty="0" smtClean="0"/>
              <a:t>biodiversity</a:t>
            </a:r>
            <a:r>
              <a:rPr lang="fr-FR" dirty="0" smtClean="0"/>
              <a:t> data</a:t>
            </a:r>
            <a:endParaRPr lang="en-GB" dirty="0" smtClean="0"/>
          </a:p>
          <a:p>
            <a:r>
              <a:rPr lang="en-US" altLang="en-US" dirty="0" smtClean="0"/>
              <a:t>24/03/2015</a:t>
            </a:r>
            <a:endParaRPr lang="en-US"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62664" cy="924201"/>
          </a:xfrm>
        </p:spPr>
        <p:txBody>
          <a:bodyPr/>
          <a:lstStyle/>
          <a:p>
            <a:r>
              <a:rPr lang="en-US" sz="2000" b="1" dirty="0" smtClean="0"/>
              <a:t>EEA approach </a:t>
            </a:r>
            <a:r>
              <a:rPr lang="en-US" sz="2000" b="1" dirty="0"/>
              <a:t>for</a:t>
            </a:r>
            <a:r>
              <a:rPr lang="en-US" sz="2000" b="1" dirty="0" smtClean="0">
                <a:solidFill>
                  <a:schemeClr val="accent1"/>
                </a:solidFill>
              </a:rPr>
              <a:t> </a:t>
            </a:r>
            <a:r>
              <a:rPr lang="en-US" sz="2000" b="1" dirty="0"/>
              <a:t>landscape</a:t>
            </a:r>
            <a:r>
              <a:rPr lang="en-US" sz="2000" b="1" dirty="0" smtClean="0">
                <a:solidFill>
                  <a:schemeClr val="accent1"/>
                </a:solidFill>
              </a:rPr>
              <a:t> </a:t>
            </a:r>
            <a:r>
              <a:rPr lang="en-US" sz="2000" b="1" dirty="0"/>
              <a:t>structure</a:t>
            </a:r>
            <a:r>
              <a:rPr lang="en-US" sz="2000" b="1" dirty="0" smtClean="0">
                <a:solidFill>
                  <a:schemeClr val="accent1"/>
                </a:solidFill>
              </a:rPr>
              <a:t> </a:t>
            </a:r>
            <a:r>
              <a:rPr lang="en-US" sz="2000" b="1" dirty="0" smtClean="0"/>
              <a:t>and biodiversity</a:t>
            </a:r>
            <a:endParaRPr lang="en-US" sz="2000" dirty="0"/>
          </a:p>
        </p:txBody>
      </p:sp>
      <p:sp>
        <p:nvSpPr>
          <p:cNvPr id="3" name="Content Placeholder 2"/>
          <p:cNvSpPr>
            <a:spLocks noGrp="1"/>
          </p:cNvSpPr>
          <p:nvPr>
            <p:ph idx="1"/>
          </p:nvPr>
        </p:nvSpPr>
        <p:spPr>
          <a:xfrm>
            <a:off x="711349" y="1340768"/>
            <a:ext cx="7772400" cy="4248472"/>
          </a:xfrm>
        </p:spPr>
        <p:txBody>
          <a:bodyPr/>
          <a:lstStyle/>
          <a:p>
            <a:pPr marL="0" indent="0">
              <a:spcAft>
                <a:spcPts val="600"/>
              </a:spcAft>
              <a:buNone/>
            </a:pPr>
            <a:r>
              <a:rPr lang="en-US" sz="1800" dirty="0" smtClean="0"/>
              <a:t>Works on </a:t>
            </a:r>
            <a:r>
              <a:rPr lang="en-US" sz="1800" dirty="0"/>
              <a:t>landscape</a:t>
            </a:r>
            <a:r>
              <a:rPr lang="en-US" sz="1800" dirty="0" smtClean="0">
                <a:solidFill>
                  <a:schemeClr val="accent1"/>
                </a:solidFill>
              </a:rPr>
              <a:t> </a:t>
            </a:r>
            <a:r>
              <a:rPr lang="en-US" sz="1800" dirty="0"/>
              <a:t>structure</a:t>
            </a:r>
            <a:r>
              <a:rPr lang="en-US" sz="1800" dirty="0" smtClean="0">
                <a:solidFill>
                  <a:schemeClr val="accent1"/>
                </a:solidFill>
              </a:rPr>
              <a:t> </a:t>
            </a:r>
            <a:r>
              <a:rPr lang="en-US" sz="1800" dirty="0" smtClean="0"/>
              <a:t>and biodiversity at the EEA are aimed at the development of specific indicators, at macroscopic level and based on changes </a:t>
            </a:r>
            <a:r>
              <a:rPr lang="en-US" sz="1800" dirty="0"/>
              <a:t>in</a:t>
            </a:r>
            <a:r>
              <a:rPr lang="en-US" sz="1800" dirty="0" smtClean="0"/>
              <a:t> </a:t>
            </a:r>
            <a:r>
              <a:rPr lang="en-US" sz="1800" dirty="0"/>
              <a:t>‘ecosystem condition’:</a:t>
            </a:r>
          </a:p>
          <a:p>
            <a:pPr marL="0" indent="0">
              <a:spcAft>
                <a:spcPts val="600"/>
              </a:spcAft>
              <a:buNone/>
            </a:pPr>
            <a:r>
              <a:rPr lang="en-US" sz="1800" dirty="0" smtClean="0"/>
              <a:t>For landscape structure</a:t>
            </a:r>
          </a:p>
          <a:p>
            <a:pPr>
              <a:spcAft>
                <a:spcPts val="600"/>
              </a:spcAft>
            </a:pPr>
            <a:r>
              <a:rPr lang="en-US" sz="1400" dirty="0" smtClean="0"/>
              <a:t>NLEP (Net Landscape Ecosystem Potential)</a:t>
            </a:r>
          </a:p>
          <a:p>
            <a:pPr>
              <a:spcAft>
                <a:spcPts val="600"/>
              </a:spcAft>
            </a:pPr>
            <a:endParaRPr lang="en-US" sz="1400" dirty="0" smtClean="0"/>
          </a:p>
          <a:p>
            <a:pPr marL="0" indent="0">
              <a:spcAft>
                <a:spcPts val="600"/>
              </a:spcAft>
              <a:buNone/>
            </a:pPr>
            <a:r>
              <a:rPr lang="en-US" sz="1800" dirty="0"/>
              <a:t>For biodiversity</a:t>
            </a:r>
          </a:p>
          <a:p>
            <a:pPr>
              <a:spcAft>
                <a:spcPts val="600"/>
              </a:spcAft>
            </a:pPr>
            <a:r>
              <a:rPr lang="en-GB" sz="1400" dirty="0"/>
              <a:t>Indices of </a:t>
            </a:r>
            <a:r>
              <a:rPr lang="en-GB" sz="1400" dirty="0" smtClean="0"/>
              <a:t>EU</a:t>
            </a:r>
            <a:r>
              <a:rPr lang="en-GB" sz="1400" dirty="0"/>
              <a:t> protected species (Article 17 reporting) </a:t>
            </a:r>
            <a:endParaRPr lang="en-US" sz="1400" dirty="0"/>
          </a:p>
          <a:p>
            <a:pPr marL="0" indent="0">
              <a:spcAft>
                <a:spcPts val="600"/>
              </a:spcAft>
              <a:buNone/>
            </a:pPr>
            <a:endParaRPr lang="en-US" sz="1800" dirty="0" smtClean="0"/>
          </a:p>
          <a:p>
            <a:pPr marL="0" indent="0">
              <a:spcAft>
                <a:spcPts val="600"/>
              </a:spcAft>
              <a:buNone/>
            </a:pPr>
            <a:r>
              <a:rPr lang="en-US" sz="1800" dirty="0" smtClean="0"/>
              <a:t>Some indicators could be developed to extend the approach</a:t>
            </a:r>
            <a:endParaRPr lang="en-US" sz="1800" dirty="0"/>
          </a:p>
          <a:p>
            <a:pPr>
              <a:spcAft>
                <a:spcPts val="600"/>
              </a:spcAft>
            </a:pPr>
            <a:r>
              <a:rPr lang="en-US" sz="1400" dirty="0" smtClean="0"/>
              <a:t>Bird </a:t>
            </a:r>
            <a:r>
              <a:rPr lang="en-US" sz="1400" dirty="0"/>
              <a:t>indicators</a:t>
            </a:r>
          </a:p>
          <a:p>
            <a:pPr>
              <a:spcAft>
                <a:spcPts val="600"/>
              </a:spcAft>
            </a:pPr>
            <a:r>
              <a:rPr lang="en-US" sz="1400" dirty="0"/>
              <a:t>Ecotones</a:t>
            </a:r>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2</a:t>
            </a:fld>
            <a:endParaRPr lang="en-GB" altLang="en-US"/>
          </a:p>
        </p:txBody>
      </p:sp>
    </p:spTree>
    <p:extLst>
      <p:ext uri="{BB962C8B-B14F-4D97-AF65-F5344CB8AC3E}">
        <p14:creationId xmlns:p14="http://schemas.microsoft.com/office/powerpoint/2010/main" val="231210913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NLEP – Net Landscape Ecosystem Potential </a:t>
            </a:r>
            <a:endParaRPr lang="en-US" sz="2400" dirty="0"/>
          </a:p>
        </p:txBody>
      </p:sp>
      <p:sp>
        <p:nvSpPr>
          <p:cNvPr id="3" name="Content Placeholder 2"/>
          <p:cNvSpPr>
            <a:spLocks noGrp="1"/>
          </p:cNvSpPr>
          <p:nvPr>
            <p:ph idx="1"/>
          </p:nvPr>
        </p:nvSpPr>
        <p:spPr>
          <a:xfrm>
            <a:off x="539552" y="1371600"/>
            <a:ext cx="7772400" cy="3939952"/>
          </a:xfrm>
        </p:spPr>
        <p:txBody>
          <a:bodyPr/>
          <a:lstStyle/>
          <a:p>
            <a:pPr marL="0" indent="0">
              <a:spcAft>
                <a:spcPts val="600"/>
              </a:spcAft>
              <a:buNone/>
            </a:pPr>
            <a:r>
              <a:rPr lang="en-US" sz="1800" dirty="0" smtClean="0"/>
              <a:t>Description</a:t>
            </a:r>
          </a:p>
          <a:p>
            <a:pPr marL="0" indent="0">
              <a:spcAft>
                <a:spcPts val="600"/>
              </a:spcAft>
              <a:buNone/>
            </a:pPr>
            <a:r>
              <a:rPr lang="en-GB" sz="1400" dirty="0"/>
              <a:t>“NLEP is a way to measure and assess ecosystem integrity at a macro scale in Europe on the basis of </a:t>
            </a:r>
            <a:r>
              <a:rPr lang="en-GB" sz="1400" dirty="0" smtClean="0"/>
              <a:t>land </a:t>
            </a:r>
            <a:r>
              <a:rPr lang="en-GB" sz="1400" dirty="0"/>
              <a:t>cover changes. The signal of land cover changes is enhanced by the probability of presence of areas representing high species/habitats diversity and by the weighting of presence of areas with high density of transportation networks</a:t>
            </a:r>
            <a:r>
              <a:rPr lang="en-GB" sz="1400" dirty="0" smtClean="0"/>
              <a:t>.” </a:t>
            </a:r>
          </a:p>
          <a:p>
            <a:pPr marL="0" indent="0">
              <a:spcAft>
                <a:spcPts val="600"/>
              </a:spcAft>
              <a:buNone/>
            </a:pPr>
            <a:endParaRPr lang="en-GB" sz="1400" dirty="0"/>
          </a:p>
          <a:p>
            <a:pPr marL="0" indent="0">
              <a:spcAft>
                <a:spcPts val="600"/>
              </a:spcAft>
              <a:buNone/>
            </a:pPr>
            <a:r>
              <a:rPr lang="en-GB" sz="1800" dirty="0"/>
              <a:t>	NLEP = f (GBLI, NATURILIS, MEFF</a:t>
            </a:r>
            <a:r>
              <a:rPr lang="en-GB" sz="1800" dirty="0" smtClean="0"/>
              <a:t>) </a:t>
            </a:r>
            <a:r>
              <a:rPr lang="en-GB" sz="1400" dirty="0"/>
              <a:t>where</a:t>
            </a:r>
          </a:p>
          <a:p>
            <a:pPr>
              <a:spcAft>
                <a:spcPts val="600"/>
              </a:spcAft>
            </a:pPr>
            <a:r>
              <a:rPr lang="en-US" sz="1200" dirty="0" smtClean="0"/>
              <a:t>GBLI : Green Background Landscape Index</a:t>
            </a:r>
          </a:p>
          <a:p>
            <a:pPr>
              <a:spcAft>
                <a:spcPts val="600"/>
              </a:spcAft>
            </a:pPr>
            <a:r>
              <a:rPr lang="en-US" sz="1200" dirty="0" smtClean="0"/>
              <a:t>NATURILIS : Index for protected areas</a:t>
            </a:r>
          </a:p>
          <a:p>
            <a:pPr>
              <a:spcAft>
                <a:spcPts val="600"/>
              </a:spcAft>
            </a:pPr>
            <a:r>
              <a:rPr lang="en-US" sz="1200" dirty="0" smtClean="0"/>
              <a:t>MEFF : Index for fragmentation by main roads and railways</a:t>
            </a:r>
          </a:p>
          <a:p>
            <a:pPr marL="0" indent="0">
              <a:spcAft>
                <a:spcPts val="600"/>
              </a:spcAft>
              <a:buNone/>
            </a:pPr>
            <a:endParaRPr lang="en-US" sz="1200" dirty="0" smtClean="0"/>
          </a:p>
          <a:p>
            <a:pPr marL="0" indent="0">
              <a:spcAft>
                <a:spcPts val="600"/>
              </a:spcAft>
              <a:buNone/>
            </a:pPr>
            <a:r>
              <a:rPr lang="en-US" sz="1200" dirty="0" smtClean="0"/>
              <a:t>GBLI and </a:t>
            </a:r>
            <a:r>
              <a:rPr lang="en-US" sz="1200" dirty="0" err="1" smtClean="0"/>
              <a:t>Naturilis</a:t>
            </a:r>
            <a:r>
              <a:rPr lang="en-US" sz="1200" dirty="0"/>
              <a:t> </a:t>
            </a:r>
            <a:r>
              <a:rPr lang="en-US" sz="1200" dirty="0" smtClean="0"/>
              <a:t>can be calculated for many years</a:t>
            </a:r>
          </a:p>
          <a:p>
            <a:pPr marL="0" indent="0">
              <a:spcAft>
                <a:spcPts val="600"/>
              </a:spcAft>
              <a:buNone/>
            </a:pPr>
            <a:r>
              <a:rPr lang="en-US" sz="1200" dirty="0" smtClean="0"/>
              <a:t>Until now we have only one MEFF index, but this year a new calculation is programmed.</a:t>
            </a:r>
            <a:endParaRPr lang="en-US" sz="12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3</a:t>
            </a:fld>
            <a:endParaRPr lang="en-GB" altLang="en-US"/>
          </a:p>
        </p:txBody>
      </p:sp>
    </p:spTree>
    <p:extLst>
      <p:ext uri="{BB962C8B-B14F-4D97-AF65-F5344CB8AC3E}">
        <p14:creationId xmlns:p14="http://schemas.microsoft.com/office/powerpoint/2010/main" val="355022412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NLEP in the context of SECA</a:t>
            </a:r>
            <a:endParaRPr lang="en-US" dirty="0"/>
          </a:p>
        </p:txBody>
      </p:sp>
      <p:sp>
        <p:nvSpPr>
          <p:cNvPr id="3" name="Content Placeholder 2"/>
          <p:cNvSpPr>
            <a:spLocks noGrp="1"/>
          </p:cNvSpPr>
          <p:nvPr>
            <p:ph idx="1"/>
          </p:nvPr>
        </p:nvSpPr>
        <p:spPr>
          <a:xfrm>
            <a:off x="539552" y="1371600"/>
            <a:ext cx="7772400" cy="3939952"/>
          </a:xfrm>
        </p:spPr>
        <p:txBody>
          <a:bodyPr/>
          <a:lstStyle/>
          <a:p>
            <a:pPr marL="0" indent="0">
              <a:spcAft>
                <a:spcPts val="600"/>
              </a:spcAft>
              <a:buNone/>
            </a:pPr>
            <a:endParaRPr lang="en-US" sz="12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4</a:t>
            </a:fld>
            <a:endParaRPr lang="en-GB" altLang="en-US"/>
          </a:p>
        </p:txBody>
      </p:sp>
      <p:graphicFrame>
        <p:nvGraphicFramePr>
          <p:cNvPr id="8" name="Object 7"/>
          <p:cNvGraphicFramePr>
            <a:graphicFrameLocks noChangeAspect="1"/>
          </p:cNvGraphicFramePr>
          <p:nvPr>
            <p:extLst>
              <p:ext uri="{D42A27DB-BD31-4B8C-83A1-F6EECF244321}">
                <p14:modId xmlns:p14="http://schemas.microsoft.com/office/powerpoint/2010/main" val="1082250707"/>
              </p:ext>
            </p:extLst>
          </p:nvPr>
        </p:nvGraphicFramePr>
        <p:xfrm>
          <a:off x="717118" y="1772817"/>
          <a:ext cx="6902882" cy="2964284"/>
        </p:xfrm>
        <a:graphic>
          <a:graphicData uri="http://schemas.openxmlformats.org/presentationml/2006/ole">
            <mc:AlternateContent xmlns:mc="http://schemas.openxmlformats.org/markup-compatibility/2006">
              <mc:Choice xmlns:v="urn:schemas-microsoft-com:vml" Requires="v">
                <p:oleObj spid="_x0000_s2056" name="Worksheet" r:id="rId4" imgW="11887200" imgH="5105375" progId="Excel.Sheet.12">
                  <p:embed/>
                </p:oleObj>
              </mc:Choice>
              <mc:Fallback>
                <p:oleObj name="Worksheet" r:id="rId4" imgW="11887200" imgH="5105375" progId="Excel.Sheet.12">
                  <p:embed/>
                  <p:pic>
                    <p:nvPicPr>
                      <p:cNvPr id="0" name=""/>
                      <p:cNvPicPr/>
                      <p:nvPr/>
                    </p:nvPicPr>
                    <p:blipFill>
                      <a:blip r:embed="rId5"/>
                      <a:stretch>
                        <a:fillRect/>
                      </a:stretch>
                    </p:blipFill>
                    <p:spPr>
                      <a:xfrm>
                        <a:off x="717118" y="1772817"/>
                        <a:ext cx="6902882" cy="2964284"/>
                      </a:xfrm>
                      <a:prstGeom prst="rect">
                        <a:avLst/>
                      </a:prstGeom>
                    </p:spPr>
                  </p:pic>
                </p:oleObj>
              </mc:Fallback>
            </mc:AlternateContent>
          </a:graphicData>
        </a:graphic>
      </p:graphicFrame>
    </p:spTree>
    <p:extLst>
      <p:ext uri="{BB962C8B-B14F-4D97-AF65-F5344CB8AC3E}">
        <p14:creationId xmlns:p14="http://schemas.microsoft.com/office/powerpoint/2010/main" val="39970333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effectLst/>
              </a:rPr>
              <a:t>EU protected species (Article 17 reporting) </a:t>
            </a:r>
            <a:endParaRPr lang="en-US" sz="2400" dirty="0"/>
          </a:p>
        </p:txBody>
      </p:sp>
      <p:sp>
        <p:nvSpPr>
          <p:cNvPr id="3" name="Content Placeholder 2"/>
          <p:cNvSpPr>
            <a:spLocks noGrp="1"/>
          </p:cNvSpPr>
          <p:nvPr>
            <p:ph idx="1"/>
          </p:nvPr>
        </p:nvSpPr>
        <p:spPr>
          <a:xfrm>
            <a:off x="457200" y="1628800"/>
            <a:ext cx="7772400" cy="3939952"/>
          </a:xfrm>
        </p:spPr>
        <p:txBody>
          <a:bodyPr/>
          <a:lstStyle/>
          <a:p>
            <a:pPr marL="0" indent="0">
              <a:spcAft>
                <a:spcPts val="600"/>
              </a:spcAft>
              <a:buNone/>
            </a:pPr>
            <a:r>
              <a:rPr lang="en-US" sz="1800" dirty="0" smtClean="0"/>
              <a:t>Description</a:t>
            </a:r>
          </a:p>
          <a:p>
            <a:pPr marL="0" indent="0">
              <a:buNone/>
            </a:pPr>
            <a:r>
              <a:rPr lang="en-GB" sz="1200" dirty="0"/>
              <a:t>The 1992 EU Habitats Directive requests Member States to undertake surveillance of habitats and species of Community interest (Article 11), i.e. those listed in its Annexes I, II, IV and V. Article 17 requires that Member States prepare reports to be sent to the European Commission every six years on the implementation of the Directive following an agreed format</a:t>
            </a:r>
            <a:r>
              <a:rPr lang="en-GB" sz="1200" dirty="0" smtClean="0"/>
              <a:t>.</a:t>
            </a:r>
          </a:p>
          <a:p>
            <a:pPr marL="0" indent="0">
              <a:buNone/>
            </a:pPr>
            <a:endParaRPr lang="en-GB" sz="1200" dirty="0"/>
          </a:p>
          <a:p>
            <a:pPr marL="0" indent="0">
              <a:buNone/>
            </a:pPr>
            <a:r>
              <a:rPr lang="en-GB" sz="1200" dirty="0" smtClean="0"/>
              <a:t>From the first period of Art </a:t>
            </a:r>
            <a:r>
              <a:rPr lang="en-GB" sz="1200" dirty="0"/>
              <a:t>17 </a:t>
            </a:r>
            <a:r>
              <a:rPr lang="en-GB" sz="1200" dirty="0" smtClean="0"/>
              <a:t>reporting, we use 2 variables:</a:t>
            </a:r>
            <a:endParaRPr lang="en-GB" sz="1200" dirty="0"/>
          </a:p>
          <a:p>
            <a:r>
              <a:rPr lang="en-GB" sz="1200" dirty="0"/>
              <a:t>Prevailing trends</a:t>
            </a:r>
          </a:p>
          <a:p>
            <a:r>
              <a:rPr lang="en-GB" sz="1200" dirty="0"/>
              <a:t>Prevailing prospects</a:t>
            </a:r>
          </a:p>
          <a:p>
            <a:pPr marL="0" indent="0">
              <a:buNone/>
            </a:pPr>
            <a:endParaRPr lang="en-GB" sz="1200" dirty="0" smtClean="0"/>
          </a:p>
          <a:p>
            <a:pPr marL="0" indent="0">
              <a:buNone/>
            </a:pPr>
            <a:r>
              <a:rPr lang="en-GB" sz="1200" dirty="0" smtClean="0"/>
              <a:t>These </a:t>
            </a:r>
            <a:r>
              <a:rPr lang="en-GB" sz="1200" dirty="0"/>
              <a:t>indicators are built by </a:t>
            </a:r>
            <a:r>
              <a:rPr lang="en-GB" sz="1200" dirty="0" smtClean="0"/>
              <a:t>distributing </a:t>
            </a:r>
            <a:r>
              <a:rPr lang="en-GB" sz="1200" dirty="0"/>
              <a:t>the “species” in their favourite habitat using CORINE</a:t>
            </a:r>
            <a:r>
              <a:rPr lang="en-GB" sz="1200" dirty="0" smtClean="0"/>
              <a:t>.</a:t>
            </a:r>
          </a:p>
          <a:p>
            <a:pPr marL="0" indent="0">
              <a:buNone/>
            </a:pPr>
            <a:endParaRPr lang="en-GB" sz="1200" dirty="0"/>
          </a:p>
          <a:p>
            <a:pPr marL="0" indent="0">
              <a:buNone/>
            </a:pPr>
            <a:r>
              <a:rPr lang="en-GB" sz="1200" dirty="0"/>
              <a:t>We have now </a:t>
            </a:r>
            <a:r>
              <a:rPr lang="en-GB" sz="1200" dirty="0" smtClean="0"/>
              <a:t>a second </a:t>
            </a:r>
            <a:r>
              <a:rPr lang="en-GB" sz="1200" dirty="0"/>
              <a:t>reporting</a:t>
            </a:r>
            <a:r>
              <a:rPr lang="en-GB" sz="1200" dirty="0" smtClean="0"/>
              <a:t> </a:t>
            </a:r>
            <a:r>
              <a:rPr lang="en-GB" sz="1200" dirty="0"/>
              <a:t>period so an account could be tested, with opening and </a:t>
            </a:r>
            <a:r>
              <a:rPr lang="en-GB" sz="1200" dirty="0" smtClean="0"/>
              <a:t>closing situation. </a:t>
            </a:r>
            <a:r>
              <a:rPr lang="en-GB" sz="1200" dirty="0"/>
              <a:t>The last period of reporting is 2007-2012.</a:t>
            </a:r>
          </a:p>
          <a:p>
            <a:pPr marL="0" indent="0">
              <a:buNone/>
            </a:pPr>
            <a:endParaRPr lang="en-US" sz="12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5</a:t>
            </a:fld>
            <a:endParaRPr lang="en-GB" altLang="en-US"/>
          </a:p>
        </p:txBody>
      </p:sp>
    </p:spTree>
    <p:extLst>
      <p:ext uri="{BB962C8B-B14F-4D97-AF65-F5344CB8AC3E}">
        <p14:creationId xmlns:p14="http://schemas.microsoft.com/office/powerpoint/2010/main" val="6017889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Ecotones Index</a:t>
            </a:r>
            <a:endParaRPr lang="en-US" sz="3600" dirty="0"/>
          </a:p>
        </p:txBody>
      </p:sp>
      <p:sp>
        <p:nvSpPr>
          <p:cNvPr id="3" name="Content Placeholder 2"/>
          <p:cNvSpPr>
            <a:spLocks noGrp="1"/>
          </p:cNvSpPr>
          <p:nvPr>
            <p:ph idx="1"/>
          </p:nvPr>
        </p:nvSpPr>
        <p:spPr>
          <a:xfrm>
            <a:off x="457200" y="1628800"/>
            <a:ext cx="7772400" cy="3939952"/>
          </a:xfrm>
        </p:spPr>
        <p:txBody>
          <a:bodyPr/>
          <a:lstStyle/>
          <a:p>
            <a:pPr marL="0" indent="0">
              <a:spcAft>
                <a:spcPts val="600"/>
              </a:spcAft>
              <a:buNone/>
            </a:pPr>
            <a:r>
              <a:rPr lang="en-US" sz="1800" dirty="0" smtClean="0"/>
              <a:t>Description</a:t>
            </a:r>
          </a:p>
          <a:p>
            <a:pPr marL="0" indent="0">
              <a:buNone/>
            </a:pPr>
            <a:r>
              <a:rPr lang="en-GB" sz="1200" dirty="0"/>
              <a:t>“</a:t>
            </a:r>
            <a:r>
              <a:rPr lang="en-GB" sz="1200" i="1" dirty="0"/>
              <a:t>An ecotone is a transitional area between two different ecosystems, such as a forest and grassland. In landscape ecology, an ecotone is the border area where two patches meet that have different ecological composition. The ecotone contains elements of both bordering communities as well as organisms which are characteristic and restricted to the ecotone</a:t>
            </a:r>
            <a:r>
              <a:rPr lang="en-GB" sz="1200" dirty="0" smtClean="0"/>
              <a:t>.”</a:t>
            </a:r>
          </a:p>
          <a:p>
            <a:pPr marL="0" indent="0">
              <a:buNone/>
            </a:pPr>
            <a:r>
              <a:rPr lang="en-GB" sz="1200" dirty="0" smtClean="0"/>
              <a:t> </a:t>
            </a:r>
            <a:r>
              <a:rPr lang="en-GB" sz="1200" dirty="0"/>
              <a:t>“</a:t>
            </a:r>
            <a:r>
              <a:rPr lang="en-GB" sz="1200" i="1" dirty="0"/>
              <a:t>Ecotones often have a larger number of species and larger population densities than the communities on either side. This tendency for increased biodiversity within the ecotone is referred to as the "edge effect."</a:t>
            </a:r>
            <a:r>
              <a:rPr lang="en-GB" sz="1200" dirty="0"/>
              <a:t> </a:t>
            </a:r>
            <a:endParaRPr lang="en-GB" sz="1200" dirty="0" smtClean="0"/>
          </a:p>
          <a:p>
            <a:pPr marL="0" indent="0">
              <a:buNone/>
            </a:pPr>
            <a:r>
              <a:rPr lang="en-GB" sz="1200" dirty="0" smtClean="0"/>
              <a:t>Ecotones </a:t>
            </a:r>
            <a:r>
              <a:rPr lang="en-GB" sz="1200" dirty="0"/>
              <a:t>can be observed at various scales from very large scale (ecotones between biomes…) to very small (micro level). </a:t>
            </a:r>
            <a:r>
              <a:rPr lang="en-GB" sz="1200" dirty="0" smtClean="0"/>
              <a:t>The </a:t>
            </a:r>
            <a:r>
              <a:rPr lang="en-GB" sz="1200" dirty="0"/>
              <a:t>appearance of an ecotone varies depending on the scale of study. Thus, an ecotone can be studied at many spatial scales, from centimetres to thousands of kilometres. </a:t>
            </a:r>
            <a:r>
              <a:rPr lang="en-GB" sz="1200" dirty="0" smtClean="0"/>
              <a:t>(The </a:t>
            </a:r>
            <a:r>
              <a:rPr lang="en-GB" sz="1200" dirty="0" err="1"/>
              <a:t>Encyclopedia</a:t>
            </a:r>
            <a:r>
              <a:rPr lang="en-GB" sz="1200" dirty="0"/>
              <a:t> of Earth , Article on Ecotones by Rose </a:t>
            </a:r>
            <a:r>
              <a:rPr lang="en-GB" sz="1200" dirty="0" smtClean="0"/>
              <a:t>Graves</a:t>
            </a:r>
            <a:r>
              <a:rPr lang="en-GB" sz="1200" dirty="0"/>
              <a:t>)</a:t>
            </a:r>
            <a:endParaRPr lang="en-GB" sz="1200" dirty="0" smtClean="0"/>
          </a:p>
          <a:p>
            <a:pPr marL="0" indent="0">
              <a:buNone/>
            </a:pPr>
            <a:endParaRPr lang="en-GB" sz="1200" dirty="0"/>
          </a:p>
          <a:p>
            <a:pPr marL="0" indent="0">
              <a:buNone/>
            </a:pPr>
            <a:r>
              <a:rPr lang="en-US" sz="1200" dirty="0" smtClean="0"/>
              <a:t>At a macro level an ecotone index could be calculated, with CLC 2000, 2006 and soon 2012.</a:t>
            </a:r>
          </a:p>
          <a:p>
            <a:pPr marL="0" indent="0">
              <a:buNone/>
            </a:pPr>
            <a:endParaRPr lang="en-US" sz="1200" dirty="0"/>
          </a:p>
          <a:p>
            <a:pPr marL="0" indent="0">
              <a:buNone/>
            </a:pPr>
            <a:r>
              <a:rPr lang="en-US" sz="1200" b="1" dirty="0" smtClean="0"/>
              <a:t>The methodology needs to be reviewed (in 2016)</a:t>
            </a:r>
            <a:endParaRPr lang="en-US" sz="1200" b="1"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6</a:t>
            </a:fld>
            <a:endParaRPr lang="en-GB" altLang="en-US"/>
          </a:p>
        </p:txBody>
      </p:sp>
    </p:spTree>
    <p:extLst>
      <p:ext uri="{BB962C8B-B14F-4D97-AF65-F5344CB8AC3E}">
        <p14:creationId xmlns:p14="http://schemas.microsoft.com/office/powerpoint/2010/main" val="21449680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“common birds” Index</a:t>
            </a:r>
            <a:endParaRPr lang="en-US" sz="3600" dirty="0"/>
          </a:p>
        </p:txBody>
      </p:sp>
      <p:sp>
        <p:nvSpPr>
          <p:cNvPr id="3" name="Content Placeholder 2"/>
          <p:cNvSpPr>
            <a:spLocks noGrp="1"/>
          </p:cNvSpPr>
          <p:nvPr>
            <p:ph idx="1"/>
          </p:nvPr>
        </p:nvSpPr>
        <p:spPr>
          <a:xfrm>
            <a:off x="457200" y="1628800"/>
            <a:ext cx="7772400" cy="3939952"/>
          </a:xfrm>
        </p:spPr>
        <p:txBody>
          <a:bodyPr/>
          <a:lstStyle/>
          <a:p>
            <a:pPr marL="0" indent="0">
              <a:spcAft>
                <a:spcPts val="600"/>
              </a:spcAft>
              <a:buNone/>
            </a:pPr>
            <a:r>
              <a:rPr lang="en-US" sz="1800" dirty="0" smtClean="0"/>
              <a:t>Why a common birds index ?</a:t>
            </a:r>
          </a:p>
          <a:p>
            <a:pPr>
              <a:spcAft>
                <a:spcPts val="600"/>
              </a:spcAft>
            </a:pPr>
            <a:endParaRPr lang="en-US" sz="1800" dirty="0"/>
          </a:p>
          <a:p>
            <a:pPr>
              <a:spcAft>
                <a:spcPts val="600"/>
              </a:spcAft>
            </a:pPr>
            <a:r>
              <a:rPr lang="en-US" sz="1800" dirty="0" smtClean="0"/>
              <a:t>Common bird species are important in terms of links with ecosystems and their services</a:t>
            </a:r>
          </a:p>
          <a:p>
            <a:pPr>
              <a:spcAft>
                <a:spcPts val="600"/>
              </a:spcAft>
            </a:pPr>
            <a:r>
              <a:rPr lang="en-US" sz="1800" dirty="0" smtClean="0"/>
              <a:t>Trends of common birds species are not reported under the EU nature directives (wild birds &amp; habitats directives) </a:t>
            </a:r>
          </a:p>
          <a:p>
            <a:pPr>
              <a:spcAft>
                <a:spcPts val="600"/>
              </a:spcAft>
            </a:pPr>
            <a:r>
              <a:rPr lang="en-US" sz="1800" dirty="0" smtClean="0"/>
              <a:t>Bird data are numerous in terms of spatial and temporal </a:t>
            </a:r>
            <a:r>
              <a:rPr lang="en-US" sz="1800" dirty="0"/>
              <a:t>coverage (most EU countries, annual updates)</a:t>
            </a:r>
          </a:p>
          <a:p>
            <a:pPr>
              <a:spcAft>
                <a:spcPts val="600"/>
              </a:spcAft>
            </a:pPr>
            <a:r>
              <a:rPr lang="en-US" sz="1800" dirty="0"/>
              <a:t>They are </a:t>
            </a:r>
            <a:r>
              <a:rPr lang="en-US" sz="1800" dirty="0" smtClean="0"/>
              <a:t>well studied and a </a:t>
            </a:r>
            <a:r>
              <a:rPr lang="en-US" sz="1800" dirty="0"/>
              <a:t>good indicator of changing ecological conditions</a:t>
            </a:r>
          </a:p>
          <a:p>
            <a:pPr>
              <a:spcAft>
                <a:spcPts val="600"/>
              </a:spcAft>
            </a:pPr>
            <a:endParaRPr lang="en-US" sz="1800" dirty="0" smtClean="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7</a:t>
            </a:fld>
            <a:endParaRPr lang="en-GB" altLang="en-US"/>
          </a:p>
        </p:txBody>
      </p:sp>
    </p:spTree>
    <p:extLst>
      <p:ext uri="{BB962C8B-B14F-4D97-AF65-F5344CB8AC3E}">
        <p14:creationId xmlns:p14="http://schemas.microsoft.com/office/powerpoint/2010/main" val="42619330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common </a:t>
            </a:r>
            <a:r>
              <a:rPr lang="en-US" sz="3600" dirty="0"/>
              <a:t>b</a:t>
            </a:r>
            <a:r>
              <a:rPr lang="en-US" sz="3600" dirty="0" smtClean="0"/>
              <a:t>ird Index</a:t>
            </a:r>
            <a:endParaRPr lang="en-US" sz="3600" dirty="0"/>
          </a:p>
        </p:txBody>
      </p:sp>
      <p:sp>
        <p:nvSpPr>
          <p:cNvPr id="3" name="Content Placeholder 2"/>
          <p:cNvSpPr>
            <a:spLocks noGrp="1"/>
          </p:cNvSpPr>
          <p:nvPr>
            <p:ph idx="1"/>
          </p:nvPr>
        </p:nvSpPr>
        <p:spPr>
          <a:xfrm>
            <a:off x="457200" y="1628800"/>
            <a:ext cx="7772400" cy="3939952"/>
          </a:xfrm>
        </p:spPr>
        <p:txBody>
          <a:bodyPr/>
          <a:lstStyle/>
          <a:p>
            <a:pPr marL="0" indent="0">
              <a:spcAft>
                <a:spcPts val="600"/>
              </a:spcAft>
              <a:buNone/>
            </a:pPr>
            <a:r>
              <a:rPr lang="en-US" sz="1800" dirty="0" smtClean="0"/>
              <a:t>Questions:</a:t>
            </a:r>
          </a:p>
          <a:p>
            <a:pPr>
              <a:spcAft>
                <a:spcPts val="600"/>
              </a:spcAft>
            </a:pPr>
            <a:endParaRPr lang="en-US" sz="1800" dirty="0"/>
          </a:p>
          <a:p>
            <a:pPr marL="361950" indent="-285750">
              <a:spcAft>
                <a:spcPts val="600"/>
              </a:spcAft>
            </a:pPr>
            <a:r>
              <a:rPr lang="en-US" sz="1800" dirty="0"/>
              <a:t>What indexes can be calculated from </a:t>
            </a:r>
            <a:r>
              <a:rPr lang="en-US" sz="1800" dirty="0" smtClean="0"/>
              <a:t>bird </a:t>
            </a:r>
            <a:r>
              <a:rPr lang="en-US" sz="1800" dirty="0"/>
              <a:t>data to represent the </a:t>
            </a:r>
            <a:r>
              <a:rPr lang="en-US" sz="1800" b="1" dirty="0"/>
              <a:t>changes</a:t>
            </a:r>
            <a:r>
              <a:rPr lang="en-US" sz="1800" dirty="0"/>
              <a:t> between two dates</a:t>
            </a:r>
          </a:p>
          <a:p>
            <a:pPr lvl="1">
              <a:spcAft>
                <a:spcPts val="600"/>
              </a:spcAft>
            </a:pPr>
            <a:r>
              <a:rPr lang="en-US" sz="1400" dirty="0" smtClean="0"/>
              <a:t>Change in diversity ?</a:t>
            </a:r>
          </a:p>
          <a:p>
            <a:pPr lvl="1">
              <a:spcAft>
                <a:spcPts val="600"/>
              </a:spcAft>
            </a:pPr>
            <a:r>
              <a:rPr lang="en-US" sz="1400" dirty="0" smtClean="0"/>
              <a:t>Change in population ?</a:t>
            </a:r>
          </a:p>
          <a:p>
            <a:pPr marL="361950" indent="-285750">
              <a:spcAft>
                <a:spcPts val="600"/>
              </a:spcAft>
            </a:pPr>
            <a:r>
              <a:rPr lang="en-US" sz="1800" dirty="0" smtClean="0"/>
              <a:t>How to interpret them </a:t>
            </a:r>
            <a:r>
              <a:rPr lang="en-US" sz="1800" dirty="0"/>
              <a:t>related to ecosystem </a:t>
            </a:r>
            <a:r>
              <a:rPr lang="en-US" sz="1800" dirty="0" smtClean="0"/>
              <a:t>condition ?</a:t>
            </a:r>
          </a:p>
          <a:p>
            <a:pPr marL="361950" indent="-285750">
              <a:spcAft>
                <a:spcPts val="600"/>
              </a:spcAft>
            </a:pPr>
            <a:r>
              <a:rPr lang="en-US" sz="1800" dirty="0" smtClean="0"/>
              <a:t>How to disaggregate in the grid of 1km² ? </a:t>
            </a:r>
          </a:p>
          <a:p>
            <a:pPr marL="361950" indent="-285750">
              <a:spcAft>
                <a:spcPts val="600"/>
              </a:spcAft>
            </a:pPr>
            <a:r>
              <a:rPr lang="en-US" sz="1800" dirty="0"/>
              <a:t>If disaggregation at 1km² grid is not possible, what is the lowest feasible disaggregation?</a:t>
            </a:r>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8</a:t>
            </a:fld>
            <a:endParaRPr lang="en-GB" altLang="en-US"/>
          </a:p>
        </p:txBody>
      </p:sp>
    </p:spTree>
    <p:extLst>
      <p:ext uri="{BB962C8B-B14F-4D97-AF65-F5344CB8AC3E}">
        <p14:creationId xmlns:p14="http://schemas.microsoft.com/office/powerpoint/2010/main" val="222900346"/>
      </p:ext>
    </p:extLst>
  </p:cSld>
  <p:clrMapOvr>
    <a:masterClrMapping/>
  </p:clrMapOv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7E"/>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7E"/>
            </a:solidFill>
            <a:effectLst/>
            <a:latin typeface="Verdana" panose="020B060403050404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EEA1-WhiteBackground</Template>
  <TotalTime>391</TotalTime>
  <Words>618</Words>
  <Application>Microsoft Office PowerPoint</Application>
  <PresentationFormat>On-screen Show (4:3)</PresentationFormat>
  <Paragraphs>70</Paragraphs>
  <Slides>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Verdana</vt:lpstr>
      <vt:lpstr>Default Design</vt:lpstr>
      <vt:lpstr>Worksheet</vt:lpstr>
      <vt:lpstr>Expert workshop on components of EEA Ecosystem Capital Accounts</vt:lpstr>
      <vt:lpstr>EEA approach for landscape structure and biodiversity</vt:lpstr>
      <vt:lpstr>NLEP – Net Landscape Ecosystem Potential </vt:lpstr>
      <vt:lpstr>NLEP in the context of SECA</vt:lpstr>
      <vt:lpstr>EU protected species (Article 17 reporting) </vt:lpstr>
      <vt:lpstr>Ecotones Index</vt:lpstr>
      <vt:lpstr>A “common birds” Index</vt:lpstr>
      <vt:lpstr>A common bird Index</vt:lpstr>
    </vt:vector>
  </TitlesOfParts>
  <Company>European Environment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workshop on components of EEA Ecosystem Capital Accounts</dc:title>
  <dc:creator>Daniel Desaulty</dc:creator>
  <cp:lastModifiedBy>Jan-Erik Petersen</cp:lastModifiedBy>
  <cp:revision>35</cp:revision>
  <dcterms:created xsi:type="dcterms:W3CDTF">2015-03-20T14:02:04Z</dcterms:created>
  <dcterms:modified xsi:type="dcterms:W3CDTF">2015-03-24T11:54:40Z</dcterms:modified>
</cp:coreProperties>
</file>