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21" r:id="rId3"/>
    <p:sldMasterId id="2147483730" r:id="rId4"/>
    <p:sldMasterId id="2147483671" r:id="rId5"/>
    <p:sldMasterId id="2147483680" r:id="rId6"/>
    <p:sldMasterId id="2147483689" r:id="rId7"/>
    <p:sldMasterId id="2147483772" r:id="rId8"/>
    <p:sldMasterId id="2147483764" r:id="rId9"/>
    <p:sldMasterId id="2147483756" r:id="rId10"/>
    <p:sldMasterId id="2147483697" r:id="rId11"/>
    <p:sldMasterId id="2147483705" r:id="rId12"/>
    <p:sldMasterId id="2147483713" r:id="rId13"/>
    <p:sldMasterId id="2147483746" r:id="rId14"/>
  </p:sldMasterIdLst>
  <p:notesMasterIdLst>
    <p:notesMasterId r:id="rId43"/>
  </p:notesMasterIdLst>
  <p:sldIdLst>
    <p:sldId id="289" r:id="rId15"/>
    <p:sldId id="304" r:id="rId16"/>
    <p:sldId id="310" r:id="rId17"/>
    <p:sldId id="309" r:id="rId18"/>
    <p:sldId id="306" r:id="rId19"/>
    <p:sldId id="308" r:id="rId20"/>
    <p:sldId id="307" r:id="rId21"/>
    <p:sldId id="305" r:id="rId22"/>
    <p:sldId id="295" r:id="rId23"/>
    <p:sldId id="321" r:id="rId24"/>
    <p:sldId id="322" r:id="rId25"/>
    <p:sldId id="311" r:id="rId26"/>
    <p:sldId id="313" r:id="rId27"/>
    <p:sldId id="297" r:id="rId28"/>
    <p:sldId id="314" r:id="rId29"/>
    <p:sldId id="315" r:id="rId30"/>
    <p:sldId id="299" r:id="rId31"/>
    <p:sldId id="296" r:id="rId32"/>
    <p:sldId id="323" r:id="rId33"/>
    <p:sldId id="301" r:id="rId34"/>
    <p:sldId id="302" r:id="rId35"/>
    <p:sldId id="303" r:id="rId36"/>
    <p:sldId id="324" r:id="rId37"/>
    <p:sldId id="325" r:id="rId38"/>
    <p:sldId id="326" r:id="rId39"/>
    <p:sldId id="327" r:id="rId40"/>
    <p:sldId id="312" r:id="rId41"/>
    <p:sldId id="298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 Dufourmont" initials="H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238"/>
    <a:srgbClr val="B75133"/>
    <a:srgbClr val="AC6004"/>
    <a:srgbClr val="CD7305"/>
    <a:srgbClr val="25408F"/>
    <a:srgbClr val="21879F"/>
    <a:srgbClr val="29A7C5"/>
    <a:srgbClr val="5AC4DD"/>
    <a:srgbClr val="EA9422"/>
    <a:srgbClr val="FAA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110" d="100"/>
          <a:sy n="110" d="100"/>
        </p:scale>
        <p:origin x="642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3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1.jpeg"/><Relationship Id="rId4" Type="http://schemas.openxmlformats.org/officeDocument/2006/relationships/image" Target="../media/image3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3.jpeg"/><Relationship Id="rId4" Type="http://schemas.openxmlformats.org/officeDocument/2006/relationships/image" Target="../media/image3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52.jpeg"/><Relationship Id="rId4" Type="http://schemas.openxmlformats.org/officeDocument/2006/relationships/image" Target="../media/image11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6.png"/><Relationship Id="rId4" Type="http://schemas.openxmlformats.org/officeDocument/2006/relationships/image" Target="../media/image11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0.png"/><Relationship Id="rId4" Type="http://schemas.openxmlformats.org/officeDocument/2006/relationships/image" Target="../media/image1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4700" r="6881" b="9201"/>
          <a:stretch/>
        </p:blipFill>
        <p:spPr bwMode="auto">
          <a:xfrm>
            <a:off x="0" y="-1913"/>
            <a:ext cx="9144000" cy="515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itle 1"/>
          <p:cNvSpPr>
            <a:spLocks noGrp="1"/>
          </p:cNvSpPr>
          <p:nvPr>
            <p:ph type="ctrTitle" hasCustomPrompt="1"/>
          </p:nvPr>
        </p:nvSpPr>
        <p:spPr>
          <a:xfrm>
            <a:off x="3754512" y="2572001"/>
            <a:ext cx="4678288" cy="560636"/>
          </a:xfrm>
        </p:spPr>
        <p:txBody>
          <a:bodyPr>
            <a:noAutofit/>
          </a:bodyPr>
          <a:lstStyle>
            <a:lvl1pPr algn="l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3754512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Footer Placeholder 4"/>
          <p:cNvSpPr txBox="1">
            <a:spLocks/>
          </p:cNvSpPr>
          <p:nvPr userDrawn="1"/>
        </p:nvSpPr>
        <p:spPr>
          <a:xfrm>
            <a:off x="2051720" y="4980574"/>
            <a:ext cx="1807226" cy="170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1043608" y="4533680"/>
            <a:ext cx="2998547" cy="651623"/>
            <a:chOff x="4988059" y="4533680"/>
            <a:chExt cx="2998547" cy="651623"/>
          </a:xfrm>
        </p:grpSpPr>
        <p:grpSp>
          <p:nvGrpSpPr>
            <p:cNvPr id="48" name="Group 47"/>
            <p:cNvGrpSpPr/>
            <p:nvPr userDrawn="1"/>
          </p:nvGrpSpPr>
          <p:grpSpPr>
            <a:xfrm>
              <a:off x="5192177" y="4533680"/>
              <a:ext cx="2794429" cy="651623"/>
              <a:chOff x="5116727" y="4655220"/>
              <a:chExt cx="2273215" cy="530083"/>
            </a:xfrm>
          </p:grpSpPr>
          <p:sp>
            <p:nvSpPr>
              <p:cNvPr id="61" name="TextBox 60"/>
              <p:cNvSpPr txBox="1"/>
              <p:nvPr userDrawn="1"/>
            </p:nvSpPr>
            <p:spPr>
              <a:xfrm>
                <a:off x="5116727" y="4655220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 err="1">
                    <a:solidFill>
                      <a:schemeClr val="bg1"/>
                    </a:solidFill>
                  </a:rPr>
                  <a:t>Copernicus</a:t>
                </a:r>
                <a:r>
                  <a:rPr lang="es-ES" sz="700" dirty="0">
                    <a:solidFill>
                      <a:schemeClr val="bg1"/>
                    </a:solidFill>
                  </a:rPr>
                  <a:t>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5116727" y="4911334"/>
                <a:ext cx="986126" cy="16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@</a:t>
                </a:r>
                <a:r>
                  <a:rPr lang="es-ES" sz="700" dirty="0" err="1">
                    <a:solidFill>
                      <a:schemeClr val="bg1"/>
                    </a:solidFill>
                  </a:rPr>
                  <a:t>CopernicusEU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6107978" y="4911334"/>
                <a:ext cx="1281964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www.copernicus.eu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6112326" y="4655220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 err="1">
                    <a:solidFill>
                      <a:schemeClr val="bg1"/>
                    </a:solidFill>
                  </a:rPr>
                  <a:t>Copernicus</a:t>
                </a:r>
                <a:r>
                  <a:rPr lang="es-ES" sz="700" dirty="0">
                    <a:solidFill>
                      <a:schemeClr val="bg1"/>
                    </a:solidFill>
                  </a:rPr>
                  <a:t>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4988059" y="4550290"/>
              <a:ext cx="204118" cy="204118"/>
              <a:chOff x="4583906" y="4467225"/>
              <a:chExt cx="204118" cy="204118"/>
            </a:xfrm>
          </p:grpSpPr>
          <p:sp>
            <p:nvSpPr>
              <p:cNvPr id="59" name="Oval 58"/>
              <p:cNvSpPr/>
              <p:nvPr userDrawn="1"/>
            </p:nvSpPr>
            <p:spPr>
              <a:xfrm>
                <a:off x="4583906" y="4467225"/>
                <a:ext cx="204118" cy="2041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016" y="4498921"/>
                <a:ext cx="77611" cy="145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" name="Group 49"/>
            <p:cNvGrpSpPr/>
            <p:nvPr userDrawn="1"/>
          </p:nvGrpSpPr>
          <p:grpSpPr>
            <a:xfrm>
              <a:off x="4988396" y="4861913"/>
              <a:ext cx="204118" cy="204118"/>
              <a:chOff x="4280976" y="4520454"/>
              <a:chExt cx="204118" cy="204118"/>
            </a:xfrm>
          </p:grpSpPr>
          <p:sp>
            <p:nvSpPr>
              <p:cNvPr id="57" name="Oval 56"/>
              <p:cNvSpPr/>
              <p:nvPr userDrawn="1"/>
            </p:nvSpPr>
            <p:spPr>
              <a:xfrm>
                <a:off x="4280976" y="4520454"/>
                <a:ext cx="204118" cy="2041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4456" y="4566385"/>
                <a:ext cx="115818" cy="112255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50"/>
            <p:cNvGrpSpPr/>
            <p:nvPr userDrawn="1"/>
          </p:nvGrpSpPr>
          <p:grpSpPr>
            <a:xfrm>
              <a:off x="6217912" y="4538288"/>
              <a:ext cx="204118" cy="204118"/>
              <a:chOff x="3779912" y="4597065"/>
              <a:chExt cx="204118" cy="204118"/>
            </a:xfrm>
          </p:grpSpPr>
          <p:sp>
            <p:nvSpPr>
              <p:cNvPr id="55" name="Oval 54"/>
              <p:cNvSpPr/>
              <p:nvPr userDrawn="1"/>
            </p:nvSpPr>
            <p:spPr>
              <a:xfrm>
                <a:off x="3779912" y="4597065"/>
                <a:ext cx="204118" cy="2041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722" y="4656881"/>
                <a:ext cx="160700" cy="79306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Group 51"/>
            <p:cNvGrpSpPr/>
            <p:nvPr userDrawn="1"/>
          </p:nvGrpSpPr>
          <p:grpSpPr>
            <a:xfrm>
              <a:off x="6220013" y="4864339"/>
              <a:ext cx="204118" cy="204118"/>
              <a:chOff x="4425895" y="4672854"/>
              <a:chExt cx="204118" cy="20411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4425895" y="4672854"/>
                <a:ext cx="204118" cy="2041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6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154" y="4713840"/>
                <a:ext cx="122133" cy="12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3104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1" r="14873" b="435"/>
          <a:stretch/>
        </p:blipFill>
        <p:spPr bwMode="auto">
          <a:xfrm>
            <a:off x="6874316" y="1"/>
            <a:ext cx="2269684" cy="51435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341692" cy="5146155"/>
          </a:xfrm>
          <a:prstGeom prst="rect">
            <a:avLst/>
          </a:prstGeom>
          <a:gradFill flip="none" rotWithShape="1">
            <a:gsLst>
              <a:gs pos="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7591" y="313954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569823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331640" y="4700783"/>
            <a:ext cx="460851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084167" y="4700783"/>
            <a:ext cx="410067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3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6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596" y="251"/>
            <a:ext cx="191610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9823" y="317393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69823" y="2598546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:\F15015_Copernicus\3_Work\330_Work-in-process\SC4_BackgroundMat\Visual_ID\Photos\Po_River_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0"/>
            <a:ext cx="20770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0" y="1"/>
            <a:ext cx="2077083" cy="5143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2084906" cy="514349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4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17" name="Oval 16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15" name="Oval 14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7" b="-87"/>
          <a:stretch/>
        </p:blipFill>
        <p:spPr bwMode="auto">
          <a:xfrm>
            <a:off x="7293990" y="1"/>
            <a:ext cx="18500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6277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31" y="965601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598172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2587178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30" name="Oval 29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2" name="Oval 21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i="0" dirty="0" err="1">
                <a:solidFill>
                  <a:srgbClr val="25408F"/>
                </a:solidFill>
              </a:rPr>
              <a:t>Space</a:t>
            </a:r>
            <a:endParaRPr lang="es-ES" sz="1100" b="1" i="0" dirty="0">
              <a:solidFill>
                <a:srgbClr val="25408F"/>
              </a:solidFill>
            </a:endParaRPr>
          </a:p>
          <a:p>
            <a:pPr algn="ctr"/>
            <a:r>
              <a:rPr lang="es-ES" sz="1100" b="1" i="0" dirty="0" err="1">
                <a:solidFill>
                  <a:srgbClr val="25408F"/>
                </a:solidFill>
              </a:rPr>
              <a:t>Component</a:t>
            </a:r>
            <a:endParaRPr lang="en-US" sz="1100" b="1" i="0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8" name="Oval 27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3" name="Oval 22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10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98" r="664"/>
          <a:stretch/>
        </p:blipFill>
        <p:spPr bwMode="auto">
          <a:xfrm>
            <a:off x="7279212" y="0"/>
            <a:ext cx="18647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58008" y="2587178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0B6192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485820" y="4670442"/>
            <a:ext cx="307806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3642267" y="4670442"/>
            <a:ext cx="410067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F:\Dienstlich\Präsentationen\Bildmaterial_Präsentation\EAGLE\EAGLE_Logo_text_top+sub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12" y="4612497"/>
            <a:ext cx="1109042" cy="3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263603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"/>
          <a:stretch/>
        </p:blipFill>
        <p:spPr bwMode="auto">
          <a:xfrm>
            <a:off x="7260856" y="0"/>
            <a:ext cx="1883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8263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B0BF27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51" y="4692137"/>
            <a:ext cx="1423999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4512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3754512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2" name="Picture 4" descr="S:\F15015_Copernicus\3_Work\330_Work-in-process\SC4_BackgroundMat\PPT\item Copernicus\logo Copernicus_neg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5" y="2191061"/>
            <a:ext cx="2792091" cy="10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6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57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6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22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23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3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3" descr="S:\F15015_Copernicus\3_Work\330_Work-in-process\SC4_BackgroundMat\4_PPT\PPT_item Copernicus\EMS\lutte_contre_les_feux_de_foret Mindef FR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/>
          <a:stretch/>
        </p:blipFill>
        <p:spPr bwMode="auto">
          <a:xfrm>
            <a:off x="7251878" y="-14514"/>
            <a:ext cx="1928634" cy="51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5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3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17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14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21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75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19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9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16863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7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6" name="Picture 2" descr="S:\F15015_Copernicus\3_Work\330_Work-in-process\SC4_BackgroundMat\4_PPT\PPT_item Copernicus\EMS\Floods RoofsHD (1)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7096" y="-1228"/>
            <a:ext cx="1871836" cy="51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2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22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23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85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7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9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0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13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4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19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23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59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3074" name="Picture 2" descr="S:\F15015_Copernicus\3_Work\330_Work-in-process\SC4_BackgroundMat\4_PPT\PPT_item Copernicus\EMS\G-NEXT image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96" t="-726" r="22096" b="720"/>
          <a:stretch/>
        </p:blipFill>
        <p:spPr bwMode="auto">
          <a:xfrm>
            <a:off x="7259822" y="-38644"/>
            <a:ext cx="1920690" cy="51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31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Rectangle 29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9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32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79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26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27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4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12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5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0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:\F15015_Copernicus\3_Work\330_Work-in-process\SC4_BackgroundMat\4_PPT\PPT_item Copernicus\EMS\17874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4293" y="-6251"/>
            <a:ext cx="18718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1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2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6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40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5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3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0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74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4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87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"/>
          <a:stretch/>
        </p:blipFill>
        <p:spPr bwMode="auto">
          <a:xfrm>
            <a:off x="7306278" y="0"/>
            <a:ext cx="18377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5AC4DD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26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7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11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" b="-65"/>
          <a:stretch/>
        </p:blipFill>
        <p:spPr bwMode="auto">
          <a:xfrm>
            <a:off x="7291387" y="0"/>
            <a:ext cx="18526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94133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5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8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7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5187" y="0"/>
            <a:ext cx="1948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388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57868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38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  <a:endParaRPr lang="en-US" sz="11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2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" b="-1"/>
          <a:stretch/>
        </p:blipFill>
        <p:spPr bwMode="auto">
          <a:xfrm>
            <a:off x="7279940" y="0"/>
            <a:ext cx="18625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811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570561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925238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592813"/>
            <a:ext cx="1582792" cy="165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7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1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1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30.jpe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3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5820" y="4670442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9007" y="466507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6" y="4670884"/>
            <a:ext cx="69103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12" y="4679358"/>
            <a:ext cx="82277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66" y="4685539"/>
            <a:ext cx="125295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2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85" y="4670884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4" y="4681001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de-CH" dirty="0"/>
              <a:t>Service Contract 59142 </a:t>
            </a:r>
          </a:p>
          <a:p>
            <a:pPr algn="ctr"/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8263" y="1867098"/>
            <a:ext cx="4678288" cy="560636"/>
          </a:xfrm>
        </p:spPr>
        <p:txBody>
          <a:bodyPr/>
          <a:lstStyle/>
          <a:p>
            <a:r>
              <a:rPr lang="de-CH" dirty="0"/>
              <a:t>CLC+ components conceptual work</a:t>
            </a:r>
            <a:endParaRPr lang="en-GB" dirty="0"/>
          </a:p>
        </p:txBody>
      </p:sp>
      <p:pic>
        <p:nvPicPr>
          <p:cNvPr id="4" name="Picture 2" descr="F:\Dienstlich\Präsentationen\Bildmaterial_Präsentation\EAGLE\EAGLE_Logo_text_top+sub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6370"/>
            <a:ext cx="1109042" cy="3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7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2 –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EAGLE web site update</a:t>
            </a:r>
            <a:endParaRPr lang="en-GB" spc="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3BF8C-5AE2-BE99-A326-273553A0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60" y="1635058"/>
            <a:ext cx="3732890" cy="25717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After several rounds of comments /reviews</a:t>
            </a:r>
          </a:p>
          <a:p>
            <a:pPr marL="0" indent="0">
              <a:buNone/>
            </a:pPr>
            <a:r>
              <a:rPr lang="en-GB" dirty="0"/>
              <a:t>Status: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1rst Draft on-line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Current content – </a:t>
            </a:r>
            <a:r>
              <a:rPr lang="en-GB" i="1" dirty="0"/>
              <a:t>on 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Web site look and functionalities - </a:t>
            </a:r>
            <a:r>
              <a:rPr lang="en-GB" i="1" dirty="0"/>
              <a:t>on 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8C109-0B93-7A33-552E-BDD0AD4D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16" y="1183467"/>
            <a:ext cx="4360924" cy="2465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299E9-149A-6136-BBFB-4AD431FFAF04}"/>
              </a:ext>
            </a:extLst>
          </p:cNvPr>
          <p:cNvSpPr txBox="1"/>
          <p:nvPr/>
        </p:nvSpPr>
        <p:spPr>
          <a:xfrm>
            <a:off x="4235716" y="3864908"/>
            <a:ext cx="45497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https://clms-prod.eea.europa.eu/en/eagle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B3571-73E4-158A-5335-77D51C2B9DE1}"/>
              </a:ext>
            </a:extLst>
          </p:cNvPr>
          <p:cNvSpPr txBox="1"/>
          <p:nvPr/>
        </p:nvSpPr>
        <p:spPr>
          <a:xfrm>
            <a:off x="896607" y="4541745"/>
            <a:ext cx="27363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i="1" dirty="0">
                <a:sym typeface="Wingdings" panose="05000000000000000000" pitchFamily="2" charset="2"/>
              </a:rPr>
              <a:t> first comments to EEA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05CF-B1EF-7090-EC90-5C9774AC3E61}"/>
              </a:ext>
            </a:extLst>
          </p:cNvPr>
          <p:cNvSpPr txBox="1"/>
          <p:nvPr/>
        </p:nvSpPr>
        <p:spPr>
          <a:xfrm>
            <a:off x="896607" y="646667"/>
            <a:ext cx="354956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Partners: UMA, Stephan A., Geoff S., s4e</a:t>
            </a:r>
          </a:p>
        </p:txBody>
      </p:sp>
    </p:spTree>
    <p:extLst>
      <p:ext uri="{BB962C8B-B14F-4D97-AF65-F5344CB8AC3E}">
        <p14:creationId xmlns:p14="http://schemas.microsoft.com/office/powerpoint/2010/main" val="384758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2 –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EAGLE web site update</a:t>
            </a:r>
            <a:endParaRPr lang="en-GB" spc="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91BD-4E95-0F22-889E-28780120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71550"/>
            <a:ext cx="6624735" cy="38230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Pending tasks: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support the finalization of content correctness and web site features,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To provide last version of some documents (i.e., barcoding manual),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Upload the archived documents downloaded from the former web site into the </a:t>
            </a:r>
            <a:r>
              <a:rPr lang="en-GB" dirty="0" err="1"/>
              <a:t>eionet</a:t>
            </a:r>
            <a:r>
              <a:rPr lang="en-GB" dirty="0"/>
              <a:t> EAGLE folder (translation of web site file into folder structure)</a:t>
            </a:r>
          </a:p>
        </p:txBody>
      </p:sp>
    </p:spTree>
    <p:extLst>
      <p:ext uri="{BB962C8B-B14F-4D97-AF65-F5344CB8AC3E}">
        <p14:creationId xmlns:p14="http://schemas.microsoft.com/office/powerpoint/2010/main" val="55706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3: EAGLE </a:t>
            </a:r>
            <a:r>
              <a:rPr lang="de-DE" dirty="0"/>
              <a:t>Bar </a:t>
            </a:r>
            <a:r>
              <a:rPr lang="de-DE" dirty="0" err="1"/>
              <a:t>Coding</a:t>
            </a:r>
            <a:r>
              <a:rPr lang="de-DE" dirty="0"/>
              <a:t> Review</a:t>
            </a:r>
            <a:r>
              <a:rPr lang="de-CH" dirty="0"/>
              <a:t> 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>
            <a:normAutofit/>
          </a:bodyPr>
          <a:lstStyle/>
          <a:p>
            <a:r>
              <a:rPr lang="en-GB" sz="1400" dirty="0"/>
              <a:t>Achievements / progress 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Deliverable </a:t>
            </a:r>
            <a:r>
              <a:rPr lang="en-US" sz="1200" dirty="0"/>
              <a:t>D3-1a: Bar Code Manual revised draft</a:t>
            </a:r>
            <a:br>
              <a:rPr lang="en-US" sz="1200" b="1" dirty="0">
                <a:solidFill>
                  <a:srgbClr val="00B0F0"/>
                </a:solidFill>
              </a:rPr>
            </a:br>
            <a:r>
              <a:rPr lang="en-US" sz="1200" dirty="0"/>
              <a:t>draft delivered</a:t>
            </a:r>
            <a:endParaRPr lang="en-GB" sz="1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200" dirty="0"/>
              <a:t>Deliverable D3-1b: Thematic content guidance document for EAGLE Matrix Bar Coding</a:t>
            </a:r>
            <a:br>
              <a:rPr lang="en-US" sz="1200" dirty="0"/>
            </a:br>
            <a:r>
              <a:rPr lang="en-US" sz="1200" b="1" dirty="0">
                <a:solidFill>
                  <a:srgbClr val="00B0F0"/>
                </a:solidFill>
              </a:rPr>
              <a:t>-&gt; FINISHED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200" dirty="0"/>
              <a:t>Deliverable D3-2: Concept for a bar coding review and acceptance process,</a:t>
            </a:r>
            <a:br>
              <a:rPr lang="en-US" sz="1200" dirty="0"/>
            </a:br>
            <a:r>
              <a:rPr lang="en-US" sz="1200" dirty="0"/>
              <a:t>draft delivered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200" dirty="0"/>
              <a:t>Reviewed Bar Coding results (from CLC+ Core ingestions) for</a:t>
            </a:r>
            <a:br>
              <a:rPr lang="en-US" sz="1200" dirty="0"/>
            </a:br>
            <a:r>
              <a:rPr lang="en-US" sz="1200" dirty="0"/>
              <a:t>CLC2018, HRL IMP, HRL Grassland, HRL Forest, HRL SWF</a:t>
            </a:r>
            <a:br>
              <a:rPr lang="en-US" sz="1200" dirty="0"/>
            </a:br>
            <a:r>
              <a:rPr lang="en-US" sz="1200" b="1" dirty="0">
                <a:solidFill>
                  <a:srgbClr val="00B0F0"/>
                </a:solidFill>
              </a:rPr>
              <a:t>-&gt; FINISHED</a:t>
            </a:r>
            <a:endParaRPr lang="en-US" sz="1200" dirty="0"/>
          </a:p>
          <a:p>
            <a:r>
              <a:rPr lang="en-GB" sz="1400" dirty="0"/>
              <a:t>Next steps / open issues</a:t>
            </a:r>
          </a:p>
          <a:p>
            <a:pPr lvl="1"/>
            <a:r>
              <a:rPr lang="en-GB" sz="1200" dirty="0"/>
              <a:t>Consolidation of Bar Code Manual (final version)</a:t>
            </a:r>
          </a:p>
          <a:p>
            <a:pPr lvl="1"/>
            <a:r>
              <a:rPr lang="en-GB" sz="1200" dirty="0"/>
              <a:t>Agreement between EEA &amp; EAGLE on scaling, organize &amp; manage bar code review process</a:t>
            </a:r>
          </a:p>
          <a:p>
            <a:pPr lvl="1"/>
            <a:r>
              <a:rPr lang="en-GB" sz="1200" dirty="0"/>
              <a:t>Summary of Comments on reviewed ingested bar code results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43558"/>
            <a:ext cx="337535" cy="3314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5" y="1419622"/>
            <a:ext cx="337535" cy="3314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4" y="2567156"/>
            <a:ext cx="337535" cy="3314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4" y="2024265"/>
            <a:ext cx="337535" cy="3314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15" y="3435846"/>
            <a:ext cx="243785" cy="2160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15" y="3662261"/>
            <a:ext cx="243785" cy="21602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813" y="3939902"/>
            <a:ext cx="243785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4 </a:t>
            </a:r>
            <a:r>
              <a:rPr lang="en-US" dirty="0"/>
              <a:t>Develop a change mapping concept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Change mapping is important for reporting</a:t>
            </a:r>
          </a:p>
          <a:p>
            <a:endParaRPr lang="en-GB" sz="2400" dirty="0"/>
          </a:p>
          <a:p>
            <a:r>
              <a:rPr lang="en-GB" sz="2400" dirty="0"/>
              <a:t>Consistent multi-purpose mapping is challenging</a:t>
            </a:r>
          </a:p>
          <a:p>
            <a:endParaRPr lang="en-GB" sz="2400" dirty="0"/>
          </a:p>
          <a:p>
            <a:r>
              <a:rPr lang="en-GB" sz="2400" dirty="0"/>
              <a:t>EAGLE was designed as a way of recording status</a:t>
            </a:r>
          </a:p>
          <a:p>
            <a:endParaRPr lang="en-GB" sz="2400" dirty="0"/>
          </a:p>
          <a:p>
            <a:r>
              <a:rPr lang="en-GB" sz="2400" dirty="0"/>
              <a:t>“Kicking the can down the road”</a:t>
            </a:r>
          </a:p>
          <a:p>
            <a:endParaRPr lang="en-GB" sz="2400" dirty="0"/>
          </a:p>
          <a:p>
            <a:r>
              <a:rPr lang="en-GB" sz="2400" dirty="0"/>
              <a:t>Scale and complexity of challenge is requiring deep conceptual thinking</a:t>
            </a:r>
          </a:p>
        </p:txBody>
      </p:sp>
    </p:spTree>
    <p:extLst>
      <p:ext uri="{BB962C8B-B14F-4D97-AF65-F5344CB8AC3E}">
        <p14:creationId xmlns:p14="http://schemas.microsoft.com/office/powerpoint/2010/main" val="424555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 Develop a change mapping concept</a:t>
            </a:r>
            <a:r>
              <a:rPr lang="de-CH" dirty="0"/>
              <a:t>  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potential approaches to capture and generate “change” information:</a:t>
            </a:r>
          </a:p>
          <a:p>
            <a:pPr lvl="1"/>
            <a:r>
              <a:rPr lang="en-US" dirty="0"/>
              <a:t>Input oriented - ingestion of existing change data sets into the EAGLE data model.</a:t>
            </a:r>
          </a:p>
          <a:p>
            <a:pPr lvl="1"/>
            <a:r>
              <a:rPr lang="en-US" dirty="0"/>
              <a:t>Internal oriented - addressing issues of spatial, thematic, and temporal consistency.</a:t>
            </a:r>
          </a:p>
          <a:p>
            <a:pPr lvl="1"/>
            <a:r>
              <a:rPr lang="en-US" dirty="0"/>
              <a:t>Output oriented - CLC+ Instances create and capture meaningful changes</a:t>
            </a:r>
          </a:p>
          <a:p>
            <a:r>
              <a:rPr lang="en-US" dirty="0"/>
              <a:t>Provide a road map for the implementation of best practice examples and recommendations.</a:t>
            </a:r>
          </a:p>
          <a:p>
            <a:r>
              <a:rPr lang="en-US" dirty="0"/>
              <a:t>D4-1 Report of Task 4: Develop a change mapping concept for CLC+ Due 30.11.2023</a:t>
            </a:r>
          </a:p>
        </p:txBody>
      </p:sp>
    </p:spTree>
    <p:extLst>
      <p:ext uri="{BB962C8B-B14F-4D97-AF65-F5344CB8AC3E}">
        <p14:creationId xmlns:p14="http://schemas.microsoft.com/office/powerpoint/2010/main" val="206318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4: </a:t>
            </a:r>
            <a:r>
              <a:rPr lang="en-US" dirty="0"/>
              <a:t>Ingestion of existing change data sets 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Achievements / progress   </a:t>
            </a:r>
          </a:p>
          <a:p>
            <a:pPr lvl="1"/>
            <a:r>
              <a:rPr lang="en-GB" sz="1200" dirty="0"/>
              <a:t>Reviewed existing change layers</a:t>
            </a:r>
          </a:p>
          <a:p>
            <a:pPr lvl="1"/>
            <a:r>
              <a:rPr lang="en-GB" sz="1200" dirty="0"/>
              <a:t>Assessed approaches to production and recording of change</a:t>
            </a:r>
          </a:p>
          <a:p>
            <a:pPr lvl="1"/>
            <a:r>
              <a:rPr lang="en-GB" sz="1200" dirty="0"/>
              <a:t>CLC+ Core can’t ingest changes at the moment</a:t>
            </a:r>
          </a:p>
          <a:p>
            <a:pPr lvl="1"/>
            <a:r>
              <a:rPr lang="en-GB" sz="1200" dirty="0"/>
              <a:t>Evaluated two options for ingestion</a:t>
            </a:r>
          </a:p>
          <a:p>
            <a:pPr lvl="2"/>
            <a:r>
              <a:rPr lang="en-GB" sz="1000" dirty="0"/>
              <a:t>Expand EAGLE data model to include change elements</a:t>
            </a:r>
          </a:p>
          <a:p>
            <a:pPr lvl="2"/>
            <a:r>
              <a:rPr lang="en-GB" sz="1000" dirty="0"/>
              <a:t>Use two ingestions per change layer</a:t>
            </a:r>
          </a:p>
          <a:p>
            <a:pPr lvl="2"/>
            <a:endParaRPr lang="en-GB" sz="1000" dirty="0"/>
          </a:p>
          <a:p>
            <a:pPr lvl="2"/>
            <a:endParaRPr lang="en-GB" sz="1000" dirty="0"/>
          </a:p>
          <a:p>
            <a:pPr lvl="1"/>
            <a:endParaRPr lang="en-GB" sz="1200" dirty="0"/>
          </a:p>
          <a:p>
            <a:r>
              <a:rPr lang="en-GB" sz="1400" dirty="0"/>
              <a:t>Next steps / open issues </a:t>
            </a:r>
          </a:p>
          <a:p>
            <a:pPr lvl="1"/>
            <a:r>
              <a:rPr lang="en-GB" sz="1200" dirty="0"/>
              <a:t>Change layers have baked in characteristics</a:t>
            </a:r>
          </a:p>
          <a:p>
            <a:pPr lvl="1"/>
            <a:r>
              <a:rPr lang="en-GB" sz="1200" dirty="0"/>
              <a:t>Prepare a list of new elements required for the second option above against the latest EAGLE model</a:t>
            </a:r>
          </a:p>
          <a:p>
            <a:pPr lvl="1"/>
            <a:r>
              <a:rPr lang="en-GB" sz="1200" dirty="0"/>
              <a:t>Future of change layers within CLMS</a:t>
            </a:r>
          </a:p>
          <a:p>
            <a:pPr lvl="2"/>
            <a:r>
              <a:rPr lang="en-GB" sz="1000" dirty="0"/>
              <a:t>Should change layers only be delivered by CLC+ Core extractions? </a:t>
            </a:r>
          </a:p>
        </p:txBody>
      </p:sp>
    </p:spTree>
    <p:extLst>
      <p:ext uri="{BB962C8B-B14F-4D97-AF65-F5344CB8AC3E}">
        <p14:creationId xmlns:p14="http://schemas.microsoft.com/office/powerpoint/2010/main" val="1382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4: </a:t>
            </a:r>
            <a:r>
              <a:rPr lang="en-US" dirty="0"/>
              <a:t>Internal consistency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400" dirty="0"/>
              <a:t>Achievements / progress   </a:t>
            </a:r>
          </a:p>
          <a:p>
            <a:pPr lvl="1"/>
            <a:r>
              <a:rPr lang="en-GB" sz="1200" dirty="0"/>
              <a:t>Reviewing existing approaches to internal consistency</a:t>
            </a:r>
          </a:p>
          <a:p>
            <a:pPr lvl="2"/>
            <a:r>
              <a:rPr lang="en-GB" sz="1000" dirty="0"/>
              <a:t>Reprocessing of collections</a:t>
            </a:r>
          </a:p>
          <a:p>
            <a:pPr lvl="2"/>
            <a:r>
              <a:rPr lang="en-GB" sz="1000" dirty="0"/>
              <a:t>Inter-calibrations of data sets</a:t>
            </a:r>
          </a:p>
          <a:p>
            <a:pPr lvl="2"/>
            <a:r>
              <a:rPr lang="en-GB" sz="1000" dirty="0"/>
              <a:t>Accounting layers</a:t>
            </a:r>
          </a:p>
          <a:p>
            <a:pPr lvl="1"/>
            <a:r>
              <a:rPr lang="en-GB" sz="1200" dirty="0"/>
              <a:t>Opportunities within CLC+ Core</a:t>
            </a:r>
          </a:p>
          <a:p>
            <a:pPr lvl="2"/>
            <a:r>
              <a:rPr lang="en-GB" sz="1000" dirty="0"/>
              <a:t>Easy access to time series</a:t>
            </a:r>
          </a:p>
          <a:p>
            <a:pPr lvl="2"/>
            <a:r>
              <a:rPr lang="en-GB" sz="1000" dirty="0"/>
              <a:t>Ancillary data to support calibration</a:t>
            </a:r>
          </a:p>
          <a:p>
            <a:pPr lvl="1"/>
            <a:r>
              <a:rPr lang="en-GB" sz="1200" dirty="0"/>
              <a:t>Challenges</a:t>
            </a:r>
          </a:p>
          <a:p>
            <a:pPr lvl="2"/>
            <a:r>
              <a:rPr lang="en-GB" sz="1000" dirty="0"/>
              <a:t>Building rulesets </a:t>
            </a:r>
          </a:p>
          <a:p>
            <a:pPr lvl="2"/>
            <a:r>
              <a:rPr lang="en-GB" sz="1000" dirty="0"/>
              <a:t>Storage of results</a:t>
            </a:r>
          </a:p>
          <a:p>
            <a:pPr lvl="1"/>
            <a:endParaRPr lang="en-GB" sz="1200" dirty="0"/>
          </a:p>
          <a:p>
            <a:r>
              <a:rPr lang="en-GB" sz="1400" dirty="0"/>
              <a:t>Next steps / open issues </a:t>
            </a:r>
          </a:p>
          <a:p>
            <a:pPr lvl="1"/>
            <a:r>
              <a:rPr lang="en-GB" sz="1200" dirty="0"/>
              <a:t>Rulesets</a:t>
            </a:r>
          </a:p>
          <a:p>
            <a:pPr lvl="2"/>
            <a:r>
              <a:rPr lang="en-GB" sz="1000" dirty="0"/>
              <a:t>System errors</a:t>
            </a:r>
          </a:p>
          <a:p>
            <a:pPr lvl="1"/>
            <a:r>
              <a:rPr lang="en-GB" sz="1200" dirty="0"/>
              <a:t>Impacts on CLC+ Core</a:t>
            </a:r>
          </a:p>
          <a:p>
            <a:pPr lvl="2"/>
            <a:r>
              <a:rPr lang="en-GB" sz="1000" dirty="0"/>
              <a:t>Deployment of methods</a:t>
            </a:r>
          </a:p>
          <a:p>
            <a:pPr lvl="2"/>
            <a:r>
              <a:rPr lang="en-GB" sz="1000" dirty="0"/>
              <a:t>Multiple versions of the same dataset</a:t>
            </a:r>
          </a:p>
          <a:p>
            <a:pPr lvl="2"/>
            <a:r>
              <a:rPr lang="en-GB" sz="1000" dirty="0"/>
              <a:t>Cataloguing of revised layers</a:t>
            </a:r>
          </a:p>
        </p:txBody>
      </p:sp>
    </p:spTree>
    <p:extLst>
      <p:ext uri="{BB962C8B-B14F-4D97-AF65-F5344CB8AC3E}">
        <p14:creationId xmlns:p14="http://schemas.microsoft.com/office/powerpoint/2010/main" val="167418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4: Output </a:t>
            </a:r>
            <a:r>
              <a:rPr lang="en-US" dirty="0"/>
              <a:t>CLC+ changes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Achievements / progress   </a:t>
            </a:r>
          </a:p>
          <a:p>
            <a:pPr lvl="1"/>
            <a:r>
              <a:rPr lang="en-GB" sz="1200" dirty="0"/>
              <a:t>Extraction of information is the most powerful capability of CLC+ Core</a:t>
            </a:r>
          </a:p>
          <a:p>
            <a:pPr lvl="1"/>
            <a:r>
              <a:rPr lang="en-GB" sz="1200" dirty="0"/>
              <a:t>In principle straightforward</a:t>
            </a:r>
          </a:p>
          <a:p>
            <a:pPr lvl="1"/>
            <a:r>
              <a:rPr lang="en-GB" sz="1200" dirty="0"/>
              <a:t>Practical implementation more challenging</a:t>
            </a:r>
          </a:p>
          <a:p>
            <a:pPr lvl="1"/>
            <a:r>
              <a:rPr lang="en-GB" sz="1200" dirty="0"/>
              <a:t>Complexity of changes required</a:t>
            </a:r>
          </a:p>
          <a:p>
            <a:pPr lvl="1"/>
            <a:r>
              <a:rPr lang="en-GB" sz="1200" dirty="0"/>
              <a:t>Specification alignment of inputs</a:t>
            </a:r>
          </a:p>
          <a:p>
            <a:pPr lvl="1"/>
            <a:r>
              <a:rPr lang="en-GB" sz="1200" dirty="0" err="1"/>
              <a:t>Spatio</a:t>
            </a:r>
            <a:r>
              <a:rPr lang="en-GB" sz="1200" dirty="0"/>
              <a:t>-temporal consistency of inputs</a:t>
            </a:r>
          </a:p>
          <a:p>
            <a:pPr lvl="1"/>
            <a:endParaRPr lang="en-GB" sz="1200" dirty="0"/>
          </a:p>
          <a:p>
            <a:r>
              <a:rPr lang="en-GB" sz="1400" dirty="0"/>
              <a:t>Next steps / open issues </a:t>
            </a:r>
          </a:p>
          <a:p>
            <a:pPr lvl="1"/>
            <a:r>
              <a:rPr lang="en-GB" sz="1200" dirty="0"/>
              <a:t>Conceptual issues</a:t>
            </a:r>
          </a:p>
          <a:p>
            <a:pPr lvl="2"/>
            <a:r>
              <a:rPr lang="en-GB" sz="1000" dirty="0"/>
              <a:t>Change information that remain consistent with status layers</a:t>
            </a:r>
          </a:p>
          <a:p>
            <a:pPr lvl="2"/>
            <a:r>
              <a:rPr lang="en-GB" sz="1000" dirty="0"/>
              <a:t>Changes prompt update of status layer</a:t>
            </a:r>
          </a:p>
          <a:p>
            <a:pPr lvl="2"/>
            <a:r>
              <a:rPr lang="en-GB" sz="1000" dirty="0"/>
              <a:t>Role of national data in changes</a:t>
            </a:r>
          </a:p>
          <a:p>
            <a:pPr lvl="2"/>
            <a:r>
              <a:rPr lang="en-GB" sz="1000" dirty="0"/>
              <a:t>Documentation to build change rulesets</a:t>
            </a:r>
          </a:p>
          <a:p>
            <a:pPr lvl="1"/>
            <a:r>
              <a:rPr lang="en-GB" sz="1200" dirty="0"/>
              <a:t>Develop example rulesets</a:t>
            </a:r>
          </a:p>
          <a:p>
            <a:pPr lvl="2"/>
            <a:r>
              <a:rPr lang="en-GB" sz="1000" dirty="0"/>
              <a:t>A range of complexities – access to all inputs of status layers</a:t>
            </a:r>
          </a:p>
          <a:p>
            <a:pPr lvl="2"/>
            <a:r>
              <a:rPr lang="en-GB" sz="1000" dirty="0"/>
              <a:t>Dynamic rulesets – specification and availability of inputs</a:t>
            </a:r>
          </a:p>
          <a:p>
            <a:pPr lvl="2"/>
            <a:r>
              <a:rPr lang="en-GB" sz="1000" dirty="0"/>
              <a:t>Focus on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67325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5 – Meeting and other support to EEA 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Achievements / progress   </a:t>
            </a:r>
          </a:p>
          <a:p>
            <a:pPr lvl="1"/>
            <a:r>
              <a:rPr lang="en-GB" sz="1200" dirty="0"/>
              <a:t>Permanently open task </a:t>
            </a:r>
          </a:p>
          <a:p>
            <a:pPr lvl="1"/>
            <a:endParaRPr lang="en-GB" sz="1200" dirty="0"/>
          </a:p>
          <a:p>
            <a:r>
              <a:rPr lang="en-GB" sz="1400" dirty="0"/>
              <a:t>Next steps / open issues </a:t>
            </a:r>
          </a:p>
          <a:p>
            <a:pPr lvl="1"/>
            <a:r>
              <a:rPr lang="en-GB" sz="1200" dirty="0"/>
              <a:t>Provision of a timeline of EAGLE history </a:t>
            </a:r>
          </a:p>
          <a:p>
            <a:pPr lvl="1"/>
            <a:r>
              <a:rPr lang="en-GB" sz="1200" dirty="0"/>
              <a:t>Start already with OODM WG?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C675A-8682-DCDA-7030-5D17B110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930327"/>
            <a:ext cx="420253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704" y="86553"/>
            <a:ext cx="7819096" cy="588096"/>
          </a:xfrm>
        </p:spPr>
        <p:txBody>
          <a:bodyPr/>
          <a:lstStyle/>
          <a:p>
            <a:r>
              <a:rPr lang="en-US" dirty="0"/>
              <a:t>Task 6: Use of AI/ML EO-based analytics products for filling gaps in CLC+ instances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987574"/>
            <a:ext cx="7299753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/>
              <a:t>Summary</a:t>
            </a:r>
          </a:p>
          <a:p>
            <a:endParaRPr lang="en-US" sz="1400" dirty="0"/>
          </a:p>
          <a:p>
            <a:r>
              <a:rPr lang="en-US" sz="1400" dirty="0"/>
              <a:t>This task will assess the use of advanced technologies (like artificial intelligence / machine learning) and / or recent EO-based products that are being provided by the service industry to support the closing of current data and information gaps. </a:t>
            </a:r>
          </a:p>
          <a:p>
            <a:endParaRPr lang="en-US" sz="1400" dirty="0"/>
          </a:p>
          <a:p>
            <a:r>
              <a:rPr lang="en-US" sz="1400" dirty="0"/>
              <a:t>Selection of specific CLC + classes suitable for gap filling</a:t>
            </a:r>
          </a:p>
          <a:p>
            <a:endParaRPr lang="en-US" sz="1400" dirty="0"/>
          </a:p>
          <a:p>
            <a:r>
              <a:rPr lang="en-US" sz="1400" dirty="0"/>
              <a:t>Evaluations of suitability of AI/ML methods for gap filling – which approach to use to fill the gaps</a:t>
            </a:r>
          </a:p>
          <a:p>
            <a:endParaRPr lang="en-US" sz="1400" dirty="0"/>
          </a:p>
          <a:p>
            <a:r>
              <a:rPr lang="en-US" sz="1400" dirty="0"/>
              <a:t>Test specific methodologies in case study areas for certain gaps </a:t>
            </a:r>
          </a:p>
          <a:p>
            <a:endParaRPr lang="en-US" sz="1400" dirty="0"/>
          </a:p>
          <a:p>
            <a:r>
              <a:rPr lang="en-US" sz="1400" dirty="0"/>
              <a:t>Review the usefulness of commercially available analytics layers to support gap filling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611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</a:t>
            </a:r>
            <a:endParaRPr lang="en-GB" spc="3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767420-E6A5-011B-EF5E-B3D2A254F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64088"/>
              </p:ext>
            </p:extLst>
          </p:nvPr>
        </p:nvGraphicFramePr>
        <p:xfrm>
          <a:off x="1709420" y="1131590"/>
          <a:ext cx="6606997" cy="280265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55019">
                  <a:extLst>
                    <a:ext uri="{9D8B030D-6E8A-4147-A177-3AD203B41FA5}">
                      <a16:colId xmlns:a16="http://schemas.microsoft.com/office/drawing/2014/main" val="1903410760"/>
                    </a:ext>
                  </a:extLst>
                </a:gridCol>
                <a:gridCol w="2849157">
                  <a:extLst>
                    <a:ext uri="{9D8B030D-6E8A-4147-A177-3AD203B41FA5}">
                      <a16:colId xmlns:a16="http://schemas.microsoft.com/office/drawing/2014/main" val="461278151"/>
                    </a:ext>
                  </a:extLst>
                </a:gridCol>
                <a:gridCol w="2202821">
                  <a:extLst>
                    <a:ext uri="{9D8B030D-6E8A-4147-A177-3AD203B41FA5}">
                      <a16:colId xmlns:a16="http://schemas.microsoft.com/office/drawing/2014/main" val="2987446290"/>
                    </a:ext>
                  </a:extLst>
                </a:gridCol>
              </a:tblGrid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Time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Agenda item 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Who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161380"/>
                  </a:ext>
                </a:extLst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14:00 – 14:15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Welcome &amp; objectives of the meeting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EEA &amp; Stefan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772667"/>
                  </a:ext>
                </a:extLst>
              </a:tr>
              <a:tr h="772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14:15 – 14:30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1A EAGLE matrix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1B UML model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1C CLC+ Core Guidelines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Stephan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Christoph Perger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Stefan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952766"/>
                  </a:ext>
                </a:extLst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14:30 – 14:40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2 EAGLE web site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Emanuele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862305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14:40 – 15:00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Task 3 Barcoding review and QA approach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Stephan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385317"/>
                  </a:ext>
                </a:extLst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15:00 – 15:20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4 Change mapping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Geoff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768393"/>
                  </a:ext>
                </a:extLst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15:20 – 15:40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6 AI/ML based analytics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Marian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049820"/>
                  </a:ext>
                </a:extLst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15:40 – 15:45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7 ISO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Julian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093883"/>
                  </a:ext>
                </a:extLst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15:45 – 15:50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Task 5 Meeting support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Stefan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456976"/>
                  </a:ext>
                </a:extLst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15:50 – 16:00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>
                          <a:effectLst/>
                        </a:rPr>
                        <a:t>AOB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67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057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704" y="86553"/>
            <a:ext cx="7819096" cy="588096"/>
          </a:xfrm>
        </p:spPr>
        <p:txBody>
          <a:bodyPr/>
          <a:lstStyle/>
          <a:p>
            <a:r>
              <a:rPr lang="en-US" dirty="0"/>
              <a:t>Task 6: Use of AI/ML EO-based analytics products for filling gaps in CLC+ instances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987574"/>
            <a:ext cx="7299753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Selection of CLC classes</a:t>
            </a:r>
          </a:p>
          <a:p>
            <a:r>
              <a:rPr lang="en-US" sz="1600" dirty="0"/>
              <a:t>Reasoning</a:t>
            </a:r>
          </a:p>
          <a:p>
            <a:pPr lvl="1"/>
            <a:r>
              <a:rPr lang="en-US" sz="1400" dirty="0"/>
              <a:t>Outcome of Task 16 &amp; 17 </a:t>
            </a:r>
          </a:p>
          <a:p>
            <a:pPr lvl="2"/>
            <a:r>
              <a:rPr lang="en-US" sz="1100" dirty="0"/>
              <a:t>European data were only possible to derive up to Level 3</a:t>
            </a:r>
          </a:p>
          <a:p>
            <a:pPr lvl="2"/>
            <a:r>
              <a:rPr lang="en-US" sz="1100" dirty="0"/>
              <a:t>National data can’t define all Level 3 classes</a:t>
            </a:r>
          </a:p>
          <a:p>
            <a:pPr lvl="2"/>
            <a:r>
              <a:rPr lang="en-US" sz="1100" dirty="0"/>
              <a:t>OSM data can not deliver data to fill all data gaps (Task 17)</a:t>
            </a:r>
          </a:p>
          <a:p>
            <a:pPr lvl="1"/>
            <a:r>
              <a:rPr lang="en-US" sz="1400" dirty="0"/>
              <a:t>Availability of training data</a:t>
            </a:r>
          </a:p>
          <a:p>
            <a:pPr lvl="2"/>
            <a:r>
              <a:rPr lang="en-US" sz="1100" dirty="0"/>
              <a:t>Classes should be covered by UA or CZ </a:t>
            </a:r>
          </a:p>
          <a:p>
            <a:r>
              <a:rPr lang="en-US" sz="1600" dirty="0"/>
              <a:t>Selected CLC classes</a:t>
            </a:r>
          </a:p>
          <a:p>
            <a:pPr lvl="1"/>
            <a:r>
              <a:rPr lang="en-GB" sz="1100" dirty="0"/>
              <a:t>1.2.1 Industrial or commercial units</a:t>
            </a:r>
          </a:p>
          <a:p>
            <a:pPr lvl="1"/>
            <a:r>
              <a:rPr lang="en-GB" sz="1100" dirty="0"/>
              <a:t>1.2.3 Port areas</a:t>
            </a:r>
          </a:p>
          <a:p>
            <a:pPr lvl="1"/>
            <a:r>
              <a:rPr lang="en-GB" sz="1100" dirty="0"/>
              <a:t>1.4.1 Green urban areas</a:t>
            </a:r>
          </a:p>
          <a:p>
            <a:pPr lvl="1"/>
            <a:r>
              <a:rPr lang="en-GB" sz="1100" dirty="0"/>
              <a:t>3.2.4 Transitional woodland-shrub</a:t>
            </a:r>
          </a:p>
          <a:p>
            <a:pPr lvl="1"/>
            <a:r>
              <a:rPr lang="en-GB" sz="1100" dirty="0"/>
              <a:t>4.2.3 Intertidal flats</a:t>
            </a:r>
          </a:p>
        </p:txBody>
      </p:sp>
    </p:spTree>
    <p:extLst>
      <p:ext uri="{BB962C8B-B14F-4D97-AF65-F5344CB8AC3E}">
        <p14:creationId xmlns:p14="http://schemas.microsoft.com/office/powerpoint/2010/main" val="1292236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86552"/>
            <a:ext cx="3136464" cy="1314545"/>
          </a:xfrm>
        </p:spPr>
        <p:txBody>
          <a:bodyPr/>
          <a:lstStyle/>
          <a:p>
            <a:r>
              <a:rPr lang="en-US" dirty="0"/>
              <a:t>Task 6: Use of AI/ML EO-based analytics products for filling gaps in CLC+ instances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87383"/>
            <a:ext cx="3096344" cy="3656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Study area – EEA grid 100x100km</a:t>
            </a:r>
          </a:p>
          <a:p>
            <a:endParaRPr lang="en-US" sz="1400" dirty="0"/>
          </a:p>
          <a:p>
            <a:r>
              <a:rPr lang="en-US" sz="1400" dirty="0"/>
              <a:t>Reasoning</a:t>
            </a:r>
          </a:p>
          <a:p>
            <a:pPr lvl="1"/>
            <a:r>
              <a:rPr lang="en-US" sz="1200" dirty="0"/>
              <a:t>Test for different climate, environment, landscape</a:t>
            </a:r>
          </a:p>
          <a:p>
            <a:pPr lvl="1"/>
            <a:r>
              <a:rPr lang="en-US" sz="1200" dirty="0"/>
              <a:t>Presence of selected classes / data gaps</a:t>
            </a:r>
          </a:p>
          <a:p>
            <a:pPr lvl="1"/>
            <a:r>
              <a:rPr lang="en-US" sz="1200" dirty="0"/>
              <a:t>Different availability (coverage) of training data</a:t>
            </a:r>
          </a:p>
          <a:p>
            <a:endParaRPr lang="en-US" sz="1400" dirty="0"/>
          </a:p>
          <a:p>
            <a:r>
              <a:rPr lang="en-US" sz="1400" dirty="0"/>
              <a:t>Netherlands E37 N32                                        </a:t>
            </a:r>
          </a:p>
          <a:p>
            <a:endParaRPr lang="en-US" sz="1400" dirty="0"/>
          </a:p>
          <a:p>
            <a:r>
              <a:rPr lang="en-US" sz="1400" dirty="0"/>
              <a:t>Spain E30 N16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0D6AF-90AE-9EE6-4FFD-E56769FC8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13655" r="24013" b="7839"/>
          <a:stretch/>
        </p:blipFill>
        <p:spPr>
          <a:xfrm>
            <a:off x="4205373" y="260907"/>
            <a:ext cx="2382851" cy="2382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EA578-C4DA-3B77-7965-375333178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5107" r="22438" b="7840"/>
          <a:stretch/>
        </p:blipFill>
        <p:spPr>
          <a:xfrm>
            <a:off x="4205372" y="2709178"/>
            <a:ext cx="2382852" cy="2382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5320E-2F62-137B-C545-3D755A707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2" t="13655" r="24013" b="7839"/>
          <a:stretch/>
        </p:blipFill>
        <p:spPr>
          <a:xfrm>
            <a:off x="6660232" y="261962"/>
            <a:ext cx="2381796" cy="2381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CAD43-B89A-DB9A-DDFB-EDAA29DCDC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12200" r="20863" b="3478"/>
          <a:stretch/>
        </p:blipFill>
        <p:spPr>
          <a:xfrm>
            <a:off x="6660232" y="2726404"/>
            <a:ext cx="2406413" cy="2365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11E7E9-D09B-4625-90C6-723026C89692}"/>
              </a:ext>
            </a:extLst>
          </p:cNvPr>
          <p:cNvSpPr txBox="1"/>
          <p:nvPr/>
        </p:nvSpPr>
        <p:spPr>
          <a:xfrm>
            <a:off x="4205372" y="23179"/>
            <a:ext cx="654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CLC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4A9C6-307E-6FA6-FC24-390458492B71}"/>
              </a:ext>
            </a:extLst>
          </p:cNvPr>
          <p:cNvSpPr txBox="1"/>
          <p:nvPr/>
        </p:nvSpPr>
        <p:spPr>
          <a:xfrm>
            <a:off x="6588224" y="51470"/>
            <a:ext cx="654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UA</a:t>
            </a:r>
          </a:p>
        </p:txBody>
      </p:sp>
    </p:spTree>
    <p:extLst>
      <p:ext uri="{BB962C8B-B14F-4D97-AF65-F5344CB8AC3E}">
        <p14:creationId xmlns:p14="http://schemas.microsoft.com/office/powerpoint/2010/main" val="4034562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704" y="86553"/>
            <a:ext cx="7819096" cy="588096"/>
          </a:xfrm>
        </p:spPr>
        <p:txBody>
          <a:bodyPr/>
          <a:lstStyle/>
          <a:p>
            <a:r>
              <a:rPr lang="en-US" dirty="0"/>
              <a:t>Task 6: Use of AI/ML EO-based analytics products for filling gaps in CLC+ instances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5" y="843557"/>
            <a:ext cx="3510066" cy="421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b="1" dirty="0"/>
              <a:t>Data</a:t>
            </a:r>
          </a:p>
          <a:p>
            <a:r>
              <a:rPr lang="en-US" sz="1050" dirty="0"/>
              <a:t>Year 2018</a:t>
            </a:r>
          </a:p>
          <a:p>
            <a:r>
              <a:rPr lang="en-US" sz="1050" b="1" dirty="0"/>
              <a:t>Urban Atlas </a:t>
            </a:r>
          </a:p>
          <a:p>
            <a:pPr lvl="1"/>
            <a:r>
              <a:rPr lang="en-US" sz="1000" dirty="0"/>
              <a:t>12100 Industrial, commercial, public, military and private units -&gt; 121</a:t>
            </a:r>
          </a:p>
          <a:p>
            <a:pPr lvl="1"/>
            <a:r>
              <a:rPr lang="en-US" sz="1000" dirty="0"/>
              <a:t>12300 Port areas -&gt; 123</a:t>
            </a:r>
          </a:p>
          <a:p>
            <a:pPr lvl="1"/>
            <a:r>
              <a:rPr lang="en-US" sz="1000" dirty="0"/>
              <a:t>14100 Green urban areas -&gt; 141</a:t>
            </a:r>
          </a:p>
          <a:p>
            <a:pPr lvl="1"/>
            <a:r>
              <a:rPr lang="en-US" sz="1000" dirty="0"/>
              <a:t>32000 Herbaceous vegetation associations -&gt; 324</a:t>
            </a:r>
          </a:p>
          <a:p>
            <a:endParaRPr lang="en-US" sz="1050" dirty="0"/>
          </a:p>
          <a:p>
            <a:r>
              <a:rPr lang="en-US" sz="1050" b="1" dirty="0"/>
              <a:t>Coastal zones </a:t>
            </a:r>
            <a:r>
              <a:rPr lang="en-US" sz="1050" dirty="0"/>
              <a:t>(level 2/3)</a:t>
            </a:r>
          </a:p>
          <a:p>
            <a:pPr lvl="1"/>
            <a:r>
              <a:rPr lang="en-US" sz="850" dirty="0"/>
              <a:t>112 Industrial, commercial, public and military units -&gt; 121</a:t>
            </a:r>
          </a:p>
          <a:p>
            <a:pPr lvl="1"/>
            <a:r>
              <a:rPr lang="en-US" sz="850" dirty="0"/>
              <a:t>123 Port areas and associated land -&gt; 123</a:t>
            </a:r>
          </a:p>
          <a:p>
            <a:pPr lvl="1"/>
            <a:r>
              <a:rPr lang="en-US" sz="850" dirty="0"/>
              <a:t>14 Green urban, sports and leisure facilities -&gt; 141</a:t>
            </a:r>
          </a:p>
          <a:p>
            <a:pPr lvl="1"/>
            <a:r>
              <a:rPr lang="en-US" sz="850" dirty="0"/>
              <a:t>34 Transitional woodland and scrub -&gt; 324</a:t>
            </a:r>
          </a:p>
          <a:p>
            <a:pPr lvl="1"/>
            <a:r>
              <a:rPr lang="en-US" sz="850" dirty="0"/>
              <a:t>723 Intertidal flats -&gt; 423</a:t>
            </a:r>
          </a:p>
          <a:p>
            <a:pPr lvl="1"/>
            <a:endParaRPr lang="en-US" sz="850" dirty="0"/>
          </a:p>
          <a:p>
            <a:pPr indent="-285750"/>
            <a:r>
              <a:rPr lang="en-US" sz="1050" b="1" dirty="0"/>
              <a:t>Sentinel 2</a:t>
            </a:r>
            <a:r>
              <a:rPr lang="en-US" sz="1050" dirty="0"/>
              <a:t> satellite images (16)</a:t>
            </a:r>
          </a:p>
          <a:p>
            <a:pPr lvl="1"/>
            <a:r>
              <a:rPr lang="en-US" sz="1000" dirty="0"/>
              <a:t>4 bands (10m)</a:t>
            </a:r>
          </a:p>
          <a:p>
            <a:pPr lvl="1"/>
            <a:r>
              <a:rPr lang="en-US" sz="1000" dirty="0"/>
              <a:t>4 seasons</a:t>
            </a:r>
          </a:p>
          <a:p>
            <a:r>
              <a:rPr lang="en-US" sz="1050" dirty="0"/>
              <a:t>Map of UA and CZ merged and translated to CLC classes</a:t>
            </a:r>
          </a:p>
          <a:p>
            <a:pPr lvl="1"/>
            <a:r>
              <a:rPr lang="en-US" sz="1000" dirty="0"/>
              <a:t>Union</a:t>
            </a:r>
          </a:p>
          <a:p>
            <a:pPr lvl="1"/>
            <a:r>
              <a:rPr lang="en-US" sz="1000" dirty="0"/>
              <a:t>UA has priority over CZ</a:t>
            </a:r>
          </a:p>
          <a:p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4960B-1598-2DDD-4DA1-831A573AF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8016" r="27163" b="7839"/>
          <a:stretch/>
        </p:blipFill>
        <p:spPr>
          <a:xfrm>
            <a:off x="4806350" y="771550"/>
            <a:ext cx="3816424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2F79A-53EA-DB47-B59E-E25A52BDF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00" t="24880" r="56516" b="43000"/>
          <a:stretch/>
        </p:blipFill>
        <p:spPr>
          <a:xfrm>
            <a:off x="4806350" y="771550"/>
            <a:ext cx="648072" cy="17483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374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704" y="86553"/>
            <a:ext cx="7819096" cy="588096"/>
          </a:xfrm>
        </p:spPr>
        <p:txBody>
          <a:bodyPr/>
          <a:lstStyle/>
          <a:p>
            <a:r>
              <a:rPr lang="en-US" dirty="0"/>
              <a:t>Task 6: Use of AI/ML EO-based analytics products for filling gaps in CLC+ instances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275606"/>
            <a:ext cx="7299753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Methods</a:t>
            </a:r>
          </a:p>
          <a:p>
            <a:r>
              <a:rPr lang="en-US" sz="1400" dirty="0"/>
              <a:t>Random forest – pixel based decision trees ML method</a:t>
            </a:r>
          </a:p>
          <a:p>
            <a:pPr lvl="1"/>
            <a:r>
              <a:rPr lang="en-US" sz="1200" dirty="0"/>
              <a:t>Used in several LULC applications</a:t>
            </a:r>
          </a:p>
          <a:p>
            <a:pPr lvl="1"/>
            <a:r>
              <a:rPr lang="en-US" sz="1200" dirty="0"/>
              <a:t>Highly accurate</a:t>
            </a:r>
          </a:p>
          <a:p>
            <a:pPr lvl="1"/>
            <a:r>
              <a:rPr lang="en-US" sz="1200" dirty="0"/>
              <a:t>Suitable for non urban classes</a:t>
            </a:r>
          </a:p>
          <a:p>
            <a:r>
              <a:rPr lang="en-US" sz="1400" dirty="0"/>
              <a:t>Neural networks – DL method – taking into account context</a:t>
            </a:r>
          </a:p>
          <a:p>
            <a:pPr lvl="1"/>
            <a:r>
              <a:rPr lang="en-US" sz="1200" dirty="0"/>
              <a:t>Suitable for urban classes</a:t>
            </a:r>
          </a:p>
          <a:p>
            <a:pPr lvl="1"/>
            <a:r>
              <a:rPr lang="en-US" sz="1200" dirty="0"/>
              <a:t>Shapes of objects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200" dirty="0"/>
              <a:t>Generative modelling (not priority for LULC mapping)</a:t>
            </a:r>
          </a:p>
        </p:txBody>
      </p:sp>
    </p:spTree>
    <p:extLst>
      <p:ext uri="{BB962C8B-B14F-4D97-AF65-F5344CB8AC3E}">
        <p14:creationId xmlns:p14="http://schemas.microsoft.com/office/powerpoint/2010/main" val="426518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704" y="86553"/>
            <a:ext cx="7819096" cy="588096"/>
          </a:xfrm>
        </p:spPr>
        <p:txBody>
          <a:bodyPr/>
          <a:lstStyle/>
          <a:p>
            <a:r>
              <a:rPr lang="en-US" dirty="0"/>
              <a:t>Task 6: Use of AI/ML EO-based analytics products for filling gaps in CLC+ instances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03598"/>
            <a:ext cx="7299753" cy="1728192"/>
          </a:xfrm>
        </p:spPr>
        <p:txBody>
          <a:bodyPr>
            <a:normAutofit/>
          </a:bodyPr>
          <a:lstStyle/>
          <a:p>
            <a:r>
              <a:rPr lang="en-GB" sz="1400" dirty="0"/>
              <a:t>Achievements / progress</a:t>
            </a:r>
          </a:p>
          <a:p>
            <a:pPr lvl="1"/>
            <a:r>
              <a:rPr lang="en-GB" sz="1200" dirty="0"/>
              <a:t>Data gap review </a:t>
            </a:r>
          </a:p>
          <a:p>
            <a:pPr lvl="1"/>
            <a:r>
              <a:rPr lang="en-GB" sz="1200" dirty="0"/>
              <a:t>Data gap and datasets selection – CLC + Legacy classes</a:t>
            </a:r>
          </a:p>
          <a:p>
            <a:pPr lvl="1"/>
            <a:r>
              <a:rPr lang="en-GB" sz="1200" dirty="0"/>
              <a:t>Selection of study areas and data collection</a:t>
            </a:r>
          </a:p>
          <a:p>
            <a:pPr lvl="1"/>
            <a:r>
              <a:rPr lang="en-GB" sz="1200" dirty="0"/>
              <a:t>Building and application of ML model (Random Forest)</a:t>
            </a:r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marL="457200" lvl="1" indent="0">
              <a:buNone/>
            </a:pPr>
            <a:endParaRPr lang="en-GB" sz="1200" dirty="0"/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77B9B16B-F327-9B6D-5D4E-C10C9AE990F4}"/>
              </a:ext>
            </a:extLst>
          </p:cNvPr>
          <p:cNvSpPr txBox="1">
            <a:spLocks/>
          </p:cNvSpPr>
          <p:nvPr/>
        </p:nvSpPr>
        <p:spPr>
          <a:xfrm>
            <a:off x="1388213" y="2546226"/>
            <a:ext cx="7299753" cy="212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200" dirty="0"/>
          </a:p>
          <a:p>
            <a:pPr lvl="1"/>
            <a:endParaRPr lang="en-GB" sz="1200" dirty="0"/>
          </a:p>
          <a:p>
            <a:r>
              <a:rPr lang="en-GB" sz="1400" dirty="0"/>
              <a:t>Next steps / open issues </a:t>
            </a:r>
          </a:p>
          <a:p>
            <a:pPr lvl="1"/>
            <a:r>
              <a:rPr lang="en-US" sz="1200" dirty="0"/>
              <a:t>Tuning parameters of RF model to improve accuracy</a:t>
            </a:r>
          </a:p>
          <a:p>
            <a:pPr lvl="1"/>
            <a:r>
              <a:rPr lang="en-US" sz="1200" dirty="0"/>
              <a:t>RF for Spain</a:t>
            </a:r>
          </a:p>
          <a:p>
            <a:pPr lvl="1"/>
            <a:r>
              <a:rPr lang="en-US" sz="1200" dirty="0"/>
              <a:t>DL modeling – 2nd method for both areas</a:t>
            </a:r>
          </a:p>
          <a:p>
            <a:pPr lvl="1"/>
            <a:r>
              <a:rPr lang="en-US" sz="1200" dirty="0"/>
              <a:t>Evaluation of both methods (accuracy assessment)</a:t>
            </a:r>
          </a:p>
          <a:p>
            <a:pPr lvl="1"/>
            <a:r>
              <a:rPr lang="en-US" sz="1200" dirty="0"/>
              <a:t>Reporting and consultation with partners</a:t>
            </a:r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538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6 – Analytics layers </a:t>
            </a:r>
            <a:endParaRPr lang="en-GB" spc="300" dirty="0"/>
          </a:p>
        </p:txBody>
      </p:sp>
      <p:pic>
        <p:nvPicPr>
          <p:cNvPr id="5" name="Picture 4" descr="A diagram of a data flow&#10;&#10;Description automatically generated">
            <a:extLst>
              <a:ext uri="{FF2B5EF4-FFF2-40B4-BE49-F238E27FC236}">
                <a16:creationId xmlns:a16="http://schemas.microsoft.com/office/drawing/2014/main" id="{162A1FD9-53BB-F5AF-C4E3-499D22557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9" y="1096008"/>
            <a:ext cx="3882171" cy="248385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7477812-BADE-173C-A124-56FD1462FE4C}"/>
              </a:ext>
            </a:extLst>
          </p:cNvPr>
          <p:cNvGrpSpPr/>
          <p:nvPr/>
        </p:nvGrpSpPr>
        <p:grpSpPr>
          <a:xfrm>
            <a:off x="4987042" y="888828"/>
            <a:ext cx="4026692" cy="3404255"/>
            <a:chOff x="4987042" y="888828"/>
            <a:chExt cx="4026692" cy="3404255"/>
          </a:xfrm>
        </p:grpSpPr>
        <p:pic>
          <p:nvPicPr>
            <p:cNvPr id="6" name="Picture 4" descr="Image result for 3d grid">
              <a:extLst>
                <a:ext uri="{FF2B5EF4-FFF2-40B4-BE49-F238E27FC236}">
                  <a16:creationId xmlns:a16="http://schemas.microsoft.com/office/drawing/2014/main" id="{74D090C4-83EA-7E4C-B038-579A417FB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347614"/>
              <a:ext cx="2453464" cy="257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893803F-042E-7C4F-08D6-871D847D2681}"/>
                </a:ext>
              </a:extLst>
            </p:cNvPr>
            <p:cNvSpPr/>
            <p:nvPr/>
          </p:nvSpPr>
          <p:spPr>
            <a:xfrm>
              <a:off x="4987042" y="2368762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8887BE-B032-A87A-F0CE-38692324C9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3236" y="1227655"/>
              <a:ext cx="1440160" cy="428615"/>
            </a:xfrm>
            <a:prstGeom prst="straightConnector1">
              <a:avLst/>
            </a:prstGeom>
            <a:ln w="5715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F54069-B825-0F1D-B3E0-A0E731072CAE}"/>
                </a:ext>
              </a:extLst>
            </p:cNvPr>
            <p:cNvCxnSpPr>
              <a:cxnSpLocks/>
            </p:cNvCxnSpPr>
            <p:nvPr/>
          </p:nvCxnSpPr>
          <p:spPr>
            <a:xfrm>
              <a:off x="6765409" y="1227655"/>
              <a:ext cx="1440160" cy="428615"/>
            </a:xfrm>
            <a:prstGeom prst="straightConnector1">
              <a:avLst/>
            </a:prstGeom>
            <a:ln w="5715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79561B-9BC8-EB72-FB82-3825C0C97691}"/>
                </a:ext>
              </a:extLst>
            </p:cNvPr>
            <p:cNvSpPr txBox="1"/>
            <p:nvPr/>
          </p:nvSpPr>
          <p:spPr>
            <a:xfrm>
              <a:off x="5975224" y="888828"/>
              <a:ext cx="15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Spatial domain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E3DDD41-3CF4-B433-4506-9504875447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3576" y="1835178"/>
              <a:ext cx="159308" cy="1456652"/>
            </a:xfrm>
            <a:prstGeom prst="straightConnector1">
              <a:avLst/>
            </a:prstGeom>
            <a:ln w="5715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A56830-279D-90A7-35FD-8DFCCE50DE47}"/>
                </a:ext>
              </a:extLst>
            </p:cNvPr>
            <p:cNvSpPr txBox="1"/>
            <p:nvPr/>
          </p:nvSpPr>
          <p:spPr>
            <a:xfrm>
              <a:off x="8219927" y="2173540"/>
              <a:ext cx="7938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EAGLE</a:t>
              </a:r>
            </a:p>
            <a:p>
              <a:r>
                <a:rPr lang="en-GB" dirty="0"/>
                <a:t>Data</a:t>
              </a:r>
            </a:p>
            <a:p>
              <a:r>
                <a:rPr lang="en-GB" dirty="0"/>
                <a:t>Model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6787FA-2E90-C58F-CBD8-45876D76406E}"/>
                </a:ext>
              </a:extLst>
            </p:cNvPr>
            <p:cNvSpPr txBox="1"/>
            <p:nvPr/>
          </p:nvSpPr>
          <p:spPr>
            <a:xfrm>
              <a:off x="6198938" y="3923751"/>
              <a:ext cx="1132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CLC+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5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6 – Analytics layers 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047" y="699543"/>
            <a:ext cx="7299753" cy="1728192"/>
          </a:xfrm>
        </p:spPr>
        <p:txBody>
          <a:bodyPr>
            <a:normAutofit/>
          </a:bodyPr>
          <a:lstStyle/>
          <a:p>
            <a:r>
              <a:rPr lang="en-GB" sz="1400" dirty="0"/>
              <a:t>Achievements / progress   </a:t>
            </a:r>
          </a:p>
          <a:p>
            <a:pPr lvl="1"/>
            <a:r>
              <a:rPr lang="en-GB" sz="1200" dirty="0"/>
              <a:t>Reviewed potential analytics layers</a:t>
            </a:r>
          </a:p>
          <a:p>
            <a:pPr lvl="1"/>
            <a:r>
              <a:rPr lang="en-GB" sz="1200" dirty="0"/>
              <a:t>Outlined criteria for inclusion in CLC+ Core</a:t>
            </a:r>
          </a:p>
          <a:p>
            <a:pPr lvl="1"/>
            <a:r>
              <a:rPr lang="en-GB" sz="1200" dirty="0"/>
              <a:t>Selected those suitable for CLC+ Core</a:t>
            </a:r>
          </a:p>
          <a:p>
            <a:pPr lvl="1"/>
            <a:r>
              <a:rPr lang="en-GB" sz="1200" dirty="0"/>
              <a:t>‘Bar coded’ some examples</a:t>
            </a:r>
          </a:p>
          <a:p>
            <a:pPr lvl="1"/>
            <a:r>
              <a:rPr lang="en-GB" sz="1200" dirty="0"/>
              <a:t>Initiated development of use cases</a:t>
            </a:r>
          </a:p>
        </p:txBody>
      </p:sp>
      <p:pic>
        <p:nvPicPr>
          <p:cNvPr id="3" name="Picture 2" descr="A list of roads with black text&#10;&#10;Description automatically generated">
            <a:extLst>
              <a:ext uri="{FF2B5EF4-FFF2-40B4-BE49-F238E27FC236}">
                <a16:creationId xmlns:a16="http://schemas.microsoft.com/office/drawing/2014/main" id="{94E2A0A2-ED0F-1F2E-82DD-B66D99738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24437"/>
            <a:ext cx="3507439" cy="1645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You Can't Fix What You Can't See: The Realities of AI and Satellite Data">
            <a:extLst>
              <a:ext uri="{FF2B5EF4-FFF2-40B4-BE49-F238E27FC236}">
                <a16:creationId xmlns:a16="http://schemas.microsoft.com/office/drawing/2014/main" id="{BE8DE00D-5154-BAFF-F6DC-C64F0F3A1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3" b="62321"/>
          <a:stretch/>
        </p:blipFill>
        <p:spPr bwMode="auto">
          <a:xfrm>
            <a:off x="5425619" y="2591774"/>
            <a:ext cx="3096344" cy="2043729"/>
          </a:xfrm>
          <a:prstGeom prst="rect">
            <a:avLst/>
          </a:prstGeom>
          <a:noFill/>
        </p:spPr>
      </p:pic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77B9B16B-F327-9B6D-5D4E-C10C9AE990F4}"/>
              </a:ext>
            </a:extLst>
          </p:cNvPr>
          <p:cNvSpPr txBox="1">
            <a:spLocks/>
          </p:cNvSpPr>
          <p:nvPr/>
        </p:nvSpPr>
        <p:spPr>
          <a:xfrm>
            <a:off x="1387047" y="2394487"/>
            <a:ext cx="7299753" cy="212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200" dirty="0"/>
          </a:p>
          <a:p>
            <a:pPr lvl="1"/>
            <a:endParaRPr lang="en-GB" sz="1200" dirty="0"/>
          </a:p>
          <a:p>
            <a:r>
              <a:rPr lang="en-GB" sz="1400" dirty="0"/>
              <a:t>Next steps / open issues </a:t>
            </a:r>
          </a:p>
          <a:p>
            <a:pPr lvl="1"/>
            <a:r>
              <a:rPr lang="en-GB" sz="1200" dirty="0"/>
              <a:t>Test upload of one or more layers</a:t>
            </a:r>
          </a:p>
          <a:p>
            <a:pPr lvl="1"/>
            <a:r>
              <a:rPr lang="en-GB" sz="1200" dirty="0"/>
              <a:t>More work on use cases, role in CLC+ Legacy</a:t>
            </a:r>
          </a:p>
          <a:p>
            <a:pPr lvl="1"/>
            <a:r>
              <a:rPr lang="en-GB" sz="1200" dirty="0"/>
              <a:t>Derived elements from analytics layers</a:t>
            </a:r>
          </a:p>
          <a:p>
            <a:pPr lvl="1"/>
            <a:r>
              <a:rPr lang="en-GB" sz="1200" dirty="0"/>
              <a:t>Operational integration with CLC+ Core</a:t>
            </a:r>
          </a:p>
          <a:p>
            <a:pPr lvl="1"/>
            <a:r>
              <a:rPr lang="en-GB" sz="1200" dirty="0"/>
              <a:t>Licencing options</a:t>
            </a:r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122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Task 7: </a:t>
            </a:r>
            <a:r>
              <a:rPr lang="en-US" sz="1600" dirty="0"/>
              <a:t>Support to the exchange with ISO standardization group</a:t>
            </a:r>
            <a:endParaRPr lang="en-GB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459302-A145-170C-9B26-61B896EB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75" y="700088"/>
            <a:ext cx="4192637" cy="418795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Milestones: Not applicable</a:t>
            </a:r>
          </a:p>
          <a:p>
            <a:endParaRPr lang="en-US" sz="2800" dirty="0"/>
          </a:p>
          <a:p>
            <a:r>
              <a:rPr lang="en-US" sz="2800" dirty="0"/>
              <a:t>Deliverables</a:t>
            </a:r>
          </a:p>
          <a:p>
            <a:pPr lvl="1"/>
            <a:r>
              <a:rPr lang="en-GB" sz="2400" dirty="0"/>
              <a:t>D7-1 (30.11.2023): Report of Task 7 - Support to the exchange with ISO standardisation group (</a:t>
            </a:r>
            <a:r>
              <a:rPr lang="en-GB" sz="2400" dirty="0">
                <a:solidFill>
                  <a:srgbClr val="92D050"/>
                </a:solidFill>
              </a:rPr>
              <a:t>LIVE DOCUMENT</a:t>
            </a:r>
            <a:r>
              <a:rPr lang="en-GB" sz="2400" dirty="0">
                <a:solidFill>
                  <a:srgbClr val="92D05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/>
              <a:t>)  </a:t>
            </a:r>
            <a:r>
              <a:rPr lang="en-US" sz="2400" dirty="0"/>
              <a:t> </a:t>
            </a:r>
          </a:p>
          <a:p>
            <a:pPr lvl="1"/>
            <a:r>
              <a:rPr lang="en-GB" sz="2400" dirty="0">
                <a:effectLst/>
                <a:ea typeface="Times New Roman" panose="02020603050405020304" pitchFamily="18" charset="0"/>
              </a:rPr>
              <a:t>Technical (draft o final) documentation generated in ISO 19144 standards series to be easily accessible for EEA </a:t>
            </a:r>
            <a:r>
              <a:rPr lang="en-GB" sz="24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under precise ISO permissions</a:t>
            </a:r>
            <a:endParaRPr lang="en-US" sz="2400" u="sng" dirty="0"/>
          </a:p>
          <a:p>
            <a:pPr lvl="0"/>
            <a:r>
              <a:rPr lang="de-DE" sz="2800" dirty="0"/>
              <a:t>Partners </a:t>
            </a:r>
          </a:p>
          <a:p>
            <a:pPr lvl="1"/>
            <a:r>
              <a:rPr lang="en-US" sz="2400" dirty="0"/>
              <a:t>EAGLE members who are not part of the ETC DI (CNIG, </a:t>
            </a:r>
            <a:r>
              <a:rPr lang="en-US" sz="2400" dirty="0" err="1"/>
              <a:t>Specto</a:t>
            </a:r>
            <a:r>
              <a:rPr lang="en-US" sz="2400" dirty="0"/>
              <a:t> Natura, Stephan Arnold)</a:t>
            </a:r>
            <a:endParaRPr lang="de-DE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519A80-3871-8221-19A7-279E8615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66820"/>
            <a:ext cx="3178696" cy="40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4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Task 7: </a:t>
            </a:r>
            <a:r>
              <a:rPr lang="en-US" sz="1600" dirty="0"/>
              <a:t>Support to the exchange with ISO standardization group</a:t>
            </a:r>
            <a:endParaRPr lang="en-GB" sz="1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61E6F-9CA8-F8FE-8370-8E31F2325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047" y="699543"/>
            <a:ext cx="7299753" cy="36004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ISO 19144 Calendar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9F23D8-C860-08E1-3BB0-8D9BFD9D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300" y="1346109"/>
            <a:ext cx="4344382" cy="12993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AC0A7B-CCBC-F160-B93F-F5970D5DA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50" y="3560697"/>
            <a:ext cx="3816550" cy="11064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649EF3-86C5-7BAB-1208-C2E3078EA03E}"/>
              </a:ext>
            </a:extLst>
          </p:cNvPr>
          <p:cNvSpPr txBox="1"/>
          <p:nvPr/>
        </p:nvSpPr>
        <p:spPr>
          <a:xfrm>
            <a:off x="683568" y="1158658"/>
            <a:ext cx="17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008173"/>
                </a:solidFill>
              </a:rPr>
              <a:t>19144-2 LCML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A1C1AE-4EAC-9A73-3F17-CEB3580DDCEC}"/>
              </a:ext>
            </a:extLst>
          </p:cNvPr>
          <p:cNvSpPr txBox="1"/>
          <p:nvPr/>
        </p:nvSpPr>
        <p:spPr>
          <a:xfrm>
            <a:off x="4655300" y="863298"/>
            <a:ext cx="465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8173"/>
                </a:solidFill>
              </a:rPr>
              <a:t>19144-3 LUML </a:t>
            </a:r>
            <a:r>
              <a:rPr lang="en-GB" i="1" dirty="0">
                <a:solidFill>
                  <a:srgbClr val="008173"/>
                </a:solidFill>
              </a:rPr>
              <a:t>(needs completion by registries)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117E01-0507-8E35-BD0E-B5728A6F40C7}"/>
              </a:ext>
            </a:extLst>
          </p:cNvPr>
          <p:cNvSpPr txBox="1"/>
          <p:nvPr/>
        </p:nvSpPr>
        <p:spPr>
          <a:xfrm>
            <a:off x="4995416" y="2645439"/>
            <a:ext cx="408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8173"/>
                </a:solidFill>
              </a:rPr>
              <a:t>19144-4 Registration </a:t>
            </a:r>
            <a:r>
              <a:rPr lang="en-GB" i="1" dirty="0">
                <a:solidFill>
                  <a:srgbClr val="008173"/>
                </a:solidFill>
              </a:rPr>
              <a:t>(Preliminary working item PWI in 2023-2024. </a:t>
            </a:r>
            <a:r>
              <a:rPr lang="en-GB" i="1" u="sng" dirty="0">
                <a:solidFill>
                  <a:srgbClr val="008173"/>
                </a:solidFill>
              </a:rPr>
              <a:t>Material for registry needs to be included</a:t>
            </a:r>
            <a:r>
              <a:rPr lang="en-GB" i="1" dirty="0">
                <a:solidFill>
                  <a:srgbClr val="008173"/>
                </a:solidFill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EB539C-386B-EA04-4C64-701E2E6A7ADB}"/>
              </a:ext>
            </a:extLst>
          </p:cNvPr>
          <p:cNvSpPr txBox="1"/>
          <p:nvPr/>
        </p:nvSpPr>
        <p:spPr>
          <a:xfrm>
            <a:off x="133028" y="4274680"/>
            <a:ext cx="515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8173"/>
                </a:solidFill>
              </a:rPr>
              <a:t>EEA &amp; EAGLE interest to continue participating along 2024?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56DB6A-9BC6-B47E-6799-3218F5BE6C72}"/>
              </a:ext>
            </a:extLst>
          </p:cNvPr>
          <p:cNvSpPr txBox="1"/>
          <p:nvPr/>
        </p:nvSpPr>
        <p:spPr>
          <a:xfrm>
            <a:off x="6070477" y="2464934"/>
            <a:ext cx="1210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/>
              <a:t>(As technical specifications)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71D125-5179-3153-845D-CA001B441BEC}"/>
              </a:ext>
            </a:extLst>
          </p:cNvPr>
          <p:cNvSpPr txBox="1"/>
          <p:nvPr/>
        </p:nvSpPr>
        <p:spPr>
          <a:xfrm>
            <a:off x="6660232" y="4484027"/>
            <a:ext cx="1210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/>
              <a:t>(As technical specifications)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1FAE8D-83F3-624A-1E7E-6E11E075A10B}"/>
              </a:ext>
            </a:extLst>
          </p:cNvPr>
          <p:cNvSpPr txBox="1"/>
          <p:nvPr/>
        </p:nvSpPr>
        <p:spPr>
          <a:xfrm>
            <a:off x="7164288" y="3907222"/>
            <a:ext cx="11673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/>
              <a:t>(draft TS by 30 November)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1AD345-0355-F83A-ECEA-2D6FE3E8E199}"/>
              </a:ext>
            </a:extLst>
          </p:cNvPr>
          <p:cNvSpPr txBox="1"/>
          <p:nvPr/>
        </p:nvSpPr>
        <p:spPr>
          <a:xfrm>
            <a:off x="6300192" y="2068634"/>
            <a:ext cx="11673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/>
              <a:t>(draft TS by 30 November)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369ADF2-2A7A-D30F-7F5F-670566FD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8" y="1527990"/>
            <a:ext cx="4433378" cy="26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1A: U</a:t>
            </a:r>
            <a:r>
              <a:rPr lang="en-US" dirty="0" err="1"/>
              <a:t>pdate</a:t>
            </a:r>
            <a:r>
              <a:rPr lang="en-US" dirty="0"/>
              <a:t> of EAGLE matrix &amp; related documentation</a:t>
            </a:r>
            <a:r>
              <a:rPr lang="de-CH" dirty="0"/>
              <a:t> 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>
            <a:normAutofit/>
          </a:bodyPr>
          <a:lstStyle/>
          <a:p>
            <a:r>
              <a:rPr lang="en-GB" sz="1400" dirty="0"/>
              <a:t>Achievements / progress 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Deliverable </a:t>
            </a:r>
            <a:r>
              <a:rPr lang="en-US" sz="1200" dirty="0"/>
              <a:t>D1-1a: Updated </a:t>
            </a:r>
            <a:r>
              <a:rPr lang="en-GB" sz="1200" dirty="0"/>
              <a:t>EAGLE Matrix version 3.2 </a:t>
            </a:r>
            <a:r>
              <a:rPr lang="en-US" sz="1200" b="1" dirty="0">
                <a:solidFill>
                  <a:srgbClr val="00B0F0"/>
                </a:solidFill>
              </a:rPr>
              <a:t>-&gt; FINISHED</a:t>
            </a:r>
            <a:br>
              <a:rPr lang="en-US" sz="1200" b="1" dirty="0">
                <a:solidFill>
                  <a:srgbClr val="00B0F0"/>
                </a:solidFill>
              </a:rPr>
            </a:br>
            <a:r>
              <a:rPr lang="en-US" sz="1200" dirty="0"/>
              <a:t>now available on new EAGLE webpage</a:t>
            </a:r>
            <a:endParaRPr lang="en-GB" sz="1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Deliverable </a:t>
            </a:r>
            <a:r>
              <a:rPr lang="en-US" sz="1200" dirty="0"/>
              <a:t>D1-1b: CSV file for Upload of new EAGLE ontology version 3.2 </a:t>
            </a:r>
            <a:br>
              <a:rPr lang="en-US" sz="1200" dirty="0"/>
            </a:br>
            <a:r>
              <a:rPr lang="en-US" sz="1200" dirty="0"/>
              <a:t>in EIONET Data Dictionary </a:t>
            </a:r>
            <a:r>
              <a:rPr lang="en-US" sz="1200" b="1" dirty="0">
                <a:solidFill>
                  <a:srgbClr val="00B0F0"/>
                </a:solidFill>
              </a:rPr>
              <a:t>-&gt; FINISHED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Deliverable </a:t>
            </a:r>
            <a:r>
              <a:rPr lang="en-US" sz="1200" dirty="0"/>
              <a:t>D1-3:  Updated Explanatory Documentation of the EAGLE Concept version 3.2 </a:t>
            </a:r>
            <a:br>
              <a:rPr lang="en-US" sz="1200" dirty="0"/>
            </a:br>
            <a:r>
              <a:rPr lang="en-US" sz="1200" dirty="0"/>
              <a:t>(HTML and PDF format). </a:t>
            </a:r>
            <a:r>
              <a:rPr lang="en-US" sz="1200" b="1" dirty="0">
                <a:solidFill>
                  <a:srgbClr val="00B0F0"/>
                </a:solidFill>
              </a:rPr>
              <a:t>-&gt; FINISHED</a:t>
            </a:r>
            <a:br>
              <a:rPr lang="en-US" sz="1200" b="1" dirty="0">
                <a:solidFill>
                  <a:srgbClr val="00B0F0"/>
                </a:solidFill>
              </a:rPr>
            </a:br>
            <a:r>
              <a:rPr lang="en-US" sz="1200" dirty="0"/>
              <a:t>now available on new EAGLE webpage</a:t>
            </a:r>
            <a:endParaRPr lang="en-GB" sz="1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Deliverable D1-4: </a:t>
            </a:r>
            <a:r>
              <a:rPr lang="en-GB" sz="1200" dirty="0" err="1"/>
              <a:t>ChangeLogFile</a:t>
            </a:r>
            <a:r>
              <a:rPr lang="en-GB" sz="1200" dirty="0"/>
              <a:t> (Mapping table) from old to new matrix version,</a:t>
            </a:r>
            <a:br>
              <a:rPr lang="en-GB" sz="1200" dirty="0"/>
            </a:br>
            <a:r>
              <a:rPr lang="en-GB" sz="1200" dirty="0"/>
              <a:t>(Elements that have been newly added / changed in Name/Code, replaced) </a:t>
            </a:r>
            <a:r>
              <a:rPr lang="en-US" sz="1200" b="1" dirty="0">
                <a:solidFill>
                  <a:srgbClr val="00B0F0"/>
                </a:solidFill>
              </a:rPr>
              <a:t>-&gt; FINISHED</a:t>
            </a:r>
            <a:endParaRPr lang="en-GB" sz="1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200" dirty="0"/>
              <a:t>Bar Code Transfer protocol from old to new version, internal file for </a:t>
            </a:r>
            <a:r>
              <a:rPr lang="en-GB" sz="1200" dirty="0" err="1"/>
              <a:t>cloudflight</a:t>
            </a:r>
            <a:r>
              <a:rPr lang="en-GB" sz="1200" dirty="0"/>
              <a:t>, </a:t>
            </a:r>
            <a:br>
              <a:rPr lang="en-GB" sz="1200" dirty="0"/>
            </a:br>
            <a:r>
              <a:rPr lang="en-GB" sz="1200" dirty="0"/>
              <a:t>for already existing ingestions </a:t>
            </a:r>
            <a:r>
              <a:rPr lang="en-US" sz="1200" b="1" dirty="0">
                <a:solidFill>
                  <a:srgbClr val="00B0F0"/>
                </a:solidFill>
              </a:rPr>
              <a:t>-&gt; FINISHED</a:t>
            </a:r>
            <a:endParaRPr lang="en-GB" sz="1400" dirty="0"/>
          </a:p>
          <a:p>
            <a:r>
              <a:rPr lang="en-GB" sz="1400" dirty="0"/>
              <a:t>Next steps / open issues</a:t>
            </a:r>
          </a:p>
          <a:p>
            <a:pPr lvl="1"/>
            <a:r>
              <a:rPr lang="en-GB" sz="1200" dirty="0"/>
              <a:t>Task completed</a:t>
            </a:r>
          </a:p>
          <a:p>
            <a:pPr lvl="1"/>
            <a:r>
              <a:rPr lang="en-GB" sz="1200" dirty="0"/>
              <a:t>Online publication of </a:t>
            </a:r>
            <a:r>
              <a:rPr lang="en-GB" sz="1200" dirty="0" err="1"/>
              <a:t>changeLogFile</a:t>
            </a:r>
            <a:r>
              <a:rPr lang="en-GB" sz="1200"/>
              <a:t> on new EAGLE webpage, if needed</a:t>
            </a:r>
            <a:endParaRPr lang="en-GB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43558"/>
            <a:ext cx="337535" cy="3314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5" y="1419622"/>
            <a:ext cx="337535" cy="3314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5" y="2672337"/>
            <a:ext cx="337535" cy="3314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5" y="3320409"/>
            <a:ext cx="337535" cy="3314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4" y="2024265"/>
            <a:ext cx="337535" cy="3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1B – </a:t>
            </a:r>
            <a:r>
              <a:rPr lang="en-US" dirty="0"/>
              <a:t>Update of the EAGLE UML model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Expected Output: </a:t>
            </a:r>
          </a:p>
          <a:p>
            <a:pPr lvl="1"/>
            <a:r>
              <a:rPr lang="en-US" dirty="0"/>
              <a:t>Updated EAGLE UML model in Enterprise Architect &amp; PDF format</a:t>
            </a:r>
          </a:p>
          <a:p>
            <a:r>
              <a:rPr lang="en-US" dirty="0"/>
              <a:t>Milestones  </a:t>
            </a:r>
          </a:p>
          <a:p>
            <a:pPr lvl="1"/>
            <a:r>
              <a:rPr lang="en-US" dirty="0"/>
              <a:t>15.12.2022</a:t>
            </a:r>
            <a:br>
              <a:rPr lang="en-US" dirty="0"/>
            </a:br>
            <a:r>
              <a:rPr lang="en-US" dirty="0"/>
              <a:t>Align the EAGLE data model structure and terminology with the latest EAGLE matrix version (last update of the data model was 2015) </a:t>
            </a:r>
            <a:r>
              <a:rPr lang="en-US" b="1" dirty="0">
                <a:solidFill>
                  <a:srgbClr val="00B0F0"/>
                </a:solidFill>
              </a:rPr>
              <a:t>-&gt; FINISHED</a:t>
            </a:r>
          </a:p>
          <a:p>
            <a:pPr lvl="1"/>
            <a:r>
              <a:rPr lang="en-US" dirty="0"/>
              <a:t>04.10.2023</a:t>
            </a:r>
            <a:br>
              <a:rPr lang="en-US" dirty="0"/>
            </a:br>
            <a:r>
              <a:rPr lang="en-US" dirty="0"/>
              <a:t>Then incorporate the latest matrix updates / input for UML model </a:t>
            </a:r>
            <a:r>
              <a:rPr lang="en-US" b="1" dirty="0">
                <a:solidFill>
                  <a:srgbClr val="00B0F0"/>
                </a:solidFill>
              </a:rPr>
              <a:t>-&gt; FINISHED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GB" dirty="0"/>
              <a:t>Progress &amp; Achievements</a:t>
            </a:r>
          </a:p>
          <a:p>
            <a:pPr lvl="1"/>
            <a:r>
              <a:rPr lang="en-US" dirty="0"/>
              <a:t>Update information on the required UML model changes, based on the EAGLE Matrix 3.2_20230829 (latest)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code lists for all lookup attributes linked to the matrix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dictionary</a:t>
            </a:r>
            <a:endParaRPr lang="en-GB" dirty="0"/>
          </a:p>
          <a:p>
            <a:pPr lvl="1"/>
            <a:r>
              <a:rPr lang="en-US" dirty="0"/>
              <a:t>Potential harmonization steps between the UML model and the matrix have been proposed 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Drafted a potential UML model extension to integration the land use aspect into the data model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Drafted a concept to close the “missing link” between the matrix and the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06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0657787-64C6-CFF2-3425-42D7C63E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Required UML model changes</a:t>
            </a:r>
            <a:endParaRPr lang="LID4096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19BF5A-8BA7-7833-9785-0CB1EA98A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581" y="700088"/>
            <a:ext cx="5869113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0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0657787-64C6-CFF2-3425-42D7C63E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Required UML model changes</a:t>
            </a:r>
            <a:endParaRPr lang="LID4096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44B08E-A589-4729-23C4-85DFAC9D8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581" y="700088"/>
            <a:ext cx="5869113" cy="3822700"/>
          </a:xfrm>
        </p:spPr>
      </p:pic>
    </p:spTree>
    <p:extLst>
      <p:ext uri="{BB962C8B-B14F-4D97-AF65-F5344CB8AC3E}">
        <p14:creationId xmlns:p14="http://schemas.microsoft.com/office/powerpoint/2010/main" val="409260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0657787-64C6-CFF2-3425-42D7C63E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Using code lists from dd.eionet.europa.eu</a:t>
            </a:r>
            <a:endParaRPr lang="LID4096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57BE09-0C0B-F441-94DC-F9F202375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699542"/>
            <a:ext cx="4864116" cy="38227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8360B8-23DA-B58C-AD55-07DD37450E68}"/>
              </a:ext>
            </a:extLst>
          </p:cNvPr>
          <p:cNvSpPr/>
          <p:nvPr/>
        </p:nvSpPr>
        <p:spPr>
          <a:xfrm>
            <a:off x="3311822" y="2352316"/>
            <a:ext cx="504056" cy="21602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C4BFA8-A425-582A-8178-53D6C716A6BB}"/>
              </a:ext>
            </a:extLst>
          </p:cNvPr>
          <p:cNvSpPr/>
          <p:nvPr/>
        </p:nvSpPr>
        <p:spPr>
          <a:xfrm>
            <a:off x="3419872" y="3435846"/>
            <a:ext cx="1116085" cy="57265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ED436-0CA9-1FA5-543F-2673699FC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41" b="24682"/>
          <a:stretch/>
        </p:blipFill>
        <p:spPr>
          <a:xfrm>
            <a:off x="6588224" y="1707653"/>
            <a:ext cx="2156647" cy="576065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10E3D-379A-8912-4D30-868594D6F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7"/>
          <a:stretch/>
        </p:blipFill>
        <p:spPr>
          <a:xfrm>
            <a:off x="5436096" y="2715766"/>
            <a:ext cx="3606125" cy="184420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05F7E2-C62C-6FC4-FAC8-C97F7869B9D2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3815878" y="1995686"/>
            <a:ext cx="2772346" cy="46464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3D2D74-0E04-76D4-31E3-592CB8E767AB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 flipV="1">
            <a:off x="4535957" y="3637866"/>
            <a:ext cx="900139" cy="84307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6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1B – </a:t>
            </a:r>
            <a:r>
              <a:rPr lang="en-US" dirty="0"/>
              <a:t>Update of the EAGLE UML model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 and next steps: </a:t>
            </a:r>
          </a:p>
          <a:p>
            <a:pPr lvl="1"/>
            <a:r>
              <a:rPr lang="en-US" dirty="0"/>
              <a:t>Incorporate the required changes in Enterprise Architect / PDF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GB" dirty="0"/>
              <a:t>Structural changes to harmonize matrix and model can be tackled in a follow-up project</a:t>
            </a:r>
          </a:p>
          <a:p>
            <a:pPr lvl="1"/>
            <a:r>
              <a:rPr lang="en-GB" dirty="0"/>
              <a:t>The drafts and concepts to improve the data model cannot be pursued with the available resources. Nonetheless they represent preparations for future implementations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Task 1C – CLC+ Core Guidelines  </a:t>
            </a:r>
            <a:endParaRPr lang="en-GB" spc="3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4B3C81-4588-409E-B431-8F666EB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Achievements / progress   </a:t>
            </a:r>
          </a:p>
          <a:p>
            <a:pPr lvl="1"/>
            <a:r>
              <a:rPr lang="en-GB" sz="1200" dirty="0"/>
              <a:t>Task closed </a:t>
            </a:r>
          </a:p>
          <a:p>
            <a:pPr lvl="1"/>
            <a:r>
              <a:rPr lang="en-GB" sz="1200" dirty="0"/>
              <a:t>Final report submitted on 11/04/2023  </a:t>
            </a:r>
          </a:p>
          <a:p>
            <a:pPr lvl="1"/>
            <a:endParaRPr lang="en-GB" sz="1200" dirty="0"/>
          </a:p>
          <a:p>
            <a:r>
              <a:rPr lang="en-GB" sz="1400" dirty="0"/>
              <a:t>Next steps / open issues </a:t>
            </a:r>
          </a:p>
          <a:p>
            <a:pPr lvl="1"/>
            <a:r>
              <a:rPr lang="en-GB" sz="1200" dirty="0"/>
              <a:t>Not applicable  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2C3B7EA2-B86C-5FE9-7462-0D8FB77A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43558"/>
            <a:ext cx="337535" cy="3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4165"/>
      </p:ext>
    </p:extLst>
  </p:cSld>
  <p:clrMapOvr>
    <a:masterClrMapping/>
  </p:clrMapOvr>
</p:sld>
</file>

<file path=ppt/theme/theme1.xml><?xml version="1.0" encoding="utf-8"?>
<a:theme xmlns:a="http://schemas.openxmlformats.org/drawingml/2006/main" name="Style Guid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6ED2C212-0792-4084-9ADF-8A8CE00877D7}"/>
    </a:ext>
  </a:extLst>
</a:theme>
</file>

<file path=ppt/theme/theme10.xml><?xml version="1.0" encoding="utf-8"?>
<a:theme xmlns:a="http://schemas.openxmlformats.org/drawingml/2006/main" name="Emergency_Refugee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52F34411-76C4-4DB6-B838-8B14E356F6D6}"/>
    </a:ext>
  </a:extLst>
</a:theme>
</file>

<file path=ppt/theme/theme11.xml><?xml version="1.0" encoding="utf-8"?>
<a:theme xmlns:a="http://schemas.openxmlformats.org/drawingml/2006/main" name="Atmospher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27F26A56-508C-43DC-935F-41234AE4D438}"/>
    </a:ext>
  </a:extLst>
</a:theme>
</file>

<file path=ppt/theme/theme12.xml><?xml version="1.0" encoding="utf-8"?>
<a:theme xmlns:a="http://schemas.openxmlformats.org/drawingml/2006/main" name="Climate Chang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3D8C6D6D-C591-4860-8665-798AD184BE32}"/>
    </a:ext>
  </a:extLst>
</a:theme>
</file>

<file path=ppt/theme/theme13.xml><?xml version="1.0" encoding="utf-8"?>
<a:theme xmlns:a="http://schemas.openxmlformats.org/drawingml/2006/main" name="Security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07A8CA22-E05F-49F9-96D0-8CCA50B892C5}"/>
    </a:ext>
  </a:extLst>
</a:theme>
</file>

<file path=ppt/theme/theme14.xml><?xml version="1.0" encoding="utf-8"?>
<a:theme xmlns:a="http://schemas.openxmlformats.org/drawingml/2006/main" name="In situ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26AFE697-7F06-4D1A-A560-F235B7853A8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er Uptak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04E9DCDC-85C5-47A5-9C58-57C3646C8CAD}"/>
    </a:ext>
  </a:extLst>
</a:theme>
</file>

<file path=ppt/theme/theme3.xml><?xml version="1.0" encoding="utf-8"?>
<a:theme xmlns:a="http://schemas.openxmlformats.org/drawingml/2006/main" name="Data Acces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F0DE45CF-0243-474F-820A-B0F2D6377FF7}"/>
    </a:ext>
  </a:extLst>
</a:theme>
</file>

<file path=ppt/theme/theme4.xml><?xml version="1.0" encoding="utf-8"?>
<a:theme xmlns:a="http://schemas.openxmlformats.org/drawingml/2006/main" name="Space component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E34D33C5-0DA2-4554-B25E-8851E9BE2239}"/>
    </a:ext>
  </a:extLst>
</a:theme>
</file>

<file path=ppt/theme/theme5.xml><?xml version="1.0" encoding="utf-8"?>
<a:theme xmlns:a="http://schemas.openxmlformats.org/drawingml/2006/main" name="Marin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5EC405F5-36F2-44F1-A6A6-E88EDEBB1CE5}"/>
    </a:ext>
  </a:extLst>
</a:theme>
</file>

<file path=ppt/theme/theme6.xml><?xml version="1.0" encoding="utf-8"?>
<a:theme xmlns:a="http://schemas.openxmlformats.org/drawingml/2006/main" name="Land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0E0A11DF-5E1D-44BB-812F-0041D2BF3A85}"/>
    </a:ext>
  </a:extLst>
</a:theme>
</file>

<file path=ppt/theme/theme7.xml><?xml version="1.0" encoding="utf-8"?>
<a:theme xmlns:a="http://schemas.openxmlformats.org/drawingml/2006/main" name="Emergency_Fir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F506A2B3-C65D-452D-A1AC-831DD7040A43}"/>
    </a:ext>
  </a:extLst>
</a:theme>
</file>

<file path=ppt/theme/theme8.xml><?xml version="1.0" encoding="utf-8"?>
<a:theme xmlns:a="http://schemas.openxmlformats.org/drawingml/2006/main" name="Emergency_Flood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F529540A-9DF7-4F25-812D-E53B6CE6877F}"/>
    </a:ext>
  </a:extLst>
</a:theme>
</file>

<file path=ppt/theme/theme9.xml><?xml version="1.0" encoding="utf-8"?>
<a:theme xmlns:a="http://schemas.openxmlformats.org/drawingml/2006/main" name="Emergency_MapRedCros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79F8C6-BFEB-458A-8F72-3E4A777B47CF}" vid="{14DB5E34-7AC9-4841-871B-7EE9E330EE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 template_2017</Template>
  <TotalTime>453</TotalTime>
  <Words>1986</Words>
  <Application>Microsoft Office PowerPoint</Application>
  <PresentationFormat>On-screen Show (16:9)</PresentationFormat>
  <Paragraphs>313</Paragraphs>
  <Slides>28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Calibri</vt:lpstr>
      <vt:lpstr>Wingdings</vt:lpstr>
      <vt:lpstr>Style Guide</vt:lpstr>
      <vt:lpstr>User Uptake</vt:lpstr>
      <vt:lpstr>Data Access</vt:lpstr>
      <vt:lpstr>Space component</vt:lpstr>
      <vt:lpstr>Marine</vt:lpstr>
      <vt:lpstr>Land</vt:lpstr>
      <vt:lpstr>Emergency_Fire</vt:lpstr>
      <vt:lpstr>Emergency_Flood</vt:lpstr>
      <vt:lpstr>Emergency_MapRedCross</vt:lpstr>
      <vt:lpstr>Emergency_Refugees</vt:lpstr>
      <vt:lpstr>Atmosphere</vt:lpstr>
      <vt:lpstr>Climate Change</vt:lpstr>
      <vt:lpstr>Security</vt:lpstr>
      <vt:lpstr>In situ</vt:lpstr>
      <vt:lpstr>CLC+ components conceptual work</vt:lpstr>
      <vt:lpstr>Agenda </vt:lpstr>
      <vt:lpstr>Task 1A: Update of EAGLE matrix &amp; related documentation </vt:lpstr>
      <vt:lpstr>Task 1B – Update of the EAGLE UML model</vt:lpstr>
      <vt:lpstr>Example - Required UML model changes</vt:lpstr>
      <vt:lpstr>Example - Required UML model changes</vt:lpstr>
      <vt:lpstr>Example – Using code lists from dd.eionet.europa.eu</vt:lpstr>
      <vt:lpstr>Task 1B – Update of the EAGLE UML model</vt:lpstr>
      <vt:lpstr>Task 1C – CLC+ Core Guidelines  </vt:lpstr>
      <vt:lpstr>Task 2 – EAGLE web site update</vt:lpstr>
      <vt:lpstr>Task 2 – EAGLE web site update</vt:lpstr>
      <vt:lpstr>Task 3: EAGLE Bar Coding Review </vt:lpstr>
      <vt:lpstr>Task 4 Develop a change mapping concept</vt:lpstr>
      <vt:lpstr>Task 4 Develop a change mapping concept  </vt:lpstr>
      <vt:lpstr>Task 4: Ingestion of existing change data sets </vt:lpstr>
      <vt:lpstr>Task 4: Internal consistency</vt:lpstr>
      <vt:lpstr>Task 4: Output CLC+ changes</vt:lpstr>
      <vt:lpstr>Task 5 – Meeting and other support to EEA </vt:lpstr>
      <vt:lpstr>Task 6: Use of AI/ML EO-based analytics products for filling gaps in CLC+ instances</vt:lpstr>
      <vt:lpstr>Task 6: Use of AI/ML EO-based analytics products for filling gaps in CLC+ instances</vt:lpstr>
      <vt:lpstr>Task 6: Use of AI/ML EO-based analytics products for filling gaps in CLC+ instances</vt:lpstr>
      <vt:lpstr>Task 6: Use of AI/ML EO-based analytics products for filling gaps in CLC+ instances</vt:lpstr>
      <vt:lpstr>Task 6: Use of AI/ML EO-based analytics products for filling gaps in CLC+ instances</vt:lpstr>
      <vt:lpstr>Task 6: Use of AI/ML EO-based analytics products for filling gaps in CLC+ instances</vt:lpstr>
      <vt:lpstr>Task 6 – Analytics layers </vt:lpstr>
      <vt:lpstr>Task 6 – Analytics layers </vt:lpstr>
      <vt:lpstr>Task 7: Support to the exchange with ISO standardization group</vt:lpstr>
      <vt:lpstr>Task 7: Support to the exchange with ISO standardization group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Novakovikj</dc:creator>
  <cp:lastModifiedBy>Stefan Kleeschulte</cp:lastModifiedBy>
  <cp:revision>106</cp:revision>
  <dcterms:created xsi:type="dcterms:W3CDTF">2017-09-28T11:03:41Z</dcterms:created>
  <dcterms:modified xsi:type="dcterms:W3CDTF">2023-10-23T10:20:01Z</dcterms:modified>
</cp:coreProperties>
</file>