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98" r:id="rId2"/>
    <p:sldMasterId id="2147483692" r:id="rId3"/>
  </p:sldMasterIdLst>
  <p:notesMasterIdLst>
    <p:notesMasterId r:id="rId10"/>
  </p:notesMasterIdLst>
  <p:handoutMasterIdLst>
    <p:handoutMasterId r:id="rId11"/>
  </p:handoutMasterIdLst>
  <p:sldIdLst>
    <p:sldId id="439" r:id="rId4"/>
    <p:sldId id="442" r:id="rId5"/>
    <p:sldId id="447" r:id="rId6"/>
    <p:sldId id="446" r:id="rId7"/>
    <p:sldId id="438" r:id="rId8"/>
    <p:sldId id="441" r:id="rId9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73"/>
    <a:srgbClr val="006654"/>
    <a:srgbClr val="113A60"/>
    <a:srgbClr val="016357"/>
    <a:srgbClr val="001746"/>
    <a:srgbClr val="017567"/>
    <a:srgbClr val="007635"/>
    <a:srgbClr val="001C54"/>
    <a:srgbClr val="202661"/>
    <a:srgbClr val="364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52" autoAdjust="0"/>
    <p:restoredTop sz="94645" autoAdjust="0"/>
  </p:normalViewPr>
  <p:slideViewPr>
    <p:cSldViewPr snapToGrid="0">
      <p:cViewPr varScale="1">
        <p:scale>
          <a:sx n="152" d="100"/>
          <a:sy n="152" d="100"/>
        </p:scale>
        <p:origin x="156" y="6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143" d="100"/>
          <a:sy n="143" d="100"/>
        </p:scale>
        <p:origin x="-1832" y="-104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A3EE131-D7AE-47FD-A14B-A4590389E309}" type="datetimeFigureOut">
              <a:rPr lang="en-GB" smtClean="0"/>
              <a:pPr/>
              <a:t>24/10/2022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4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800" y="6456614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E2E2C6C-1A46-49B2-95A1-874E5B60CA1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716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7" y="0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4F6B5D3-2AB1-4063-BA50-FEBA813E0814}" type="datetimeFigureOut">
              <a:rPr lang="en-GB" smtClean="0"/>
              <a:pPr/>
              <a:t>24/10/2022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4" y="3271104"/>
            <a:ext cx="7942238" cy="267645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411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7" y="6457411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77201BC-94E4-4101-962D-54511777D22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23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936189"/>
            <a:ext cx="10779125" cy="144208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000" b="1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Presentation title goes here</a:t>
            </a:r>
          </a:p>
          <a:p>
            <a:pPr lvl="0"/>
            <a:r>
              <a:rPr lang="en-US" dirty="0"/>
              <a:t>Max two lines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11200" y="365747"/>
            <a:ext cx="2164080" cy="322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Speaker | Date | Venue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s_European Brief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77564" y="2110710"/>
            <a:ext cx="10774041" cy="318452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6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77564" y="272472"/>
            <a:ext cx="10773577" cy="1322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62737" indent="0">
              <a:buNone/>
              <a:defRPr/>
            </a:lvl2pPr>
            <a:lvl3pPr marL="1125472" indent="0">
              <a:buNone/>
              <a:defRPr/>
            </a:lvl3pPr>
            <a:lvl4pPr marL="1688207" indent="0">
              <a:buNone/>
              <a:defRPr/>
            </a:lvl4pPr>
            <a:lvl5pPr marL="2250944" indent="0">
              <a:buNone/>
              <a:defRPr/>
            </a:lvl5pPr>
          </a:lstStyle>
          <a:p>
            <a:pPr lvl="0"/>
            <a:r>
              <a:rPr lang="en-US" dirty="0"/>
              <a:t>Slide title goes here</a:t>
            </a:r>
            <a:br>
              <a:rPr lang="en-US" dirty="0"/>
            </a:br>
            <a:r>
              <a:rPr lang="en-US" dirty="0"/>
              <a:t>Max two lines</a:t>
            </a:r>
          </a:p>
        </p:txBody>
      </p:sp>
    </p:spTree>
    <p:extLst>
      <p:ext uri="{BB962C8B-B14F-4D97-AF65-F5344CB8AC3E}">
        <p14:creationId xmlns:p14="http://schemas.microsoft.com/office/powerpoint/2010/main" val="358796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_image_Synthe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68000" y="36000"/>
            <a:ext cx="11246369" cy="6761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62737" indent="0">
              <a:buNone/>
              <a:defRPr/>
            </a:lvl2pPr>
            <a:lvl3pPr marL="1125472" indent="0">
              <a:buNone/>
              <a:defRPr/>
            </a:lvl3pPr>
            <a:lvl4pPr marL="1688207" indent="0">
              <a:buNone/>
              <a:defRPr/>
            </a:lvl4pPr>
            <a:lvl5pPr marL="2250944" indent="0">
              <a:buNone/>
              <a:defRPr/>
            </a:lvl5pPr>
          </a:lstStyle>
          <a:p>
            <a:pPr lvl="0"/>
            <a:r>
              <a:rPr lang="en-US" dirty="0"/>
              <a:t>Slide title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8313" y="1431925"/>
            <a:ext cx="11245850" cy="37592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6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98488" y="6250565"/>
            <a:ext cx="368300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000">
                <a:solidFill>
                  <a:srgbClr val="006654"/>
                </a:solidFill>
              </a:defRPr>
            </a:lvl2pPr>
            <a:lvl3pPr>
              <a:defRPr sz="1000">
                <a:solidFill>
                  <a:srgbClr val="006654"/>
                </a:solidFill>
              </a:defRPr>
            </a:lvl3pPr>
            <a:lvl4pPr>
              <a:defRPr sz="1000">
                <a:solidFill>
                  <a:srgbClr val="006654"/>
                </a:solidFill>
              </a:defRPr>
            </a:lvl4pPr>
            <a:lvl5pPr>
              <a:defRPr sz="1000">
                <a:solidFill>
                  <a:srgbClr val="006654"/>
                </a:solidFill>
              </a:defRPr>
            </a:lvl5pPr>
          </a:lstStyle>
          <a:p>
            <a:pPr lvl="0"/>
            <a:r>
              <a:rPr lang="en-US" dirty="0"/>
              <a:t>Source reference for illustration</a:t>
            </a:r>
          </a:p>
        </p:txBody>
      </p:sp>
    </p:spTree>
    <p:extLst>
      <p:ext uri="{BB962C8B-B14F-4D97-AF65-F5344CB8AC3E}">
        <p14:creationId xmlns:p14="http://schemas.microsoft.com/office/powerpoint/2010/main" val="281068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000" y="5940000"/>
            <a:ext cx="2687751" cy="68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1125472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51" indent="-422051" algn="l" defTabSz="1125472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46" indent="-351710" algn="l" defTabSz="1125472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3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75" indent="-281368" algn="l" defTabSz="1125472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12" indent="-281368" algn="l" defTabSz="1125472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047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783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51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254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3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72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0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944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79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15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151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886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790732"/>
          </a:xfrm>
          <a:prstGeom prst="rect">
            <a:avLst/>
          </a:prstGeom>
          <a:solidFill>
            <a:srgbClr val="0081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215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000" y="5940000"/>
            <a:ext cx="2687751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3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hdr="0" ftr="0" dt="0"/>
  <p:txStyles>
    <p:titleStyle>
      <a:lvl1pPr algn="ctr" defTabSz="1125472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51" indent="-422051" algn="l" defTabSz="1125472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46" indent="-351710" algn="l" defTabSz="1125472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3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75" indent="-281368" algn="l" defTabSz="1125472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12" indent="-281368" algn="l" defTabSz="1125472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047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783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51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254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3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72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0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944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79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15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151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886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hlinkClick r:id="rId3" action="ppaction://hlinksldjump"/>
          </p:cNvPr>
          <p:cNvSpPr/>
          <p:nvPr userDrawn="1"/>
        </p:nvSpPr>
        <p:spPr>
          <a:xfrm>
            <a:off x="2344619" y="152400"/>
            <a:ext cx="885743" cy="23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15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5"/>
            <a:ext cx="12192000" cy="778149"/>
          </a:xfrm>
          <a:prstGeom prst="rect">
            <a:avLst/>
          </a:prstGeom>
          <a:solidFill>
            <a:srgbClr val="0081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215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000" y="5940000"/>
            <a:ext cx="2687751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1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hf hdr="0" ftr="0" dt="0"/>
  <p:txStyles>
    <p:titleStyle>
      <a:lvl1pPr algn="ctr" defTabSz="1125472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51" indent="-422051" algn="l" defTabSz="1125472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46" indent="-351710" algn="l" defTabSz="1125472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3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75" indent="-281368" algn="l" defTabSz="1125472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12" indent="-281368" algn="l" defTabSz="1125472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047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783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51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254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3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72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0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944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79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15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151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886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EAGLE kick-off meeting (SC 59142)</a:t>
            </a:r>
            <a:endParaRPr lang="en-US" altLang="en-US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</a:rPr>
              <a:t>24.10.2022</a:t>
            </a:r>
            <a:endParaRPr lang="en-GB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6156" y="189979"/>
            <a:ext cx="5999844" cy="491984"/>
          </a:xfrm>
        </p:spPr>
        <p:txBody>
          <a:bodyPr/>
          <a:lstStyle/>
          <a:p>
            <a:r>
              <a:rPr lang="en-GB" sz="1600" dirty="0"/>
              <a:t>WENR - EAGLE Kick-off meeting </a:t>
            </a:r>
          </a:p>
        </p:txBody>
      </p:sp>
      <p:sp>
        <p:nvSpPr>
          <p:cNvPr id="6" name="Rechteck 5"/>
          <p:cNvSpPr/>
          <p:nvPr/>
        </p:nvSpPr>
        <p:spPr>
          <a:xfrm>
            <a:off x="1780529" y="2941980"/>
            <a:ext cx="782067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es-ES" alt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US" altLang="en-US" sz="3200" b="1" dirty="0">
                <a:solidFill>
                  <a:schemeClr val="accent2">
                    <a:lumMod val="50000"/>
                  </a:schemeClr>
                </a:solidFill>
              </a:rPr>
              <a:t>Task 6: Use of AI/ML EO-based analytics products for filling gaps in CLC+ instances (CLC Legacy and/or LULUCF)</a:t>
            </a:r>
            <a:endParaRPr lang="es-ES" alt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defRPr/>
            </a:pPr>
            <a:endParaRPr lang="es-ES" alt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defRPr/>
            </a:pPr>
            <a:endParaRPr lang="es-ES" alt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987246" y="5904411"/>
            <a:ext cx="2834640" cy="787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62714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3200" dirty="0"/>
              <a:t>Task 6: Use of AI/ML EO-based analytics products for filling gaps</a:t>
            </a:r>
          </a:p>
        </p:txBody>
      </p:sp>
      <p:sp>
        <p:nvSpPr>
          <p:cNvPr id="5" name="Rechteck 4"/>
          <p:cNvSpPr/>
          <p:nvPr/>
        </p:nvSpPr>
        <p:spPr>
          <a:xfrm>
            <a:off x="8987246" y="5904411"/>
            <a:ext cx="2834640" cy="787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5ADDD03-092B-43A0-AAC8-CFBFCC957DE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8529" y="786212"/>
            <a:ext cx="11245850" cy="5398060"/>
          </a:xfrm>
        </p:spPr>
        <p:txBody>
          <a:bodyPr/>
          <a:lstStyle/>
          <a:p>
            <a:r>
              <a:rPr lang="en-US" sz="2400" dirty="0"/>
              <a:t>Expected output: </a:t>
            </a:r>
          </a:p>
          <a:p>
            <a:pPr lvl="1"/>
            <a:r>
              <a:rPr lang="en-US" sz="2000" dirty="0"/>
              <a:t>Data gap typology overview</a:t>
            </a:r>
          </a:p>
          <a:p>
            <a:pPr lvl="1"/>
            <a:r>
              <a:rPr lang="en-GB" sz="2000" dirty="0"/>
              <a:t>Methodology overview for filling the data gaps</a:t>
            </a:r>
          </a:p>
          <a:p>
            <a:pPr lvl="1"/>
            <a:r>
              <a:rPr lang="en-GB" sz="2000" dirty="0"/>
              <a:t>Proposal for common practice of filling data gaps – from identification through typology to solution</a:t>
            </a:r>
          </a:p>
          <a:p>
            <a:pPr lvl="1"/>
            <a:r>
              <a:rPr lang="en-GB" sz="2000" dirty="0"/>
              <a:t>Guideline for selection of data gaps filling method</a:t>
            </a:r>
          </a:p>
          <a:p>
            <a:pPr lvl="2"/>
            <a:endParaRPr lang="en-US" sz="1400" dirty="0"/>
          </a:p>
          <a:p>
            <a:r>
              <a:rPr lang="en-US" sz="2400" dirty="0"/>
              <a:t>Actions </a:t>
            </a:r>
          </a:p>
          <a:p>
            <a:pPr marL="1019936" lvl="1" indent="-457200">
              <a:buFont typeface="+mj-lt"/>
              <a:buAutoNum type="arabicParenR"/>
            </a:pPr>
            <a:r>
              <a:rPr lang="en-US" sz="2000" dirty="0"/>
              <a:t>Make inventory of data gaps for CLC+ LULUCF (also Legacy (if existing)): what type of data is missing (data gap typology)</a:t>
            </a:r>
            <a:r>
              <a:rPr lang="en-GB" sz="2000" dirty="0"/>
              <a:t> - </a:t>
            </a:r>
            <a:r>
              <a:rPr lang="en-US" sz="2000" dirty="0"/>
              <a:t>outputs of tasks 15, 16, 17 and 22 </a:t>
            </a:r>
            <a:r>
              <a:rPr lang="en-US" sz="2000" dirty="0">
                <a:solidFill>
                  <a:srgbClr val="0070C0"/>
                </a:solidFill>
              </a:rPr>
              <a:t>(WENR 2, Lechner 1 – 28. 2. 2023)</a:t>
            </a:r>
          </a:p>
          <a:p>
            <a:pPr marL="1019936" lvl="1" indent="-457200">
              <a:buFont typeface="+mj-lt"/>
              <a:buAutoNum type="arabicParenR"/>
            </a:pPr>
            <a:r>
              <a:rPr lang="en-US" sz="2000" dirty="0"/>
              <a:t>Define typology of data gaps </a:t>
            </a:r>
            <a:r>
              <a:rPr lang="en-US" sz="2000" dirty="0">
                <a:solidFill>
                  <a:srgbClr val="0070C0"/>
                </a:solidFill>
              </a:rPr>
              <a:t>(WENR 2 – 28. 2. 2023)</a:t>
            </a:r>
          </a:p>
          <a:p>
            <a:pPr marL="1512329" lvl="2" indent="-457200"/>
            <a:r>
              <a:rPr lang="en-US" sz="1800" dirty="0"/>
              <a:t>Thematic – based missing classes</a:t>
            </a:r>
          </a:p>
          <a:p>
            <a:pPr marL="1512329" lvl="2" indent="-457200"/>
            <a:r>
              <a:rPr lang="en-US" sz="1800" dirty="0"/>
              <a:t>Methodological – based on used approaches which results in data gaps</a:t>
            </a:r>
          </a:p>
          <a:p>
            <a:pPr marL="1512329" lvl="2" indent="-457200"/>
            <a:r>
              <a:rPr lang="en-US" sz="1800" dirty="0"/>
              <a:t>Source data oriented – based on used data source which results in data gaps</a:t>
            </a:r>
          </a:p>
          <a:p>
            <a:pPr marL="1019936" lvl="1" indent="-457200">
              <a:buFont typeface="+mj-lt"/>
              <a:buAutoNum type="arabicParenR"/>
            </a:pPr>
            <a:r>
              <a:rPr lang="en-US" sz="2000" dirty="0"/>
              <a:t>Inventory of datasets to be used to fill LU gaps: EO-based products, CLMS data sets, other spatial data </a:t>
            </a:r>
            <a:r>
              <a:rPr lang="en-US" sz="2000" dirty="0">
                <a:solidFill>
                  <a:srgbClr val="0070C0"/>
                </a:solidFill>
              </a:rPr>
              <a:t>(WENR 2, </a:t>
            </a:r>
            <a:r>
              <a:rPr lang="en-US" sz="2000" dirty="0" err="1">
                <a:solidFill>
                  <a:srgbClr val="0070C0"/>
                </a:solidFill>
              </a:rPr>
              <a:t>Specto</a:t>
            </a:r>
            <a:r>
              <a:rPr lang="en-US" sz="2000" dirty="0">
                <a:solidFill>
                  <a:srgbClr val="0070C0"/>
                </a:solidFill>
              </a:rPr>
              <a:t> Natura 2 – 28. 2. 2023)</a:t>
            </a:r>
          </a:p>
          <a:p>
            <a:pPr marL="70341" indent="0">
              <a:buNone/>
            </a:pPr>
            <a:endParaRPr lang="en-US" sz="1800" dirty="0"/>
          </a:p>
          <a:p>
            <a:pPr lvl="0"/>
            <a:endParaRPr lang="de-DE" sz="1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95705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8987246" y="5904411"/>
            <a:ext cx="2834640" cy="787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5ADDD03-092B-43A0-AAC8-CFBFCC957DE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70114" y="729970"/>
            <a:ext cx="11245850" cy="5398060"/>
          </a:xfrm>
        </p:spPr>
        <p:txBody>
          <a:bodyPr/>
          <a:lstStyle/>
          <a:p>
            <a:pPr lvl="2"/>
            <a:endParaRPr lang="en-US" sz="1600" dirty="0"/>
          </a:p>
          <a:p>
            <a:r>
              <a:rPr lang="en-US" sz="2800" dirty="0"/>
              <a:t>Actions </a:t>
            </a:r>
          </a:p>
          <a:p>
            <a:pPr marL="1019936" lvl="1" indent="-457200">
              <a:buFont typeface="+mj-lt"/>
              <a:buAutoNum type="arabicParenR" startAt="4"/>
            </a:pPr>
            <a:r>
              <a:rPr lang="en-US" sz="2400" dirty="0"/>
              <a:t>Review the usefulness of commercially available analytics layers to support gap filling </a:t>
            </a:r>
            <a:r>
              <a:rPr lang="en-US" sz="2400" dirty="0">
                <a:solidFill>
                  <a:srgbClr val="0070C0"/>
                </a:solidFill>
              </a:rPr>
              <a:t>(</a:t>
            </a:r>
            <a:r>
              <a:rPr lang="en-US" sz="2400" dirty="0" err="1">
                <a:solidFill>
                  <a:srgbClr val="0070C0"/>
                </a:solidFill>
              </a:rPr>
              <a:t>Specto</a:t>
            </a:r>
            <a:r>
              <a:rPr lang="en-US" sz="2400" dirty="0">
                <a:solidFill>
                  <a:srgbClr val="0070C0"/>
                </a:solidFill>
              </a:rPr>
              <a:t> Natura 13 – 31. 3. 2023)</a:t>
            </a:r>
          </a:p>
          <a:p>
            <a:pPr marL="1019936" lvl="1" indent="-457200">
              <a:buFont typeface="+mj-lt"/>
              <a:buAutoNum type="arabicParenR" startAt="4"/>
            </a:pPr>
            <a:r>
              <a:rPr lang="en-US" sz="2400" dirty="0"/>
              <a:t>Evaluations of suitability of AI/ML methods for gap filling – which approach to use to fill the gaps </a:t>
            </a:r>
            <a:r>
              <a:rPr lang="en-US" sz="2400" dirty="0">
                <a:solidFill>
                  <a:srgbClr val="0070C0"/>
                </a:solidFill>
              </a:rPr>
              <a:t>(30. 4. 2023)</a:t>
            </a:r>
          </a:p>
          <a:p>
            <a:pPr marL="1512329" lvl="2" indent="-457200">
              <a:buFont typeface="+mj-lt"/>
              <a:buAutoNum type="alphaLcParenR"/>
            </a:pPr>
            <a:r>
              <a:rPr lang="en-US" sz="2000" dirty="0"/>
              <a:t>Selection of methodology based on typology and available data </a:t>
            </a:r>
            <a:r>
              <a:rPr lang="en-US" sz="2000" dirty="0">
                <a:solidFill>
                  <a:srgbClr val="0070C0"/>
                </a:solidFill>
              </a:rPr>
              <a:t>(WENR 2)</a:t>
            </a:r>
          </a:p>
          <a:p>
            <a:pPr marL="1512329" lvl="2" indent="-457200">
              <a:buFont typeface="+mj-lt"/>
              <a:buAutoNum type="alphaLcParenR"/>
            </a:pPr>
            <a:r>
              <a:rPr lang="en-US" sz="2000" dirty="0"/>
              <a:t>Selection and collecting of data for case study area </a:t>
            </a:r>
            <a:r>
              <a:rPr lang="en-US" sz="2000" dirty="0">
                <a:solidFill>
                  <a:srgbClr val="0070C0"/>
                </a:solidFill>
              </a:rPr>
              <a:t>(WENR 3, UBA 2, UMA 2, DGT 1)</a:t>
            </a:r>
            <a:endParaRPr lang="en-US" sz="2000" dirty="0"/>
          </a:p>
          <a:p>
            <a:pPr marL="1512329" lvl="2" indent="-457200">
              <a:buFont typeface="+mj-lt"/>
              <a:buAutoNum type="alphaLcParenR"/>
            </a:pPr>
            <a:r>
              <a:rPr lang="en-US" sz="2000" dirty="0"/>
              <a:t>Developing of AI/ML models </a:t>
            </a:r>
            <a:r>
              <a:rPr lang="en-US" sz="2000" dirty="0">
                <a:solidFill>
                  <a:srgbClr val="0070C0"/>
                </a:solidFill>
              </a:rPr>
              <a:t>(WENR 8)</a:t>
            </a:r>
          </a:p>
          <a:p>
            <a:pPr marL="1019936" lvl="1" indent="-457200">
              <a:buFont typeface="+mj-lt"/>
              <a:buAutoNum type="arabicParenR" startAt="4"/>
            </a:pPr>
            <a:r>
              <a:rPr lang="en-US" sz="2400" dirty="0"/>
              <a:t>Test specific methodologies in case study areas for certain gaps </a:t>
            </a:r>
            <a:r>
              <a:rPr lang="en-US" sz="2400" dirty="0">
                <a:solidFill>
                  <a:srgbClr val="0070C0"/>
                </a:solidFill>
              </a:rPr>
              <a:t>(30. 11. 2023)</a:t>
            </a:r>
          </a:p>
          <a:p>
            <a:pPr marL="1512329" lvl="2" indent="-457200">
              <a:buFont typeface="+mj-lt"/>
              <a:buAutoNum type="alphaLcParenR"/>
            </a:pPr>
            <a:r>
              <a:rPr lang="en-US" sz="2000" dirty="0"/>
              <a:t>Run AI/ML models </a:t>
            </a:r>
            <a:r>
              <a:rPr lang="en-US" sz="2000" dirty="0">
                <a:solidFill>
                  <a:srgbClr val="0070C0"/>
                </a:solidFill>
              </a:rPr>
              <a:t>(WENR 5)</a:t>
            </a:r>
          </a:p>
          <a:p>
            <a:pPr marL="1512329" lvl="2" indent="-457200">
              <a:buFont typeface="+mj-lt"/>
              <a:buAutoNum type="alphaLcParenR"/>
            </a:pPr>
            <a:r>
              <a:rPr lang="en-US" sz="2000" dirty="0"/>
              <a:t>Get feedback and validate results by experts/partners </a:t>
            </a:r>
            <a:r>
              <a:rPr lang="en-US" sz="2000" dirty="0">
                <a:solidFill>
                  <a:srgbClr val="0070C0"/>
                </a:solidFill>
              </a:rPr>
              <a:t>(Lechner 1, UBA 3, UMA 2, DGT 2, M. Bock 2)</a:t>
            </a:r>
          </a:p>
          <a:p>
            <a:pPr marL="1019936" lvl="1" indent="-457200">
              <a:buFont typeface="+mj-lt"/>
              <a:buAutoNum type="arabicParenR" startAt="4"/>
            </a:pPr>
            <a:r>
              <a:rPr lang="en-US" sz="2400" dirty="0"/>
              <a:t>Suggest method for upscaling to EU level </a:t>
            </a:r>
            <a:r>
              <a:rPr lang="en-US" sz="2400" dirty="0">
                <a:solidFill>
                  <a:srgbClr val="0070C0"/>
                </a:solidFill>
              </a:rPr>
              <a:t>(WENR 1 - 30. 11. 2023)</a:t>
            </a:r>
          </a:p>
          <a:p>
            <a:pPr marL="1019936" lvl="1" indent="-457200">
              <a:buFont typeface="+mj-lt"/>
              <a:buAutoNum type="arabicParenR" startAt="4"/>
            </a:pPr>
            <a:endParaRPr lang="en-US" sz="2400" dirty="0"/>
          </a:p>
          <a:p>
            <a:pPr marL="562736" lvl="1" indent="0">
              <a:buNone/>
            </a:pPr>
            <a:endParaRPr lang="en-US" sz="2400" dirty="0"/>
          </a:p>
          <a:p>
            <a:pPr marL="70341" indent="0">
              <a:buNone/>
            </a:pPr>
            <a:endParaRPr lang="en-US" sz="2800" dirty="0"/>
          </a:p>
          <a:p>
            <a:pPr lvl="0"/>
            <a:endParaRPr lang="de-DE" sz="2800" dirty="0"/>
          </a:p>
          <a:p>
            <a:endParaRPr lang="en-GB" dirty="0"/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2B814C30-A95B-4536-B28B-A4BEF2CE7FD3}"/>
              </a:ext>
            </a:extLst>
          </p:cNvPr>
          <p:cNvSpPr txBox="1">
            <a:spLocks/>
          </p:cNvSpPr>
          <p:nvPr/>
        </p:nvSpPr>
        <p:spPr>
          <a:xfrm>
            <a:off x="620400" y="188400"/>
            <a:ext cx="11246369" cy="676111"/>
          </a:xfrm>
          <a:prstGeom prst="rect">
            <a:avLst/>
          </a:prstGeom>
        </p:spPr>
        <p:txBody>
          <a:bodyPr/>
          <a:lstStyle>
            <a:lvl1pPr marL="0" indent="0" algn="l" defTabSz="1125472" rtl="0" eaLnBrk="1" latinLnBrk="0" hangingPunct="1">
              <a:spcBef>
                <a:spcPct val="20000"/>
              </a:spcBef>
              <a:buFont typeface="Arial" pitchFamily="34" charset="0"/>
              <a:buNone/>
              <a:defRPr sz="4000" b="1" kern="1200" baseline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62737" indent="0" algn="l" defTabSz="1125472" rtl="0" eaLnBrk="1" latinLnBrk="0" hangingPunct="1">
              <a:spcBef>
                <a:spcPct val="20000"/>
              </a:spcBef>
              <a:buFont typeface="Arial" pitchFamily="34" charset="0"/>
              <a:buNone/>
              <a:defRPr sz="3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25472" indent="0" algn="l" defTabSz="1125472" rtl="0" eaLnBrk="1" latinLnBrk="0" hangingPunct="1">
              <a:spcBef>
                <a:spcPct val="20000"/>
              </a:spcBef>
              <a:buFont typeface="Arial" pitchFamily="34" charset="0"/>
              <a:buNone/>
              <a:defRPr sz="29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8207" indent="0" algn="l" defTabSz="1125472" rtl="0" eaLnBrk="1" latinLnBrk="0" hangingPunct="1">
              <a:spcBef>
                <a:spcPct val="20000"/>
              </a:spcBef>
              <a:buFont typeface="Arial" pitchFamily="34" charset="0"/>
              <a:buNone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50944" indent="0" algn="l" defTabSz="1125472" rtl="0" eaLnBrk="1" latinLnBrk="0" hangingPunct="1">
              <a:spcBef>
                <a:spcPct val="20000"/>
              </a:spcBef>
              <a:buFont typeface="Arial" pitchFamily="34" charset="0"/>
              <a:buNone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95047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783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20519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83254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/>
              <a:t>Task 6: Use of AI/ML EO-based analytics products for filling gaps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6318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8313" y="1109197"/>
            <a:ext cx="11245850" cy="5398060"/>
          </a:xfrm>
        </p:spPr>
        <p:txBody>
          <a:bodyPr/>
          <a:lstStyle/>
          <a:p>
            <a:r>
              <a:rPr lang="en-US" sz="2800" dirty="0"/>
              <a:t>Milestones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M1 Overview of data gaps extent / typology, input layers for gap filling and methodology (30. 4. 2023)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M2 Application of gap filling algorithm in case study areas (20. 9. 2023) </a:t>
            </a:r>
            <a:endParaRPr lang="en-US" sz="2800" dirty="0"/>
          </a:p>
          <a:p>
            <a:r>
              <a:rPr lang="en-US" sz="2800" dirty="0"/>
              <a:t>Deliverables </a:t>
            </a:r>
            <a:endParaRPr lang="en-US" sz="2000" dirty="0"/>
          </a:p>
          <a:p>
            <a:pPr marL="1512329" lvl="2" indent="-457200"/>
            <a:r>
              <a:rPr lang="en-US" sz="2000" dirty="0"/>
              <a:t>D6-1 (30. 11. 2023): Report of Task 6 - Use of AI/ML and other (commercial) EO-based analytics for filling gaps in CLC+ instances </a:t>
            </a:r>
          </a:p>
          <a:p>
            <a:pPr lvl="0"/>
            <a:r>
              <a:rPr lang="de-DE" sz="2800" dirty="0"/>
              <a:t>Partners </a:t>
            </a:r>
          </a:p>
          <a:p>
            <a:pPr marL="778145" lvl="1" indent="-285750">
              <a:buFont typeface="Arial" panose="020B0604020202020204" pitchFamily="34" charset="0"/>
              <a:buChar char="•"/>
            </a:pPr>
            <a:r>
              <a:rPr lang="pt-BR" sz="2000" dirty="0"/>
              <a:t>WENR (25), Lechner (2), Specto Natura (15), M. Bock (2), UBA (5), UMA (4), DGT (3)</a:t>
            </a:r>
          </a:p>
          <a:p>
            <a:pPr marL="778145" lvl="1" indent="-28575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5" name="Rechteck 4"/>
          <p:cNvSpPr/>
          <p:nvPr/>
        </p:nvSpPr>
        <p:spPr>
          <a:xfrm>
            <a:off x="8987246" y="5904411"/>
            <a:ext cx="2834640" cy="787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A7B0FDB4-9E27-4E72-9087-99047C4C365C}"/>
              </a:ext>
            </a:extLst>
          </p:cNvPr>
          <p:cNvSpPr txBox="1">
            <a:spLocks/>
          </p:cNvSpPr>
          <p:nvPr/>
        </p:nvSpPr>
        <p:spPr>
          <a:xfrm>
            <a:off x="620400" y="188400"/>
            <a:ext cx="11246369" cy="676111"/>
          </a:xfrm>
          <a:prstGeom prst="rect">
            <a:avLst/>
          </a:prstGeom>
        </p:spPr>
        <p:txBody>
          <a:bodyPr/>
          <a:lstStyle>
            <a:lvl1pPr marL="0" indent="0" algn="l" defTabSz="1125472" rtl="0" eaLnBrk="1" latinLnBrk="0" hangingPunct="1">
              <a:spcBef>
                <a:spcPct val="20000"/>
              </a:spcBef>
              <a:buFont typeface="Arial" pitchFamily="34" charset="0"/>
              <a:buNone/>
              <a:defRPr sz="4000" b="1" kern="1200" baseline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62737" indent="0" algn="l" defTabSz="1125472" rtl="0" eaLnBrk="1" latinLnBrk="0" hangingPunct="1">
              <a:spcBef>
                <a:spcPct val="20000"/>
              </a:spcBef>
              <a:buFont typeface="Arial" pitchFamily="34" charset="0"/>
              <a:buNone/>
              <a:defRPr sz="3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25472" indent="0" algn="l" defTabSz="1125472" rtl="0" eaLnBrk="1" latinLnBrk="0" hangingPunct="1">
              <a:spcBef>
                <a:spcPct val="20000"/>
              </a:spcBef>
              <a:buFont typeface="Arial" pitchFamily="34" charset="0"/>
              <a:buNone/>
              <a:defRPr sz="29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8207" indent="0" algn="l" defTabSz="1125472" rtl="0" eaLnBrk="1" latinLnBrk="0" hangingPunct="1">
              <a:spcBef>
                <a:spcPct val="20000"/>
              </a:spcBef>
              <a:buFont typeface="Arial" pitchFamily="34" charset="0"/>
              <a:buNone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50944" indent="0" algn="l" defTabSz="1125472" rtl="0" eaLnBrk="1" latinLnBrk="0" hangingPunct="1">
              <a:spcBef>
                <a:spcPct val="20000"/>
              </a:spcBef>
              <a:buFont typeface="Arial" pitchFamily="34" charset="0"/>
              <a:buNone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95047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783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20519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83254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/>
              <a:t>Task 6: Use of AI/ML EO-based analytics products for filling gaps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407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First results (to be filled after the KOM) 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582164"/>
              </p:ext>
            </p:extLst>
          </p:nvPr>
        </p:nvGraphicFramePr>
        <p:xfrm>
          <a:off x="287867" y="861695"/>
          <a:ext cx="9990063" cy="4687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9104">
                  <a:extLst>
                    <a:ext uri="{9D8B030D-6E8A-4147-A177-3AD203B41FA5}">
                      <a16:colId xmlns:a16="http://schemas.microsoft.com/office/drawing/2014/main" val="295183016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484831374"/>
                    </a:ext>
                  </a:extLst>
                </a:gridCol>
                <a:gridCol w="5444673">
                  <a:extLst>
                    <a:ext uri="{9D8B030D-6E8A-4147-A177-3AD203B41FA5}">
                      <a16:colId xmlns:a16="http://schemas.microsoft.com/office/drawing/2014/main" val="12851859"/>
                    </a:ext>
                  </a:extLst>
                </a:gridCol>
              </a:tblGrid>
              <a:tr h="713105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Action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Symbol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/>
                        <a:t>Remark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743771"/>
                  </a:ext>
                </a:extLst>
              </a:tr>
              <a:tr h="795508">
                <a:tc>
                  <a:txBody>
                    <a:bodyPr/>
                    <a:lstStyle/>
                    <a:p>
                      <a:pPr marL="0" marR="0" lvl="0" indent="0" algn="l" defTabSz="1125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Content agreed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823962"/>
                  </a:ext>
                </a:extLst>
              </a:tr>
              <a:tr h="768255">
                <a:tc>
                  <a:txBody>
                    <a:bodyPr/>
                    <a:lstStyle/>
                    <a:p>
                      <a:pPr marL="0" marR="0" lvl="0" indent="0" algn="l" defTabSz="1125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Subtasks agreed </a:t>
                      </a:r>
                    </a:p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647415"/>
                  </a:ext>
                </a:extLst>
              </a:tr>
              <a:tr h="768255">
                <a:tc>
                  <a:txBody>
                    <a:bodyPr/>
                    <a:lstStyle/>
                    <a:p>
                      <a:pPr marL="0" marR="0" lvl="0" indent="0" algn="l" defTabSz="1125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Milestones agreed</a:t>
                      </a:r>
                    </a:p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246603"/>
                  </a:ext>
                </a:extLst>
              </a:tr>
              <a:tr h="768255">
                <a:tc>
                  <a:txBody>
                    <a:bodyPr/>
                    <a:lstStyle/>
                    <a:p>
                      <a:pPr marL="0" marR="0" lvl="0" indent="0" algn="l" defTabSz="1125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Deliverable agreed</a:t>
                      </a:r>
                    </a:p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114684"/>
                  </a:ext>
                </a:extLst>
              </a:tr>
              <a:tr h="768255">
                <a:tc>
                  <a:txBody>
                    <a:bodyPr/>
                    <a:lstStyle/>
                    <a:p>
                      <a:pPr marL="0" marR="0" lvl="0" indent="0" algn="l" defTabSz="1125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AOB</a:t>
                      </a:r>
                    </a:p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201355"/>
                  </a:ext>
                </a:extLst>
              </a:tr>
            </a:tbl>
          </a:graphicData>
        </a:graphic>
      </p:graphicFrame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0793" y="1094749"/>
            <a:ext cx="682657" cy="670373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83666" y="1825158"/>
            <a:ext cx="661405" cy="670343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83666" y="2707289"/>
            <a:ext cx="662906" cy="587419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8987246" y="5904411"/>
            <a:ext cx="2834640" cy="787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228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3200" dirty="0"/>
              <a:t>Short summary for next steps, meetings or other relevant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sz="2800" dirty="0" err="1"/>
              <a:t>Xxx</a:t>
            </a:r>
            <a:r>
              <a:rPr lang="en-GB" sz="2800" dirty="0"/>
              <a:t> </a:t>
            </a:r>
            <a:endParaRPr lang="de-DE" sz="2800" dirty="0"/>
          </a:p>
          <a:p>
            <a:endParaRPr lang="en-GB" dirty="0"/>
          </a:p>
        </p:txBody>
      </p:sp>
      <p:sp>
        <p:nvSpPr>
          <p:cNvPr id="5" name="Rechteck 4"/>
          <p:cNvSpPr/>
          <p:nvPr/>
        </p:nvSpPr>
        <p:spPr>
          <a:xfrm>
            <a:off x="8987246" y="5904411"/>
            <a:ext cx="2834640" cy="787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252471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Personnalisée 1">
      <a:dk1>
        <a:srgbClr val="113A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7097CE30-2B87-416D-81F8-909722110CD4}" vid="{89E79B58-ABE2-4166-89C3-C75C983A48C1}"/>
    </a:ext>
  </a:extLst>
</a:theme>
</file>

<file path=ppt/theme/theme2.xml><?xml version="1.0" encoding="utf-8"?>
<a:theme xmlns:a="http://schemas.openxmlformats.org/drawingml/2006/main" name="19_Sections">
  <a:themeElements>
    <a:clrScheme name="Personnalisée 3">
      <a:dk1>
        <a:srgbClr val="113A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7097CE30-2B87-416D-81F8-909722110CD4}" vid="{5975FBB0-496A-43E2-A5DA-5DB4EBFC696E}"/>
    </a:ext>
  </a:extLst>
</a:theme>
</file>

<file path=ppt/theme/theme3.xml><?xml version="1.0" encoding="utf-8"?>
<a:theme xmlns:a="http://schemas.openxmlformats.org/drawingml/2006/main" name="16_Sec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7097CE30-2B87-416D-81F8-909722110CD4}" vid="{24C33E74-93FE-4D40-9AC0-464A583A4EB3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2_16x9_white background</Template>
  <TotalTime>685</TotalTime>
  <Words>556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Open Sans</vt:lpstr>
      <vt:lpstr>Cover</vt:lpstr>
      <vt:lpstr>19_Sections</vt:lpstr>
      <vt:lpstr>16_Sections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European Environment Agency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Ove Caspersen</dc:creator>
  <cp:lastModifiedBy>Vittek, Marian</cp:lastModifiedBy>
  <cp:revision>60</cp:revision>
  <cp:lastPrinted>2015-02-09T14:13:52Z</cp:lastPrinted>
  <dcterms:created xsi:type="dcterms:W3CDTF">2016-03-17T09:23:53Z</dcterms:created>
  <dcterms:modified xsi:type="dcterms:W3CDTF">2022-10-24T08:37:02Z</dcterms:modified>
</cp:coreProperties>
</file>