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98" r:id="rId2"/>
    <p:sldMasterId id="2147483692" r:id="rId3"/>
  </p:sldMasterIdLst>
  <p:notesMasterIdLst>
    <p:notesMasterId r:id="rId21"/>
  </p:notesMasterIdLst>
  <p:handoutMasterIdLst>
    <p:handoutMasterId r:id="rId22"/>
  </p:handoutMasterIdLst>
  <p:sldIdLst>
    <p:sldId id="439" r:id="rId4"/>
    <p:sldId id="448" r:id="rId5"/>
    <p:sldId id="449" r:id="rId6"/>
    <p:sldId id="450" r:id="rId7"/>
    <p:sldId id="460" r:id="rId8"/>
    <p:sldId id="452" r:id="rId9"/>
    <p:sldId id="447" r:id="rId10"/>
    <p:sldId id="454" r:id="rId11"/>
    <p:sldId id="455" r:id="rId12"/>
    <p:sldId id="456" r:id="rId13"/>
    <p:sldId id="461" r:id="rId14"/>
    <p:sldId id="441" r:id="rId15"/>
    <p:sldId id="459" r:id="rId16"/>
    <p:sldId id="442" r:id="rId17"/>
    <p:sldId id="457" r:id="rId18"/>
    <p:sldId id="462" r:id="rId19"/>
    <p:sldId id="443" r:id="rId20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73"/>
    <a:srgbClr val="006654"/>
    <a:srgbClr val="113A60"/>
    <a:srgbClr val="016357"/>
    <a:srgbClr val="001746"/>
    <a:srgbClr val="017567"/>
    <a:srgbClr val="007635"/>
    <a:srgbClr val="001C54"/>
    <a:srgbClr val="202661"/>
    <a:srgbClr val="364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60" autoAdjust="0"/>
    <p:restoredTop sz="94645" autoAdjust="0"/>
  </p:normalViewPr>
  <p:slideViewPr>
    <p:cSldViewPr snapToGrid="0">
      <p:cViewPr varScale="1">
        <p:scale>
          <a:sx n="79" d="100"/>
          <a:sy n="79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143" d="100"/>
          <a:sy n="143" d="100"/>
        </p:scale>
        <p:origin x="-1832" y="-104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A3EE131-D7AE-47FD-A14B-A4590389E309}" type="datetimeFigureOut">
              <a:rPr lang="en-GB" smtClean="0"/>
              <a:pPr/>
              <a:t>26/10/2022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4"/>
            <a:ext cx="4301543" cy="34106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800" y="6456614"/>
            <a:ext cx="4301543" cy="34106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E2E2C6C-1A46-49B2-95A1-874E5B60CA1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716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697" y="0"/>
            <a:ext cx="4302625" cy="34026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54F6B5D3-2AB1-4063-BA50-FEBA813E0814}" type="datetimeFigureOut">
              <a:rPr lang="en-GB" smtClean="0"/>
              <a:pPr/>
              <a:t>26/10/2022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204" y="3271104"/>
            <a:ext cx="7942238" cy="267645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411"/>
            <a:ext cx="4302625" cy="34026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697" y="6457411"/>
            <a:ext cx="4302625" cy="34026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77201BC-94E4-4101-962D-54511777D22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23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936189"/>
            <a:ext cx="10779125" cy="144208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 goes here</a:t>
            </a:r>
          </a:p>
          <a:p>
            <a:pPr lvl="0"/>
            <a:r>
              <a:rPr lang="en-US" dirty="0"/>
              <a:t>Max two lines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365747"/>
            <a:ext cx="2164080" cy="322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Speaker | Date | Venue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message_image_Synthe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36000"/>
            <a:ext cx="11246369" cy="676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2737" indent="0">
              <a:buNone/>
              <a:defRPr/>
            </a:lvl2pPr>
            <a:lvl3pPr marL="1125472" indent="0">
              <a:buNone/>
              <a:defRPr/>
            </a:lvl3pPr>
            <a:lvl4pPr marL="1688207" indent="0">
              <a:buNone/>
              <a:defRPr/>
            </a:lvl4pPr>
            <a:lvl5pPr marL="2250944" indent="0">
              <a:buNone/>
              <a:defRPr/>
            </a:lvl5pPr>
          </a:lstStyle>
          <a:p>
            <a:pPr lvl="0"/>
            <a:r>
              <a:rPr lang="en-US" dirty="0"/>
              <a:t>Slide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431925"/>
            <a:ext cx="11245850" cy="37592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6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32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98488" y="6250565"/>
            <a:ext cx="3683000" cy="274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000">
                <a:solidFill>
                  <a:srgbClr val="006654"/>
                </a:solidFill>
              </a:defRPr>
            </a:lvl2pPr>
            <a:lvl3pPr>
              <a:defRPr sz="1000">
                <a:solidFill>
                  <a:srgbClr val="006654"/>
                </a:solidFill>
              </a:defRPr>
            </a:lvl3pPr>
            <a:lvl4pPr>
              <a:defRPr sz="1000">
                <a:solidFill>
                  <a:srgbClr val="006654"/>
                </a:solidFill>
              </a:defRPr>
            </a:lvl4pPr>
            <a:lvl5pPr>
              <a:defRPr sz="1000">
                <a:solidFill>
                  <a:srgbClr val="006654"/>
                </a:solidFill>
              </a:defRPr>
            </a:lvl5pPr>
          </a:lstStyle>
          <a:p>
            <a:pPr lvl="0"/>
            <a:r>
              <a:rPr lang="en-US" dirty="0"/>
              <a:t>Source reference for illustration</a:t>
            </a:r>
          </a:p>
        </p:txBody>
      </p:sp>
    </p:spTree>
    <p:extLst>
      <p:ext uri="{BB962C8B-B14F-4D97-AF65-F5344CB8AC3E}">
        <p14:creationId xmlns:p14="http://schemas.microsoft.com/office/powerpoint/2010/main" val="237376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_European Brief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77564" y="2110710"/>
            <a:ext cx="10774041" cy="318452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6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32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77564" y="272472"/>
            <a:ext cx="10773577" cy="132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2737" indent="0">
              <a:buNone/>
              <a:defRPr/>
            </a:lvl2pPr>
            <a:lvl3pPr marL="1125472" indent="0">
              <a:buNone/>
              <a:defRPr/>
            </a:lvl3pPr>
            <a:lvl4pPr marL="1688207" indent="0">
              <a:buNone/>
              <a:defRPr/>
            </a:lvl4pPr>
            <a:lvl5pPr marL="2250944" indent="0">
              <a:buNone/>
              <a:defRPr/>
            </a:lvl5pPr>
          </a:lstStyle>
          <a:p>
            <a:pPr lvl="0"/>
            <a:r>
              <a:rPr lang="en-US" dirty="0"/>
              <a:t>Slide title goes here</a:t>
            </a:r>
            <a:br>
              <a:rPr lang="en-US" dirty="0"/>
            </a:br>
            <a:r>
              <a:rPr lang="en-US" dirty="0"/>
              <a:t>Max two lines</a:t>
            </a:r>
          </a:p>
        </p:txBody>
      </p:sp>
    </p:spTree>
    <p:extLst>
      <p:ext uri="{BB962C8B-B14F-4D97-AF65-F5344CB8AC3E}">
        <p14:creationId xmlns:p14="http://schemas.microsoft.com/office/powerpoint/2010/main" val="358796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_image_Synthe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36000"/>
            <a:ext cx="11246369" cy="676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2737" indent="0">
              <a:buNone/>
              <a:defRPr/>
            </a:lvl2pPr>
            <a:lvl3pPr marL="1125472" indent="0">
              <a:buNone/>
              <a:defRPr/>
            </a:lvl3pPr>
            <a:lvl4pPr marL="1688207" indent="0">
              <a:buNone/>
              <a:defRPr/>
            </a:lvl4pPr>
            <a:lvl5pPr marL="2250944" indent="0">
              <a:buNone/>
              <a:defRPr/>
            </a:lvl5pPr>
          </a:lstStyle>
          <a:p>
            <a:pPr lvl="0"/>
            <a:r>
              <a:rPr lang="en-US" dirty="0"/>
              <a:t>Slide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431925"/>
            <a:ext cx="11245850" cy="37592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6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32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98488" y="6250565"/>
            <a:ext cx="3683000" cy="274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000">
                <a:solidFill>
                  <a:srgbClr val="006654"/>
                </a:solidFill>
              </a:defRPr>
            </a:lvl2pPr>
            <a:lvl3pPr>
              <a:defRPr sz="1000">
                <a:solidFill>
                  <a:srgbClr val="006654"/>
                </a:solidFill>
              </a:defRPr>
            </a:lvl3pPr>
            <a:lvl4pPr>
              <a:defRPr sz="1000">
                <a:solidFill>
                  <a:srgbClr val="006654"/>
                </a:solidFill>
              </a:defRPr>
            </a:lvl4pPr>
            <a:lvl5pPr>
              <a:defRPr sz="1000">
                <a:solidFill>
                  <a:srgbClr val="006654"/>
                </a:solidFill>
              </a:defRPr>
            </a:lvl5pPr>
          </a:lstStyle>
          <a:p>
            <a:pPr lvl="0"/>
            <a:r>
              <a:rPr lang="en-US" dirty="0"/>
              <a:t>Source reference for illustration</a:t>
            </a:r>
          </a:p>
        </p:txBody>
      </p:sp>
    </p:spTree>
    <p:extLst>
      <p:ext uri="{BB962C8B-B14F-4D97-AF65-F5344CB8AC3E}">
        <p14:creationId xmlns:p14="http://schemas.microsoft.com/office/powerpoint/2010/main" val="281068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936189"/>
            <a:ext cx="10779125" cy="144208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 goes here</a:t>
            </a:r>
          </a:p>
          <a:p>
            <a:pPr lvl="0"/>
            <a:r>
              <a:rPr lang="en-US" dirty="0"/>
              <a:t>Max two lines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365747"/>
            <a:ext cx="2164080" cy="322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Speaker | Date | Venue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40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slide" Target="../slides/slide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0" y="5940000"/>
            <a:ext cx="2687751" cy="68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3" r:id="rId2"/>
  </p:sldLayoutIdLst>
  <p:hf hdr="0" ftr="0" dt="0"/>
  <p:txStyles>
    <p:titleStyle>
      <a:lvl1pPr algn="ctr" defTabSz="1125472" rtl="0" eaLnBrk="1" latinLnBrk="0" hangingPunct="1">
        <a:spcBef>
          <a:spcPct val="0"/>
        </a:spcBef>
        <a:buNone/>
        <a:defRPr sz="5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51" indent="-422051" algn="l" defTabSz="1125472" rtl="0" eaLnBrk="1" latinLnBrk="0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51710" algn="l" defTabSz="1125472" rtl="0" eaLnBrk="1" latinLnBrk="0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3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75" indent="-281368" algn="l" defTabSz="1125472" rtl="0" eaLnBrk="1" latinLnBrk="0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312" indent="-281368" algn="l" defTabSz="1125472" rtl="0" eaLnBrk="1" latinLnBrk="0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5047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51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254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3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72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20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944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79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415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151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886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790732"/>
          </a:xfrm>
          <a:prstGeom prst="rect">
            <a:avLst/>
          </a:prstGeom>
          <a:solidFill>
            <a:srgbClr val="008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15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0" y="5940000"/>
            <a:ext cx="2687751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hdr="0" ftr="0" dt="0"/>
  <p:txStyles>
    <p:titleStyle>
      <a:lvl1pPr algn="ctr" defTabSz="1125472" rtl="0" eaLnBrk="1" latinLnBrk="0" hangingPunct="1">
        <a:spcBef>
          <a:spcPct val="0"/>
        </a:spcBef>
        <a:buNone/>
        <a:defRPr sz="5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51" indent="-422051" algn="l" defTabSz="1125472" rtl="0" eaLnBrk="1" latinLnBrk="0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51710" algn="l" defTabSz="1125472" rtl="0" eaLnBrk="1" latinLnBrk="0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3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75" indent="-281368" algn="l" defTabSz="1125472" rtl="0" eaLnBrk="1" latinLnBrk="0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312" indent="-281368" algn="l" defTabSz="1125472" rtl="0" eaLnBrk="1" latinLnBrk="0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5047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51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254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3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72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20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944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79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415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151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886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2344619" y="152400"/>
            <a:ext cx="88574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5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5"/>
            <a:ext cx="12192000" cy="778149"/>
          </a:xfrm>
          <a:prstGeom prst="rect">
            <a:avLst/>
          </a:prstGeom>
          <a:solidFill>
            <a:srgbClr val="008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15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0" y="5940000"/>
            <a:ext cx="2687751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4" r:id="rId2"/>
  </p:sldLayoutIdLst>
  <p:hf hdr="0" ftr="0" dt="0"/>
  <p:txStyles>
    <p:titleStyle>
      <a:lvl1pPr algn="ctr" defTabSz="1125472" rtl="0" eaLnBrk="1" latinLnBrk="0" hangingPunct="1">
        <a:spcBef>
          <a:spcPct val="0"/>
        </a:spcBef>
        <a:buNone/>
        <a:defRPr sz="5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51" indent="-422051" algn="l" defTabSz="1125472" rtl="0" eaLnBrk="1" latinLnBrk="0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51710" algn="l" defTabSz="1125472" rtl="0" eaLnBrk="1" latinLnBrk="0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3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75" indent="-281368" algn="l" defTabSz="1125472" rtl="0" eaLnBrk="1" latinLnBrk="0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312" indent="-281368" algn="l" defTabSz="1125472" rtl="0" eaLnBrk="1" latinLnBrk="0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5047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51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254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3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72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20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944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79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415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151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886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EAGLE kick-off meeting (SC 59142)</a:t>
            </a:r>
            <a:endParaRPr lang="en-US" altLang="en-US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</a:rPr>
              <a:t>24.10.2022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6156" y="189979"/>
            <a:ext cx="5999844" cy="491984"/>
          </a:xfrm>
        </p:spPr>
        <p:txBody>
          <a:bodyPr/>
          <a:lstStyle/>
          <a:p>
            <a:r>
              <a:rPr lang="en-GB" sz="1600" dirty="0"/>
              <a:t>Christoph </a:t>
            </a:r>
            <a:r>
              <a:rPr lang="en-GB" sz="1600" dirty="0" err="1"/>
              <a:t>Perger</a:t>
            </a:r>
            <a:r>
              <a:rPr lang="en-GB" sz="1600" dirty="0"/>
              <a:t>, Stephan Arnold I EAGLE Kick-off meeting </a:t>
            </a:r>
          </a:p>
        </p:txBody>
      </p:sp>
      <p:sp>
        <p:nvSpPr>
          <p:cNvPr id="6" name="Rechteck 5"/>
          <p:cNvSpPr/>
          <p:nvPr/>
        </p:nvSpPr>
        <p:spPr>
          <a:xfrm>
            <a:off x="1780528" y="2941980"/>
            <a:ext cx="872200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s-ES" alt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s-ES" altLang="en-US" sz="3200" b="1" dirty="0">
                <a:solidFill>
                  <a:schemeClr val="accent2">
                    <a:lumMod val="50000"/>
                  </a:schemeClr>
                </a:solidFill>
              </a:rPr>
              <a:t>Task 1 – EAGLE concept update</a:t>
            </a:r>
          </a:p>
          <a:p>
            <a:pPr algn="ctr">
              <a:defRPr/>
            </a:pPr>
            <a:endParaRPr lang="es-ES" alt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s-ES" altLang="en-US" sz="3200" dirty="0">
                <a:solidFill>
                  <a:schemeClr val="accent2">
                    <a:lumMod val="50000"/>
                  </a:schemeClr>
                </a:solidFill>
              </a:rPr>
              <a:t>	Subtask 1A – Documentation &amp; Matrix</a:t>
            </a:r>
          </a:p>
          <a:p>
            <a:pPr>
              <a:defRPr/>
            </a:pPr>
            <a:r>
              <a:rPr lang="es-ES" altLang="en-US" sz="3200" dirty="0">
                <a:solidFill>
                  <a:schemeClr val="accent2">
                    <a:lumMod val="50000"/>
                  </a:schemeClr>
                </a:solidFill>
              </a:rPr>
              <a:t>	Subtask 1B – UML Model</a:t>
            </a:r>
          </a:p>
          <a:p>
            <a:pPr>
              <a:defRPr/>
            </a:pPr>
            <a:r>
              <a:rPr lang="es-ES" altLang="en-US" sz="3200" dirty="0">
                <a:solidFill>
                  <a:schemeClr val="accent2">
                    <a:lumMod val="50000"/>
                  </a:schemeClr>
                </a:solidFill>
              </a:rPr>
              <a:t>	Subtask 1C – CLC+ Core User Guidelines</a:t>
            </a:r>
            <a:endParaRPr lang="es-ES" altLang="en-US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endParaRPr lang="es-ES" alt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endParaRPr lang="es-ES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987246" y="5904411"/>
            <a:ext cx="2834640" cy="78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271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109197"/>
            <a:ext cx="11245850" cy="5398060"/>
          </a:xfrm>
        </p:spPr>
        <p:txBody>
          <a:bodyPr/>
          <a:lstStyle/>
          <a:p>
            <a:r>
              <a:rPr lang="en-US" sz="2800" dirty="0"/>
              <a:t>Milestones  </a:t>
            </a:r>
          </a:p>
          <a:p>
            <a:pPr lvl="1"/>
            <a:r>
              <a:rPr lang="en-US" sz="2400" dirty="0"/>
              <a:t>15.12.2022</a:t>
            </a:r>
            <a:br>
              <a:rPr lang="en-AT" sz="2400" dirty="0"/>
            </a:br>
            <a:r>
              <a:rPr lang="en-US" sz="2400" dirty="0"/>
              <a:t>Align the EAGLE data model structure and terminology with the latest EAGLE matrix version (last update of the data model was 2015) until </a:t>
            </a:r>
            <a:r>
              <a:rPr lang="en-US" sz="2400" b="1" dirty="0"/>
              <a:t>M1</a:t>
            </a:r>
          </a:p>
          <a:p>
            <a:pPr lvl="1"/>
            <a:r>
              <a:rPr lang="en-AT" sz="2400" dirty="0"/>
              <a:t>31.01.2023</a:t>
            </a:r>
            <a:br>
              <a:rPr lang="en-AT" sz="2400" dirty="0"/>
            </a:br>
            <a:r>
              <a:rPr lang="en-US" sz="2400" dirty="0"/>
              <a:t>Then incorporate the latest matrix updates / input for UML model</a:t>
            </a:r>
            <a:endParaRPr lang="en-US" sz="2800" dirty="0"/>
          </a:p>
          <a:p>
            <a:r>
              <a:rPr lang="en-US" sz="2800" dirty="0"/>
              <a:t>Deliverables </a:t>
            </a:r>
            <a:endParaRPr lang="en-US" sz="2000" dirty="0"/>
          </a:p>
          <a:p>
            <a:pPr marL="1019936" lvl="1" indent="-457200"/>
            <a:r>
              <a:rPr lang="en-US" sz="2400" dirty="0"/>
              <a:t>D1-2 UML data model in Enterprise Architect</a:t>
            </a:r>
            <a:r>
              <a:rPr lang="en-AT" sz="2400" dirty="0"/>
              <a:t> (poss. </a:t>
            </a:r>
            <a:r>
              <a:rPr lang="en-US" sz="2400" dirty="0"/>
              <a:t>incl. online version</a:t>
            </a:r>
            <a:r>
              <a:rPr lang="en-AT" sz="2400" dirty="0"/>
              <a:t>)</a:t>
            </a:r>
            <a:endParaRPr lang="en-US" sz="2400" dirty="0"/>
          </a:p>
          <a:p>
            <a:pPr marL="1019936" lvl="1" indent="-457200"/>
            <a:r>
              <a:rPr lang="en-US" sz="2400" dirty="0"/>
              <a:t>D1-2 “Human-readable” PDF version (</a:t>
            </a:r>
            <a:r>
              <a:rPr lang="en-AT" sz="2400" dirty="0"/>
              <a:t>A0 poster</a:t>
            </a:r>
            <a:r>
              <a:rPr lang="en-US" sz="2400" dirty="0"/>
              <a:t>)</a:t>
            </a:r>
            <a:endParaRPr lang="en-US" sz="2000" dirty="0"/>
          </a:p>
          <a:p>
            <a:pPr lvl="0"/>
            <a:r>
              <a:rPr lang="de-DE" sz="2800" dirty="0"/>
              <a:t>Partners</a:t>
            </a:r>
          </a:p>
          <a:p>
            <a:pPr lvl="1"/>
            <a:r>
              <a:rPr lang="de-DE" sz="2400" dirty="0" err="1"/>
              <a:t>Cloudflight</a:t>
            </a:r>
            <a:r>
              <a:rPr lang="de-DE" sz="2400" dirty="0"/>
              <a:t>, Spatial Focus, Stephan Arnold, CNIG, UBA-V</a:t>
            </a:r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8987246" y="5904411"/>
            <a:ext cx="2834640" cy="78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6D1203D5-C307-490D-9F53-2BFF164641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000" y="36000"/>
            <a:ext cx="11246369" cy="676111"/>
          </a:xfrm>
        </p:spPr>
        <p:txBody>
          <a:bodyPr/>
          <a:lstStyle/>
          <a:p>
            <a:r>
              <a:rPr lang="en-GB" sz="3200" dirty="0"/>
              <a:t>Task 1B - UML model update</a:t>
            </a:r>
          </a:p>
        </p:txBody>
      </p:sp>
    </p:spTree>
    <p:extLst>
      <p:ext uri="{BB962C8B-B14F-4D97-AF65-F5344CB8AC3E}">
        <p14:creationId xmlns:p14="http://schemas.microsoft.com/office/powerpoint/2010/main" val="1347442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First results (to be filled after the KOM) 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287867" y="861695"/>
          <a:ext cx="9990063" cy="4687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9104">
                  <a:extLst>
                    <a:ext uri="{9D8B030D-6E8A-4147-A177-3AD203B41FA5}">
                      <a16:colId xmlns:a16="http://schemas.microsoft.com/office/drawing/2014/main" val="295183016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484831374"/>
                    </a:ext>
                  </a:extLst>
                </a:gridCol>
                <a:gridCol w="5444673">
                  <a:extLst>
                    <a:ext uri="{9D8B030D-6E8A-4147-A177-3AD203B41FA5}">
                      <a16:colId xmlns:a16="http://schemas.microsoft.com/office/drawing/2014/main" val="12851859"/>
                    </a:ext>
                  </a:extLst>
                </a:gridCol>
              </a:tblGrid>
              <a:tr h="71310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Action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Symbol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Remark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743771"/>
                  </a:ext>
                </a:extLst>
              </a:tr>
              <a:tr h="795508">
                <a:tc>
                  <a:txBody>
                    <a:bodyPr/>
                    <a:lstStyle/>
                    <a:p>
                      <a:pPr marL="0" marR="0" lvl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Content agreed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823962"/>
                  </a:ext>
                </a:extLst>
              </a:tr>
              <a:tr h="768255">
                <a:tc>
                  <a:txBody>
                    <a:bodyPr/>
                    <a:lstStyle/>
                    <a:p>
                      <a:pPr marL="0" marR="0" lvl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Subtasks agreed </a:t>
                      </a:r>
                    </a:p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647415"/>
                  </a:ext>
                </a:extLst>
              </a:tr>
              <a:tr h="768255">
                <a:tc>
                  <a:txBody>
                    <a:bodyPr/>
                    <a:lstStyle/>
                    <a:p>
                      <a:pPr marL="0" marR="0" lvl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Milestones agreed</a:t>
                      </a:r>
                    </a:p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246603"/>
                  </a:ext>
                </a:extLst>
              </a:tr>
              <a:tr h="768255">
                <a:tc>
                  <a:txBody>
                    <a:bodyPr/>
                    <a:lstStyle/>
                    <a:p>
                      <a:pPr marL="0" marR="0" lvl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Deliverable agreed</a:t>
                      </a:r>
                    </a:p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114684"/>
                  </a:ext>
                </a:extLst>
              </a:tr>
              <a:tr h="768255">
                <a:tc>
                  <a:txBody>
                    <a:bodyPr/>
                    <a:lstStyle/>
                    <a:p>
                      <a:pPr marL="0" marR="0" lvl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AOB</a:t>
                      </a:r>
                    </a:p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201355"/>
                  </a:ext>
                </a:extLst>
              </a:tr>
            </a:tbl>
          </a:graphicData>
        </a:graphic>
      </p:graphicFrame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0793" y="1094749"/>
            <a:ext cx="682657" cy="67037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3666" y="1825158"/>
            <a:ext cx="661405" cy="67034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3666" y="2707289"/>
            <a:ext cx="662906" cy="587419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8987246" y="5904411"/>
            <a:ext cx="2834640" cy="78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Grafik 9">
            <a:extLst>
              <a:ext uri="{FF2B5EF4-FFF2-40B4-BE49-F238E27FC236}">
                <a16:creationId xmlns:a16="http://schemas.microsoft.com/office/drawing/2014/main" id="{E5A68C8C-747F-F238-4CE3-34BCD4685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36" y="1657396"/>
            <a:ext cx="511609" cy="502403"/>
          </a:xfrm>
          <a:prstGeom prst="rect">
            <a:avLst/>
          </a:prstGeom>
        </p:spPr>
      </p:pic>
      <p:pic>
        <p:nvPicPr>
          <p:cNvPr id="4" name="Grafik 9">
            <a:extLst>
              <a:ext uri="{FF2B5EF4-FFF2-40B4-BE49-F238E27FC236}">
                <a16:creationId xmlns:a16="http://schemas.microsoft.com/office/drawing/2014/main" id="{3C5D29EC-5AEB-17D1-61B3-5C17B3217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36" y="4077508"/>
            <a:ext cx="511609" cy="502403"/>
          </a:xfrm>
          <a:prstGeom prst="rect">
            <a:avLst/>
          </a:prstGeom>
        </p:spPr>
      </p:pic>
      <p:pic>
        <p:nvPicPr>
          <p:cNvPr id="6" name="Grafik 9">
            <a:extLst>
              <a:ext uri="{FF2B5EF4-FFF2-40B4-BE49-F238E27FC236}">
                <a16:creationId xmlns:a16="http://schemas.microsoft.com/office/drawing/2014/main" id="{BD753A17-31A2-AE36-E6FB-FCD7F08FF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35" y="3220066"/>
            <a:ext cx="511609" cy="50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39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200" dirty="0"/>
              <a:t>Short summary for next steps, meetings or other relevant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800" dirty="0"/>
              <a:t>Be in close connection with Task 2 Online EAGLE Webpage, have it up-to-date</a:t>
            </a:r>
            <a:endParaRPr lang="de-DE" sz="2800" dirty="0"/>
          </a:p>
          <a:p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8987246" y="5904411"/>
            <a:ext cx="2834640" cy="78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252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EAGLE kick-off meeting (SC 59142)</a:t>
            </a:r>
            <a:endParaRPr lang="en-US" altLang="en-US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</a:rPr>
              <a:t>24.10.2022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6156" y="189979"/>
            <a:ext cx="5999844" cy="491984"/>
          </a:xfrm>
        </p:spPr>
        <p:txBody>
          <a:bodyPr/>
          <a:lstStyle/>
          <a:p>
            <a:r>
              <a:rPr lang="en-GB" sz="1600" dirty="0"/>
              <a:t>Stefan Kleeschulte I EAGLE Kick-off meeting </a:t>
            </a:r>
          </a:p>
        </p:txBody>
      </p:sp>
      <p:sp>
        <p:nvSpPr>
          <p:cNvPr id="6" name="Rechteck 5"/>
          <p:cNvSpPr/>
          <p:nvPr/>
        </p:nvSpPr>
        <p:spPr>
          <a:xfrm>
            <a:off x="1780529" y="2941980"/>
            <a:ext cx="782067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s-ES" alt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s-ES" altLang="en-US" sz="3200" b="1" dirty="0" err="1">
                <a:solidFill>
                  <a:schemeClr val="accent2">
                    <a:lumMod val="50000"/>
                  </a:schemeClr>
                </a:solidFill>
              </a:rPr>
              <a:t>Task</a:t>
            </a:r>
            <a:r>
              <a:rPr lang="es-ES" altLang="en-US" sz="3200" b="1" dirty="0">
                <a:solidFill>
                  <a:schemeClr val="accent2">
                    <a:lumMod val="50000"/>
                  </a:schemeClr>
                </a:solidFill>
              </a:rPr>
              <a:t> 1C. &amp; CLC+ Core </a:t>
            </a:r>
            <a:r>
              <a:rPr lang="es-ES" altLang="en-US" sz="3200" b="1" dirty="0" err="1">
                <a:solidFill>
                  <a:schemeClr val="accent2">
                    <a:lumMod val="50000"/>
                  </a:schemeClr>
                </a:solidFill>
              </a:rPr>
              <a:t>user</a:t>
            </a:r>
            <a:r>
              <a:rPr lang="es-ES" alt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altLang="en-US" sz="3200" b="1" dirty="0" err="1">
                <a:solidFill>
                  <a:schemeClr val="accent2">
                    <a:lumMod val="50000"/>
                  </a:schemeClr>
                </a:solidFill>
              </a:rPr>
              <a:t>guidelines</a:t>
            </a:r>
            <a:r>
              <a:rPr lang="es-ES" alt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altLang="en-US" sz="3200" b="1" dirty="0" err="1">
                <a:solidFill>
                  <a:schemeClr val="accent2">
                    <a:lumMod val="50000"/>
                  </a:schemeClr>
                </a:solidFill>
              </a:rPr>
              <a:t>update</a:t>
            </a:r>
            <a:r>
              <a:rPr lang="es-ES" alt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>
              <a:defRPr/>
            </a:pPr>
            <a:endParaRPr lang="es-ES" alt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endParaRPr lang="es-ES" alt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endParaRPr lang="es-ES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987246" y="5904411"/>
            <a:ext cx="2834640" cy="78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4963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200" dirty="0"/>
              <a:t>1C – CLC+ User guidelines </a:t>
            </a:r>
            <a:endParaRPr lang="en-GB" sz="2400" dirty="0"/>
          </a:p>
        </p:txBody>
      </p:sp>
      <p:sp>
        <p:nvSpPr>
          <p:cNvPr id="5" name="Rechteck 4"/>
          <p:cNvSpPr/>
          <p:nvPr/>
        </p:nvSpPr>
        <p:spPr>
          <a:xfrm>
            <a:off x="8987246" y="5904411"/>
            <a:ext cx="2834640" cy="78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ADDD03-092B-43A0-AAC8-CFBFCC957D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3" y="1109197"/>
            <a:ext cx="11245850" cy="5398060"/>
          </a:xfrm>
        </p:spPr>
        <p:txBody>
          <a:bodyPr/>
          <a:lstStyle/>
          <a:p>
            <a:r>
              <a:rPr lang="en-US" sz="2800" dirty="0"/>
              <a:t>Expected output: </a:t>
            </a:r>
          </a:p>
          <a:p>
            <a:pPr lvl="1"/>
            <a:r>
              <a:rPr lang="en-GB" sz="2400" dirty="0"/>
              <a:t>D1.5 Update of the CLC+ Core user guidelines (</a:t>
            </a:r>
            <a:r>
              <a:rPr lang="en-GB" sz="2400" dirty="0">
                <a:solidFill>
                  <a:srgbClr val="FF0000"/>
                </a:solidFill>
              </a:rPr>
              <a:t>30.09.2022</a:t>
            </a:r>
            <a:r>
              <a:rPr lang="en-GB" sz="2400" dirty="0"/>
              <a:t>) </a:t>
            </a:r>
          </a:p>
          <a:p>
            <a:pPr lvl="2"/>
            <a:endParaRPr lang="en-US" sz="1600" dirty="0"/>
          </a:p>
          <a:p>
            <a:r>
              <a:rPr lang="en-US" sz="2800" dirty="0"/>
              <a:t>Actions </a:t>
            </a:r>
          </a:p>
          <a:p>
            <a:pPr marL="1019936" lvl="1" indent="-457200">
              <a:buFont typeface="+mj-lt"/>
              <a:buAutoNum type="arabicParenR"/>
            </a:pPr>
            <a:r>
              <a:rPr lang="en-GB" sz="2400" dirty="0"/>
              <a:t>Get CLC+ Core user guidelines from SP consortium </a:t>
            </a:r>
          </a:p>
          <a:p>
            <a:pPr marL="1019936" lvl="1" indent="-457200">
              <a:buFont typeface="+mj-lt"/>
              <a:buAutoNum type="arabicParenR"/>
            </a:pPr>
            <a:r>
              <a:rPr lang="en-GB" sz="2400" dirty="0"/>
              <a:t>Integrate lessons learnt from Copernicus task 22 (LULUCF) on Core data ingestions and extraction </a:t>
            </a:r>
          </a:p>
          <a:p>
            <a:pPr marL="1019936" lvl="1" indent="-457200">
              <a:buFont typeface="+mj-lt"/>
              <a:buAutoNum type="arabicParenR"/>
            </a:pPr>
            <a:r>
              <a:rPr lang="en-GB" sz="2400" dirty="0"/>
              <a:t>Integrate results from EAGLE task 3 (bar coding review): CLMS examples (15.03.2023)</a:t>
            </a:r>
          </a:p>
          <a:p>
            <a:pPr marL="1019936" lvl="1" indent="-457200">
              <a:buFont typeface="+mj-lt"/>
              <a:buAutoNum type="arabicParenR"/>
            </a:pPr>
            <a:r>
              <a:rPr lang="en-GB" sz="2400" dirty="0"/>
              <a:t>Creation of a living document (on-line version?) to allow updates / extensions with new lessons learnt </a:t>
            </a:r>
            <a:endParaRPr lang="en-US" sz="2400" dirty="0"/>
          </a:p>
          <a:p>
            <a:pPr lvl="0"/>
            <a:endParaRPr lang="de-DE" sz="2800" dirty="0"/>
          </a:p>
          <a:p>
            <a:endParaRPr lang="en-GB" dirty="0"/>
          </a:p>
        </p:txBody>
      </p:sp>
      <p:pic>
        <p:nvPicPr>
          <p:cNvPr id="3" name="Grafik 9">
            <a:extLst>
              <a:ext uri="{FF2B5EF4-FFF2-40B4-BE49-F238E27FC236}">
                <a16:creationId xmlns:a16="http://schemas.microsoft.com/office/drawing/2014/main" id="{962A9191-93C1-F7F3-EF30-8FA127993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738" y="2898257"/>
            <a:ext cx="353725" cy="3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05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200" dirty="0"/>
              <a:t>1C – CLC+ User guidelines </a:t>
            </a:r>
            <a:endParaRPr lang="en-GB" sz="2400" dirty="0"/>
          </a:p>
        </p:txBody>
      </p:sp>
      <p:sp>
        <p:nvSpPr>
          <p:cNvPr id="5" name="Rechteck 4"/>
          <p:cNvSpPr/>
          <p:nvPr/>
        </p:nvSpPr>
        <p:spPr>
          <a:xfrm>
            <a:off x="8987246" y="5904411"/>
            <a:ext cx="2834640" cy="78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ADDD03-092B-43A0-AAC8-CFBFCC957D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3" y="1109197"/>
            <a:ext cx="11245850" cy="5398060"/>
          </a:xfrm>
        </p:spPr>
        <p:txBody>
          <a:bodyPr/>
          <a:lstStyle/>
          <a:p>
            <a:r>
              <a:rPr lang="en-US" sz="2800" dirty="0"/>
              <a:t>Planning: </a:t>
            </a:r>
          </a:p>
          <a:p>
            <a:pPr lvl="1"/>
            <a:r>
              <a:rPr lang="en-GB" sz="2400" dirty="0"/>
              <a:t>Review CLC+ Core user guidelines prepared by SP (31.10.2022) </a:t>
            </a:r>
          </a:p>
          <a:p>
            <a:pPr lvl="1"/>
            <a:r>
              <a:rPr lang="en-GB" sz="2400" dirty="0"/>
              <a:t>Collect comments for improvement made during first Core training (31.10.2022) </a:t>
            </a:r>
          </a:p>
          <a:p>
            <a:pPr lvl="1"/>
            <a:r>
              <a:rPr lang="en-GB" sz="2400" dirty="0"/>
              <a:t>Collect comments for improvement made during second Core training (30.11.2022) </a:t>
            </a:r>
          </a:p>
          <a:p>
            <a:pPr lvl="1"/>
            <a:r>
              <a:rPr lang="en-GB" sz="2400" dirty="0"/>
              <a:t>Collect lessons learnt from LULUCF task 22 (30.11.2022) </a:t>
            </a:r>
          </a:p>
          <a:p>
            <a:pPr lvl="1"/>
            <a:r>
              <a:rPr lang="en-GB" sz="2400" dirty="0"/>
              <a:t>First updated version of user guidelines (31.12.2022) </a:t>
            </a:r>
          </a:p>
          <a:p>
            <a:pPr lvl="1"/>
            <a:r>
              <a:rPr lang="en-GB" sz="2400" dirty="0"/>
              <a:t>Second updated version of user guidelines (30.05.2023) </a:t>
            </a:r>
          </a:p>
          <a:p>
            <a:pPr lvl="2"/>
            <a:endParaRPr lang="en-US" sz="1600" dirty="0"/>
          </a:p>
          <a:p>
            <a:pPr lvl="0"/>
            <a:r>
              <a:rPr lang="de-DE" sz="2800" dirty="0"/>
              <a:t>Partners: </a:t>
            </a:r>
          </a:p>
          <a:p>
            <a:pPr lvl="1"/>
            <a:r>
              <a:rPr lang="de-DE" sz="2400" dirty="0"/>
              <a:t>s4e (10), Lechner (5), </a:t>
            </a:r>
            <a:r>
              <a:rPr lang="de-DE" sz="2400" dirty="0" err="1"/>
              <a:t>Specto</a:t>
            </a:r>
            <a:r>
              <a:rPr lang="de-DE" sz="2400" dirty="0"/>
              <a:t> Natura (2)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616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First results (to be filled after the KOM) 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287867" y="861695"/>
          <a:ext cx="9990063" cy="4687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9104">
                  <a:extLst>
                    <a:ext uri="{9D8B030D-6E8A-4147-A177-3AD203B41FA5}">
                      <a16:colId xmlns:a16="http://schemas.microsoft.com/office/drawing/2014/main" val="295183016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484831374"/>
                    </a:ext>
                  </a:extLst>
                </a:gridCol>
                <a:gridCol w="5444673">
                  <a:extLst>
                    <a:ext uri="{9D8B030D-6E8A-4147-A177-3AD203B41FA5}">
                      <a16:colId xmlns:a16="http://schemas.microsoft.com/office/drawing/2014/main" val="12851859"/>
                    </a:ext>
                  </a:extLst>
                </a:gridCol>
              </a:tblGrid>
              <a:tr h="71310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Action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Symbol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Remark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743771"/>
                  </a:ext>
                </a:extLst>
              </a:tr>
              <a:tr h="795508">
                <a:tc>
                  <a:txBody>
                    <a:bodyPr/>
                    <a:lstStyle/>
                    <a:p>
                      <a:pPr marL="0" marR="0" lvl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Content agreed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823962"/>
                  </a:ext>
                </a:extLst>
              </a:tr>
              <a:tr h="768255">
                <a:tc>
                  <a:txBody>
                    <a:bodyPr/>
                    <a:lstStyle/>
                    <a:p>
                      <a:pPr marL="0" marR="0" lvl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Subtasks agreed </a:t>
                      </a:r>
                    </a:p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647415"/>
                  </a:ext>
                </a:extLst>
              </a:tr>
              <a:tr h="768255">
                <a:tc>
                  <a:txBody>
                    <a:bodyPr/>
                    <a:lstStyle/>
                    <a:p>
                      <a:pPr marL="0" marR="0" lvl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Milestones agreed</a:t>
                      </a:r>
                    </a:p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246603"/>
                  </a:ext>
                </a:extLst>
              </a:tr>
              <a:tr h="768255">
                <a:tc>
                  <a:txBody>
                    <a:bodyPr/>
                    <a:lstStyle/>
                    <a:p>
                      <a:pPr marL="0" marR="0" lvl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Deliverable agreed</a:t>
                      </a:r>
                    </a:p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Change </a:t>
                      </a:r>
                      <a:r>
                        <a:rPr lang="de-AT" dirty="0" err="1"/>
                        <a:t>of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deadline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for</a:t>
                      </a:r>
                      <a:r>
                        <a:rPr lang="de-AT" dirty="0"/>
                        <a:t> D1-5 </a:t>
                      </a:r>
                      <a:r>
                        <a:rPr lang="de-AT" dirty="0" err="1"/>
                        <a:t>agreed</a:t>
                      </a:r>
                      <a:r>
                        <a:rPr lang="de-AT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114684"/>
                  </a:ext>
                </a:extLst>
              </a:tr>
              <a:tr h="768255">
                <a:tc>
                  <a:txBody>
                    <a:bodyPr/>
                    <a:lstStyle/>
                    <a:p>
                      <a:pPr marL="0" marR="0" lvl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AOB</a:t>
                      </a:r>
                    </a:p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201355"/>
                  </a:ext>
                </a:extLst>
              </a:tr>
            </a:tbl>
          </a:graphicData>
        </a:graphic>
      </p:graphicFrame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37" y="4057405"/>
            <a:ext cx="511609" cy="50240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3666" y="1825158"/>
            <a:ext cx="661405" cy="67034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3666" y="2707289"/>
            <a:ext cx="662906" cy="587419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8987246" y="5904411"/>
            <a:ext cx="2834640" cy="78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Grafik 9">
            <a:extLst>
              <a:ext uri="{FF2B5EF4-FFF2-40B4-BE49-F238E27FC236}">
                <a16:creationId xmlns:a16="http://schemas.microsoft.com/office/drawing/2014/main" id="{640B3F4E-E51C-A741-4060-B29C16512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36" y="1657396"/>
            <a:ext cx="511609" cy="50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27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200" dirty="0"/>
              <a:t>Overall planning of activities &amp; dependencies  </a:t>
            </a:r>
            <a:endParaRPr lang="en-GB" sz="2400" dirty="0"/>
          </a:p>
        </p:txBody>
      </p:sp>
      <p:sp>
        <p:nvSpPr>
          <p:cNvPr id="5" name="Rechteck 4"/>
          <p:cNvSpPr/>
          <p:nvPr/>
        </p:nvSpPr>
        <p:spPr>
          <a:xfrm>
            <a:off x="8987246" y="5904411"/>
            <a:ext cx="2834640" cy="78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0573BF9-3A90-ADB2-A0FD-E15CC418B6F4}"/>
              </a:ext>
            </a:extLst>
          </p:cNvPr>
          <p:cNvGraphicFramePr>
            <a:graphicFrameLocks noGrp="1"/>
          </p:cNvGraphicFramePr>
          <p:nvPr/>
        </p:nvGraphicFramePr>
        <p:xfrm>
          <a:off x="773723" y="1185705"/>
          <a:ext cx="9164097" cy="51246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5464">
                  <a:extLst>
                    <a:ext uri="{9D8B030D-6E8A-4147-A177-3AD203B41FA5}">
                      <a16:colId xmlns:a16="http://schemas.microsoft.com/office/drawing/2014/main" val="1785121435"/>
                    </a:ext>
                  </a:extLst>
                </a:gridCol>
                <a:gridCol w="6600725">
                  <a:extLst>
                    <a:ext uri="{9D8B030D-6E8A-4147-A177-3AD203B41FA5}">
                      <a16:colId xmlns:a16="http://schemas.microsoft.com/office/drawing/2014/main" val="2326927874"/>
                    </a:ext>
                  </a:extLst>
                </a:gridCol>
                <a:gridCol w="1427908">
                  <a:extLst>
                    <a:ext uri="{9D8B030D-6E8A-4147-A177-3AD203B41FA5}">
                      <a16:colId xmlns:a16="http://schemas.microsoft.com/office/drawing/2014/main" val="1192617869"/>
                    </a:ext>
                  </a:extLst>
                </a:gridCol>
              </a:tblGrid>
              <a:tr h="48806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Deliverable No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Deliverables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Estimated deadline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3118793"/>
                  </a:ext>
                </a:extLst>
              </a:tr>
              <a:tr h="24403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D1-1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Updated EAGLE matrix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31.12.2022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1877823"/>
                  </a:ext>
                </a:extLst>
              </a:tr>
              <a:tr h="24403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D1-2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Updated EAGLE UML model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31.01.2023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9869657"/>
                  </a:ext>
                </a:extLst>
              </a:tr>
              <a:tr h="48806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D1-3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Updated Content Explanatory Documentation of the EAGLE Concept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31.12.2022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3944827"/>
                  </a:ext>
                </a:extLst>
              </a:tr>
              <a:tr h="24403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D1-4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Mapping table between old and updated EAGLE matrix versions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31.12.2022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4612080"/>
                  </a:ext>
                </a:extLst>
              </a:tr>
              <a:tr h="24403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D1-5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tabLst>
                          <a:tab pos="335915" algn="l"/>
                        </a:tabLst>
                      </a:pPr>
                      <a:r>
                        <a:rPr lang="en-GB" sz="1400">
                          <a:effectLst/>
                        </a:rPr>
                        <a:t>Update of the CLC+ Core User Guidelines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31.12.2022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4676599"/>
                  </a:ext>
                </a:extLst>
              </a:tr>
              <a:tr h="24403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D2-1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Updated website material.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31.12.2022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1427058"/>
                  </a:ext>
                </a:extLst>
              </a:tr>
              <a:tr h="24403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D2-2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Promotional material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31.12.2022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6206221"/>
                  </a:ext>
                </a:extLst>
              </a:tr>
              <a:tr h="24403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D3-1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Report of Task 3 - Standardised bar coding for CLMS products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31.01.2023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9722006"/>
                  </a:ext>
                </a:extLst>
              </a:tr>
              <a:tr h="48806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D3-2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Report of Task 3 - Concept for a bar coding review and acceptance process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30.06.2023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0358208"/>
                  </a:ext>
                </a:extLst>
              </a:tr>
              <a:tr h="24403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D4-1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Report of Task 4: Develop a change mapping concept for CLC+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30.11.2023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9477078"/>
                  </a:ext>
                </a:extLst>
              </a:tr>
              <a:tr h="24403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D5-1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Collection of PowerPoint presentations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30.11.2023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9410413"/>
                  </a:ext>
                </a:extLst>
              </a:tr>
              <a:tr h="24403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D5-2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Report of Task 5 – Summary of tasks undertaken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30.11.2023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7131041"/>
                  </a:ext>
                </a:extLst>
              </a:tr>
              <a:tr h="48806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D6-1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Report of Task 6 - Use of AI/ML and other (commercial) EO-based analytics for filling gaps in CLC+ instances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30.11.2023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0813641"/>
                  </a:ext>
                </a:extLst>
              </a:tr>
              <a:tr h="24403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D7-1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Report of Task 7: Support to the exchange with ISO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30.09.2023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5957406"/>
                  </a:ext>
                </a:extLst>
              </a:tr>
              <a:tr h="24403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IR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Interim report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31.03.2023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6328878"/>
                  </a:ext>
                </a:extLst>
              </a:tr>
              <a:tr h="24403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FR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Final report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31.10.2023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7147042"/>
                  </a:ext>
                </a:extLst>
              </a:tr>
            </a:tbl>
          </a:graphicData>
        </a:graphic>
      </p:graphicFrame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486CDE8A-3A83-6204-8543-37A2A10C10DB}"/>
              </a:ext>
            </a:extLst>
          </p:cNvPr>
          <p:cNvSpPr/>
          <p:nvPr/>
        </p:nvSpPr>
        <p:spPr>
          <a:xfrm>
            <a:off x="9846546" y="1718268"/>
            <a:ext cx="180871" cy="381837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Arrow: Curved Left 9">
            <a:extLst>
              <a:ext uri="{FF2B5EF4-FFF2-40B4-BE49-F238E27FC236}">
                <a16:creationId xmlns:a16="http://schemas.microsoft.com/office/drawing/2014/main" id="{4EA4B5F8-1667-AAC4-DA45-0A4413A355EC}"/>
              </a:ext>
            </a:extLst>
          </p:cNvPr>
          <p:cNvSpPr/>
          <p:nvPr/>
        </p:nvSpPr>
        <p:spPr>
          <a:xfrm>
            <a:off x="9881296" y="1718268"/>
            <a:ext cx="339969" cy="1386673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Arrow: Curved Left 10">
            <a:extLst>
              <a:ext uri="{FF2B5EF4-FFF2-40B4-BE49-F238E27FC236}">
                <a16:creationId xmlns:a16="http://schemas.microsoft.com/office/drawing/2014/main" id="{4A4E359C-77DB-A88B-BD4E-BAA2E996F0E3}"/>
              </a:ext>
            </a:extLst>
          </p:cNvPr>
          <p:cNvSpPr/>
          <p:nvPr/>
        </p:nvSpPr>
        <p:spPr>
          <a:xfrm rot="10800000" flipH="1">
            <a:off x="10062167" y="1647930"/>
            <a:ext cx="473111" cy="2100100"/>
          </a:xfrm>
          <a:prstGeom prst="curved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78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EAGLE kick-off meeting (SC 59142)</a:t>
            </a:r>
            <a:endParaRPr lang="en-US" altLang="en-US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</a:rPr>
              <a:t>24.10.2022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6156" y="189979"/>
            <a:ext cx="5999844" cy="491984"/>
          </a:xfrm>
        </p:spPr>
        <p:txBody>
          <a:bodyPr/>
          <a:lstStyle/>
          <a:p>
            <a:r>
              <a:rPr lang="en-GB" sz="1600" dirty="0"/>
              <a:t>Stephan Arnold I EAGLE Kick-off meeting </a:t>
            </a:r>
          </a:p>
        </p:txBody>
      </p:sp>
      <p:sp>
        <p:nvSpPr>
          <p:cNvPr id="6" name="Rechteck 5"/>
          <p:cNvSpPr/>
          <p:nvPr/>
        </p:nvSpPr>
        <p:spPr>
          <a:xfrm>
            <a:off x="1780529" y="2941980"/>
            <a:ext cx="782067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s-ES" alt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s-ES" altLang="en-US" sz="3200" b="1" dirty="0">
                <a:solidFill>
                  <a:schemeClr val="accent2">
                    <a:lumMod val="50000"/>
                  </a:schemeClr>
                </a:solidFill>
              </a:rPr>
              <a:t>Task 1A – Documentation and Matrix Update </a:t>
            </a:r>
          </a:p>
          <a:p>
            <a:pPr algn="ctr">
              <a:defRPr/>
            </a:pPr>
            <a:endParaRPr lang="es-ES" alt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endParaRPr lang="es-ES" alt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endParaRPr lang="es-ES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987246" y="5904411"/>
            <a:ext cx="2834640" cy="78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64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200" dirty="0"/>
              <a:t>Task 1A – Documentation and Matrix Update</a:t>
            </a:r>
            <a:endParaRPr lang="en-GB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8987246" y="5904411"/>
            <a:ext cx="2834640" cy="78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ADDD03-092B-43A0-AAC8-CFBFCC957D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259" y="1092291"/>
            <a:ext cx="11245850" cy="3759200"/>
          </a:xfrm>
        </p:spPr>
        <p:txBody>
          <a:bodyPr/>
          <a:lstStyle/>
          <a:p>
            <a:r>
              <a:rPr lang="en-US" sz="2800" dirty="0"/>
              <a:t>Expected output: </a:t>
            </a:r>
          </a:p>
          <a:p>
            <a:pPr marL="562736" lvl="1" indent="0">
              <a:buNone/>
            </a:pPr>
            <a:r>
              <a:rPr lang="en-US" sz="2400" dirty="0"/>
              <a:t>Updated version and documentation of the EALE concept, according to user requirements regarding implementation for CLC+ Core System and other recent use cases like e.g. CLMS HRL VLCC or LULUCF, to be able to compose and decompose Land Units / Land classifications of Earth´s surface.</a:t>
            </a:r>
          </a:p>
          <a:p>
            <a:pPr lvl="1"/>
            <a:r>
              <a:rPr lang="en-US" sz="2400" dirty="0"/>
              <a:t>See also Deliverables</a:t>
            </a:r>
          </a:p>
          <a:p>
            <a:pPr lvl="2"/>
            <a:endParaRPr lang="en-US" sz="1600" dirty="0"/>
          </a:p>
          <a:p>
            <a:r>
              <a:rPr lang="en-US" sz="2800" dirty="0"/>
              <a:t>Actions </a:t>
            </a:r>
          </a:p>
          <a:p>
            <a:pPr marL="1019936" lvl="1" indent="-457200">
              <a:buFont typeface="+mj-lt"/>
              <a:buAutoNum type="arabicParenR"/>
            </a:pPr>
            <a:r>
              <a:rPr lang="en-GB" sz="2400" dirty="0"/>
              <a:t>Task 1 Workshop to capture workload, discuss solutions/revise items</a:t>
            </a:r>
          </a:p>
          <a:p>
            <a:pPr marL="1019936" lvl="1" indent="-457200">
              <a:buFont typeface="+mj-lt"/>
              <a:buAutoNum type="arabicParenR"/>
            </a:pPr>
            <a:r>
              <a:rPr lang="en-GB" sz="2400" dirty="0"/>
              <a:t>Re-assure pending items to be considered into matrix / model (from EEA side, user community, encountered use case scenarios)</a:t>
            </a:r>
          </a:p>
          <a:p>
            <a:pPr marL="1019936" lvl="1" indent="-457200">
              <a:buFont typeface="+mj-lt"/>
              <a:buAutoNum type="arabicParenR"/>
            </a:pPr>
            <a:r>
              <a:rPr lang="en-GB" sz="2400" dirty="0"/>
              <a:t>Revision / Confirmation of the Matrix content elements (LCC, LUA, LCH), check against recent user requirements, clarify left over issues.</a:t>
            </a:r>
            <a:endParaRPr lang="en-US" sz="2400" dirty="0"/>
          </a:p>
          <a:p>
            <a:pPr lvl="0"/>
            <a:endParaRPr lang="de-DE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79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6D1203D5-C307-490D-9F53-2BFF164641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200" dirty="0"/>
              <a:t>Task 1A – Documentation and Matrix Update</a:t>
            </a:r>
            <a:endParaRPr lang="en-GB" sz="2400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8987246" y="5904411"/>
            <a:ext cx="2834640" cy="78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/>
              <a:t>Milestones </a:t>
            </a:r>
          </a:p>
          <a:p>
            <a:pPr lvl="2"/>
            <a:r>
              <a:rPr lang="en-US" sz="2000" dirty="0"/>
              <a:t>M1 – Update of EAGLE matrix / input for UML model (15.12.2022)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Deliverables </a:t>
            </a:r>
            <a:endParaRPr lang="en-US" sz="2000" dirty="0"/>
          </a:p>
          <a:p>
            <a:pPr marL="1512329" lvl="2" indent="-457200"/>
            <a:r>
              <a:rPr lang="en-US" sz="2000" dirty="0"/>
              <a:t>D1-1 Updated EAGLE matrix (ready for upload in EIONET Data Dictionary)</a:t>
            </a:r>
          </a:p>
          <a:p>
            <a:pPr marL="1512329" lvl="2" indent="-457200"/>
            <a:r>
              <a:rPr lang="en-US" sz="2000" dirty="0"/>
              <a:t>D1-3 Updated Explanatory Documentation of the EAGLE Concept </a:t>
            </a:r>
            <a:br>
              <a:rPr lang="en-US" sz="2000" dirty="0"/>
            </a:br>
            <a:r>
              <a:rPr lang="en-US" sz="2000" dirty="0"/>
              <a:t>(HTML and PDF format, including the definitions of the matrix / model elements)</a:t>
            </a:r>
          </a:p>
          <a:p>
            <a:pPr marL="1512329" lvl="2" indent="-457200"/>
            <a:r>
              <a:rPr lang="en-US" sz="2000" dirty="0"/>
              <a:t>D1-4 Mapping table between old and updated EAGLE matrix versions</a:t>
            </a:r>
          </a:p>
          <a:p>
            <a:pPr marL="1512329" lvl="2" indent="-457200"/>
            <a:endParaRPr lang="en-US" sz="2000" dirty="0"/>
          </a:p>
          <a:p>
            <a:pPr lvl="0"/>
            <a:r>
              <a:rPr lang="de-DE" sz="2800" dirty="0"/>
              <a:t>Partners</a:t>
            </a:r>
          </a:p>
          <a:p>
            <a:pPr lvl="1"/>
            <a:r>
              <a:rPr lang="pt-BR" sz="2400" dirty="0"/>
              <a:t>Stephan Arnold, Spatial Focus, Lechner, s4e, Specto Natura, UMA, Cloudflight, CNIG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099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First results (to be filled after the KOM)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287867" y="861695"/>
          <a:ext cx="9990063" cy="4687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9104">
                  <a:extLst>
                    <a:ext uri="{9D8B030D-6E8A-4147-A177-3AD203B41FA5}">
                      <a16:colId xmlns:a16="http://schemas.microsoft.com/office/drawing/2014/main" val="295183016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484831374"/>
                    </a:ext>
                  </a:extLst>
                </a:gridCol>
                <a:gridCol w="5444673">
                  <a:extLst>
                    <a:ext uri="{9D8B030D-6E8A-4147-A177-3AD203B41FA5}">
                      <a16:colId xmlns:a16="http://schemas.microsoft.com/office/drawing/2014/main" val="12851859"/>
                    </a:ext>
                  </a:extLst>
                </a:gridCol>
              </a:tblGrid>
              <a:tr h="71310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Action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Symbol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Remark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743771"/>
                  </a:ext>
                </a:extLst>
              </a:tr>
              <a:tr h="795508">
                <a:tc>
                  <a:txBody>
                    <a:bodyPr/>
                    <a:lstStyle/>
                    <a:p>
                      <a:pPr marL="0" marR="0" lvl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Content agreed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823962"/>
                  </a:ext>
                </a:extLst>
              </a:tr>
              <a:tr h="768255">
                <a:tc>
                  <a:txBody>
                    <a:bodyPr/>
                    <a:lstStyle/>
                    <a:p>
                      <a:pPr marL="0" marR="0" lvl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Subtasks agreed </a:t>
                      </a:r>
                    </a:p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647415"/>
                  </a:ext>
                </a:extLst>
              </a:tr>
              <a:tr h="768255">
                <a:tc>
                  <a:txBody>
                    <a:bodyPr/>
                    <a:lstStyle/>
                    <a:p>
                      <a:pPr marL="0" marR="0" lvl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Milestones agreed</a:t>
                      </a:r>
                    </a:p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246603"/>
                  </a:ext>
                </a:extLst>
              </a:tr>
              <a:tr h="768255">
                <a:tc>
                  <a:txBody>
                    <a:bodyPr/>
                    <a:lstStyle/>
                    <a:p>
                      <a:pPr marL="0" marR="0" lvl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Deliverable agreed</a:t>
                      </a:r>
                    </a:p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114684"/>
                  </a:ext>
                </a:extLst>
              </a:tr>
              <a:tr h="768255">
                <a:tc>
                  <a:txBody>
                    <a:bodyPr/>
                    <a:lstStyle/>
                    <a:p>
                      <a:pPr marL="0" marR="0" lvl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AOB</a:t>
                      </a:r>
                    </a:p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201355"/>
                  </a:ext>
                </a:extLst>
              </a:tr>
            </a:tbl>
          </a:graphicData>
        </a:graphic>
      </p:graphicFrame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0793" y="1094749"/>
            <a:ext cx="682657" cy="67037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3666" y="1825158"/>
            <a:ext cx="661405" cy="67034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3666" y="2707289"/>
            <a:ext cx="662906" cy="587419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8987246" y="5904411"/>
            <a:ext cx="2834640" cy="78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6" name="Grafik 9">
            <a:extLst>
              <a:ext uri="{FF2B5EF4-FFF2-40B4-BE49-F238E27FC236}">
                <a16:creationId xmlns:a16="http://schemas.microsoft.com/office/drawing/2014/main" id="{103F6397-5CEA-42BF-B3D2-B4AE53D88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36" y="1657396"/>
            <a:ext cx="511609" cy="502403"/>
          </a:xfrm>
          <a:prstGeom prst="rect">
            <a:avLst/>
          </a:prstGeom>
        </p:spPr>
      </p:pic>
      <p:pic>
        <p:nvPicPr>
          <p:cNvPr id="7" name="Grafik 9">
            <a:extLst>
              <a:ext uri="{FF2B5EF4-FFF2-40B4-BE49-F238E27FC236}">
                <a16:creationId xmlns:a16="http://schemas.microsoft.com/office/drawing/2014/main" id="{307BAA23-6789-B5E2-AE86-29DC4334F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36" y="3311525"/>
            <a:ext cx="511609" cy="502403"/>
          </a:xfrm>
          <a:prstGeom prst="rect">
            <a:avLst/>
          </a:prstGeom>
        </p:spPr>
      </p:pic>
      <p:pic>
        <p:nvPicPr>
          <p:cNvPr id="9" name="Grafik 9">
            <a:extLst>
              <a:ext uri="{FF2B5EF4-FFF2-40B4-BE49-F238E27FC236}">
                <a16:creationId xmlns:a16="http://schemas.microsoft.com/office/drawing/2014/main" id="{8ACEBE1B-D701-09FC-BBA3-00CD6909F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864" y="4031339"/>
            <a:ext cx="511609" cy="50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44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200" dirty="0"/>
              <a:t>Short summary for next steps, meetings or other relevant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800" dirty="0"/>
              <a:t>Find date and place for Task 1 Workshop, in November 2022 (?), possibly back-to-back with anyway-meeting (piggy back)</a:t>
            </a:r>
          </a:p>
          <a:p>
            <a:r>
              <a:rPr lang="en-GB" sz="2800" dirty="0"/>
              <a:t>Be aware of consequences of matrix/model changes for CLC+ Core systematics</a:t>
            </a:r>
            <a:endParaRPr lang="de-DE" sz="2800" dirty="0"/>
          </a:p>
          <a:p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8987246" y="5904411"/>
            <a:ext cx="2834640" cy="78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424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EAGLE kick-off meeting (SC 59142)</a:t>
            </a:r>
            <a:endParaRPr lang="en-US" altLang="en-US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</a:rPr>
              <a:t>24.10.2022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6156" y="189979"/>
            <a:ext cx="5999844" cy="491984"/>
          </a:xfrm>
        </p:spPr>
        <p:txBody>
          <a:bodyPr/>
          <a:lstStyle/>
          <a:p>
            <a:r>
              <a:rPr lang="en-GB" sz="1600" dirty="0"/>
              <a:t>Christoph Perger I EAGLE Kick-off meeting </a:t>
            </a:r>
          </a:p>
        </p:txBody>
      </p:sp>
      <p:sp>
        <p:nvSpPr>
          <p:cNvPr id="6" name="Rechteck 5"/>
          <p:cNvSpPr/>
          <p:nvPr/>
        </p:nvSpPr>
        <p:spPr>
          <a:xfrm>
            <a:off x="1780529" y="2941980"/>
            <a:ext cx="782067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s-ES" alt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s-ES" altLang="en-US" sz="3200" b="1" dirty="0" err="1">
                <a:solidFill>
                  <a:schemeClr val="accent2">
                    <a:lumMod val="50000"/>
                  </a:schemeClr>
                </a:solidFill>
              </a:rPr>
              <a:t>Task</a:t>
            </a:r>
            <a:r>
              <a:rPr lang="es-ES" altLang="en-US" sz="3200" b="1" dirty="0">
                <a:solidFill>
                  <a:schemeClr val="accent2">
                    <a:lumMod val="50000"/>
                  </a:schemeClr>
                </a:solidFill>
              </a:rPr>
              <a:t> 1B - UML </a:t>
            </a:r>
            <a:r>
              <a:rPr lang="es-ES" altLang="en-US" sz="3200" b="1" dirty="0" err="1">
                <a:solidFill>
                  <a:schemeClr val="accent2">
                    <a:lumMod val="50000"/>
                  </a:schemeClr>
                </a:solidFill>
              </a:rPr>
              <a:t>model</a:t>
            </a:r>
            <a:r>
              <a:rPr lang="es-ES" alt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altLang="en-US" sz="3200" b="1" dirty="0" err="1">
                <a:solidFill>
                  <a:schemeClr val="accent2">
                    <a:lumMod val="50000"/>
                  </a:schemeClr>
                </a:solidFill>
              </a:rPr>
              <a:t>update</a:t>
            </a:r>
            <a:r>
              <a:rPr lang="es-ES" alt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s-ES" alt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endParaRPr lang="es-ES" alt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endParaRPr lang="es-ES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987246" y="5904411"/>
            <a:ext cx="2834640" cy="78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3629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200" dirty="0"/>
              <a:t>Task 1B - UML model update</a:t>
            </a:r>
          </a:p>
        </p:txBody>
      </p:sp>
      <p:sp>
        <p:nvSpPr>
          <p:cNvPr id="5" name="Rechteck 4"/>
          <p:cNvSpPr/>
          <p:nvPr/>
        </p:nvSpPr>
        <p:spPr>
          <a:xfrm>
            <a:off x="8987246" y="5904411"/>
            <a:ext cx="2834640" cy="78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ADDD03-092B-43A0-AAC8-CFBFCC957D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3" y="1109197"/>
            <a:ext cx="11245850" cy="5398060"/>
          </a:xfrm>
        </p:spPr>
        <p:txBody>
          <a:bodyPr/>
          <a:lstStyle/>
          <a:p>
            <a:r>
              <a:rPr lang="en-US" sz="2800" dirty="0"/>
              <a:t>Expected output: </a:t>
            </a:r>
          </a:p>
          <a:p>
            <a:pPr lvl="1"/>
            <a:r>
              <a:rPr lang="en-GB" sz="2400" dirty="0"/>
              <a:t>Updated EAGLE UML model in Enterprise Architect &amp; PDF format</a:t>
            </a:r>
          </a:p>
          <a:p>
            <a:pPr marL="562736" lvl="1" indent="0">
              <a:buNone/>
            </a:pPr>
            <a:endParaRPr lang="en-US" sz="1600" dirty="0"/>
          </a:p>
          <a:p>
            <a:r>
              <a:rPr lang="en-US" sz="2800" dirty="0"/>
              <a:t>Actions </a:t>
            </a:r>
          </a:p>
          <a:p>
            <a:pPr marL="1019936" lvl="1" indent="-457200">
              <a:buFont typeface="+mj-lt"/>
              <a:buAutoNum type="arabicParenR"/>
            </a:pPr>
            <a:r>
              <a:rPr lang="en-AT" sz="2400" dirty="0"/>
              <a:t>(</a:t>
            </a:r>
            <a:r>
              <a:rPr lang="en-US" sz="2400" dirty="0"/>
              <a:t>Task 1</a:t>
            </a:r>
            <a:r>
              <a:rPr lang="en-AT" sz="2400" dirty="0"/>
              <a:t>)</a:t>
            </a:r>
            <a:r>
              <a:rPr lang="en-US" sz="2400" dirty="0"/>
              <a:t> Workshop</a:t>
            </a:r>
            <a:r>
              <a:rPr lang="en-AT" sz="2400" dirty="0"/>
              <a:t> to scope the task’s outline</a:t>
            </a:r>
            <a:endParaRPr lang="en-US" sz="2400" dirty="0"/>
          </a:p>
          <a:p>
            <a:pPr marL="1019936" lvl="1" indent="-457200">
              <a:buFont typeface="+mj-lt"/>
              <a:buAutoNum type="arabicParenR"/>
            </a:pPr>
            <a:r>
              <a:rPr lang="en-US" sz="2400" dirty="0"/>
              <a:t>Identification of potential structural modifications necessary, overarching elements (LC-</a:t>
            </a:r>
            <a:r>
              <a:rPr lang="en-US" sz="2400" dirty="0" err="1"/>
              <a:t>DataSet</a:t>
            </a:r>
            <a:r>
              <a:rPr lang="en-US" sz="2400" dirty="0"/>
              <a:t>, LCU, </a:t>
            </a:r>
            <a:r>
              <a:rPr lang="en-US" sz="2400" dirty="0" err="1"/>
              <a:t>AbstractLCC</a:t>
            </a:r>
            <a:r>
              <a:rPr lang="en-US" sz="2400" dirty="0"/>
              <a:t>), </a:t>
            </a:r>
            <a:r>
              <a:rPr lang="en-US" sz="2400" b="1" dirty="0"/>
              <a:t>land use architecture</a:t>
            </a:r>
            <a:r>
              <a:rPr lang="en-AT" sz="2400" b="1" dirty="0"/>
              <a:t> *)</a:t>
            </a:r>
            <a:r>
              <a:rPr lang="en-US" sz="2400" dirty="0"/>
              <a:t>, etc.</a:t>
            </a:r>
          </a:p>
          <a:p>
            <a:pPr marL="1019936" lvl="1" indent="-457200">
              <a:buFont typeface="+mj-lt"/>
              <a:buAutoNum type="arabicParenR"/>
            </a:pPr>
            <a:r>
              <a:rPr lang="en-GB" sz="2400" dirty="0"/>
              <a:t>LCC review and update of the data model classes</a:t>
            </a:r>
          </a:p>
          <a:p>
            <a:pPr marL="1019936" lvl="1" indent="-457200">
              <a:buFont typeface="+mj-lt"/>
              <a:buAutoNum type="arabicParenR"/>
            </a:pPr>
            <a:r>
              <a:rPr lang="en-GB" sz="2400" dirty="0"/>
              <a:t>LCH review and update of the attributes, enumerations and code lists</a:t>
            </a:r>
          </a:p>
          <a:p>
            <a:pPr marL="1019936" lvl="1" indent="-457200">
              <a:buFont typeface="+mj-lt"/>
              <a:buAutoNum type="arabicParenR"/>
            </a:pPr>
            <a:r>
              <a:rPr lang="en-GB" sz="2400" dirty="0"/>
              <a:t>Fine-tuning after M1 (result of task 1A)</a:t>
            </a:r>
          </a:p>
          <a:p>
            <a:pPr marL="1019936" lvl="1" indent="-457200">
              <a:buFont typeface="+mj-lt"/>
              <a:buAutoNum type="arabicParenR"/>
            </a:pPr>
            <a:r>
              <a:rPr lang="en-GB" sz="2400" dirty="0"/>
              <a:t>Generation of a user-friendly 1-pager</a:t>
            </a:r>
            <a:endParaRPr lang="en-US" sz="2400" dirty="0"/>
          </a:p>
          <a:p>
            <a:pPr lvl="0"/>
            <a:endParaRPr lang="de-DE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47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8A7306-2F4A-3BD6-71DE-BD6BB27D9F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AT" dirty="0"/>
              <a:t>*) Land use architecture </a:t>
            </a:r>
            <a:r>
              <a:rPr lang="en-AT"/>
              <a:t>- Details</a:t>
            </a:r>
            <a:endParaRPr lang="en-AT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5A8D36-A621-0AC8-5C50-210980E3ADC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3081" y="932457"/>
            <a:ext cx="6242522" cy="296264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8ADFF9-7F80-4001-D9D2-B7DC7A223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197" y="932457"/>
            <a:ext cx="4748722" cy="29473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BA4653-1EFF-B331-1023-8C2CF0A1B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22" y="3966359"/>
            <a:ext cx="7321148" cy="263416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68F0A69-5630-1432-B59B-CB665EA7C289}"/>
              </a:ext>
            </a:extLst>
          </p:cNvPr>
          <p:cNvSpPr/>
          <p:nvPr/>
        </p:nvSpPr>
        <p:spPr>
          <a:xfrm>
            <a:off x="164540" y="5676405"/>
            <a:ext cx="2893356" cy="3800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A8CE2C-7A8C-E900-BD4C-EA236E6B898A}"/>
              </a:ext>
            </a:extLst>
          </p:cNvPr>
          <p:cNvSpPr/>
          <p:nvPr/>
        </p:nvSpPr>
        <p:spPr>
          <a:xfrm>
            <a:off x="4111105" y="5591298"/>
            <a:ext cx="3221907" cy="334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1BBECD3-A9EF-41B5-14B6-F9EF8B70CC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9305" y="4306534"/>
            <a:ext cx="4009614" cy="15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6980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Personnalisée 1">
      <a:dk1>
        <a:srgbClr val="113A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7097CE30-2B87-416D-81F8-909722110CD4}" vid="{89E79B58-ABE2-4166-89C3-C75C983A48C1}"/>
    </a:ext>
  </a:extLst>
</a:theme>
</file>

<file path=ppt/theme/theme2.xml><?xml version="1.0" encoding="utf-8"?>
<a:theme xmlns:a="http://schemas.openxmlformats.org/drawingml/2006/main" name="19_Sections">
  <a:themeElements>
    <a:clrScheme name="Personnalisée 3">
      <a:dk1>
        <a:srgbClr val="113A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7097CE30-2B87-416D-81F8-909722110CD4}" vid="{5975FBB0-496A-43E2-A5DA-5DB4EBFC696E}"/>
    </a:ext>
  </a:extLst>
</a:theme>
</file>

<file path=ppt/theme/theme3.xml><?xml version="1.0" encoding="utf-8"?>
<a:theme xmlns:a="http://schemas.openxmlformats.org/drawingml/2006/main" name="16_Sec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7097CE30-2B87-416D-81F8-909722110CD4}" vid="{24C33E74-93FE-4D40-9AC0-464A583A4EB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2_16x9_white background</Template>
  <TotalTime>0</TotalTime>
  <Words>992</Words>
  <Application>Microsoft Office PowerPoint</Application>
  <PresentationFormat>Widescreen</PresentationFormat>
  <Paragraphs>172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Open Sans</vt:lpstr>
      <vt:lpstr>Cover</vt:lpstr>
      <vt:lpstr>19_Sections</vt:lpstr>
      <vt:lpstr>16_Sections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Environment Agency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Ove Caspersen</dc:creator>
  <cp:lastModifiedBy>Stefan Kleeschulte</cp:lastModifiedBy>
  <cp:revision>69</cp:revision>
  <cp:lastPrinted>2015-02-09T14:13:52Z</cp:lastPrinted>
  <dcterms:created xsi:type="dcterms:W3CDTF">2016-03-17T09:23:53Z</dcterms:created>
  <dcterms:modified xsi:type="dcterms:W3CDTF">2022-10-26T07:22:38Z</dcterms:modified>
</cp:coreProperties>
</file>