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355" r:id="rId7"/>
    <p:sldId id="354" r:id="rId8"/>
    <p:sldId id="356" r:id="rId9"/>
    <p:sldId id="258" r:id="rId10"/>
    <p:sldId id="357" r:id="rId11"/>
    <p:sldId id="259" r:id="rId12"/>
    <p:sldId id="358" r:id="rId13"/>
    <p:sldId id="261" r:id="rId14"/>
    <p:sldId id="262" r:id="rId15"/>
    <p:sldId id="359" r:id="rId16"/>
    <p:sldId id="360" r:id="rId17"/>
    <p:sldId id="265" r:id="rId18"/>
    <p:sldId id="263" r:id="rId19"/>
    <p:sldId id="264" r:id="rId20"/>
    <p:sldId id="361" r:id="rId21"/>
    <p:sldId id="362" r:id="rId22"/>
    <p:sldId id="363" r:id="rId23"/>
    <p:sldId id="266" r:id="rId24"/>
    <p:sldId id="3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2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4E7A-8850-C54E-D7DC-76A166404C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F8BA93-0F74-9C15-8B3D-5913817DD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E01BB8-275A-5EA5-34CF-25F94ED4AF87}"/>
              </a:ext>
            </a:extLst>
          </p:cNvPr>
          <p:cNvSpPr>
            <a:spLocks noGrp="1"/>
          </p:cNvSpPr>
          <p:nvPr>
            <p:ph type="dt" sz="half" idx="10"/>
          </p:nvPr>
        </p:nvSpPr>
        <p:spPr/>
        <p:txBody>
          <a:bodyPr/>
          <a:lstStyle/>
          <a:p>
            <a:fld id="{8F956FD5-F1C0-4B60-9DA9-E07436F595C1}" type="datetimeFigureOut">
              <a:rPr lang="en-GB" smtClean="0"/>
              <a:t>11/12/2023</a:t>
            </a:fld>
            <a:endParaRPr lang="en-GB"/>
          </a:p>
        </p:txBody>
      </p:sp>
      <p:sp>
        <p:nvSpPr>
          <p:cNvPr id="5" name="Footer Placeholder 4">
            <a:extLst>
              <a:ext uri="{FF2B5EF4-FFF2-40B4-BE49-F238E27FC236}">
                <a16:creationId xmlns:a16="http://schemas.microsoft.com/office/drawing/2014/main" id="{1ADDFFC9-C32F-8440-D528-56E8695B39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6951A8-10D7-6F77-F0A4-2A02AFC61E29}"/>
              </a:ext>
            </a:extLst>
          </p:cNvPr>
          <p:cNvSpPr>
            <a:spLocks noGrp="1"/>
          </p:cNvSpPr>
          <p:nvPr>
            <p:ph type="sldNum" sz="quarter" idx="12"/>
          </p:nvPr>
        </p:nvSpPr>
        <p:spPr/>
        <p:txBody>
          <a:bodyPr/>
          <a:lstStyle/>
          <a:p>
            <a:fld id="{6E550AB3-1B10-4AF2-82F3-CE05B63AAD84}" type="slidenum">
              <a:rPr lang="en-GB" smtClean="0"/>
              <a:t>‹#›</a:t>
            </a:fld>
            <a:endParaRPr lang="en-GB"/>
          </a:p>
        </p:txBody>
      </p:sp>
    </p:spTree>
    <p:extLst>
      <p:ext uri="{BB962C8B-B14F-4D97-AF65-F5344CB8AC3E}">
        <p14:creationId xmlns:p14="http://schemas.microsoft.com/office/powerpoint/2010/main" val="357916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A096-239B-F466-D5F0-2812CAAC05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3F65D8-EA2F-F43F-487C-C127C9B176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A0897A-C695-B057-8C60-3CC8CCE4363A}"/>
              </a:ext>
            </a:extLst>
          </p:cNvPr>
          <p:cNvSpPr>
            <a:spLocks noGrp="1"/>
          </p:cNvSpPr>
          <p:nvPr>
            <p:ph type="dt" sz="half" idx="10"/>
          </p:nvPr>
        </p:nvSpPr>
        <p:spPr/>
        <p:txBody>
          <a:bodyPr/>
          <a:lstStyle/>
          <a:p>
            <a:fld id="{8F956FD5-F1C0-4B60-9DA9-E07436F595C1}" type="datetimeFigureOut">
              <a:rPr lang="en-GB" smtClean="0"/>
              <a:t>11/12/2023</a:t>
            </a:fld>
            <a:endParaRPr lang="en-GB"/>
          </a:p>
        </p:txBody>
      </p:sp>
      <p:sp>
        <p:nvSpPr>
          <p:cNvPr id="5" name="Footer Placeholder 4">
            <a:extLst>
              <a:ext uri="{FF2B5EF4-FFF2-40B4-BE49-F238E27FC236}">
                <a16:creationId xmlns:a16="http://schemas.microsoft.com/office/drawing/2014/main" id="{6EC63D1A-C3EC-AD3C-66B3-F655E6D45B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97360C-8AE6-24A1-F0C3-502E21465EBA}"/>
              </a:ext>
            </a:extLst>
          </p:cNvPr>
          <p:cNvSpPr>
            <a:spLocks noGrp="1"/>
          </p:cNvSpPr>
          <p:nvPr>
            <p:ph type="sldNum" sz="quarter" idx="12"/>
          </p:nvPr>
        </p:nvSpPr>
        <p:spPr/>
        <p:txBody>
          <a:bodyPr/>
          <a:lstStyle/>
          <a:p>
            <a:fld id="{6E550AB3-1B10-4AF2-82F3-CE05B63AAD84}" type="slidenum">
              <a:rPr lang="en-GB" smtClean="0"/>
              <a:t>‹#›</a:t>
            </a:fld>
            <a:endParaRPr lang="en-GB"/>
          </a:p>
        </p:txBody>
      </p:sp>
    </p:spTree>
    <p:extLst>
      <p:ext uri="{BB962C8B-B14F-4D97-AF65-F5344CB8AC3E}">
        <p14:creationId xmlns:p14="http://schemas.microsoft.com/office/powerpoint/2010/main" val="259542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2F7617-7D6E-4FCD-E116-E580359BBB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730782-09CF-749E-EA2E-66426FE5DC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2393AA-A6FB-4A60-F0AF-1FE8FCC8DE2E}"/>
              </a:ext>
            </a:extLst>
          </p:cNvPr>
          <p:cNvSpPr>
            <a:spLocks noGrp="1"/>
          </p:cNvSpPr>
          <p:nvPr>
            <p:ph type="dt" sz="half" idx="10"/>
          </p:nvPr>
        </p:nvSpPr>
        <p:spPr/>
        <p:txBody>
          <a:bodyPr/>
          <a:lstStyle/>
          <a:p>
            <a:fld id="{8F956FD5-F1C0-4B60-9DA9-E07436F595C1}" type="datetimeFigureOut">
              <a:rPr lang="en-GB" smtClean="0"/>
              <a:t>11/12/2023</a:t>
            </a:fld>
            <a:endParaRPr lang="en-GB"/>
          </a:p>
        </p:txBody>
      </p:sp>
      <p:sp>
        <p:nvSpPr>
          <p:cNvPr id="5" name="Footer Placeholder 4">
            <a:extLst>
              <a:ext uri="{FF2B5EF4-FFF2-40B4-BE49-F238E27FC236}">
                <a16:creationId xmlns:a16="http://schemas.microsoft.com/office/drawing/2014/main" id="{4FB48BC7-F9BA-6BCE-196B-793571D443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20282E-27B3-1860-6A65-277B29BD963D}"/>
              </a:ext>
            </a:extLst>
          </p:cNvPr>
          <p:cNvSpPr>
            <a:spLocks noGrp="1"/>
          </p:cNvSpPr>
          <p:nvPr>
            <p:ph type="sldNum" sz="quarter" idx="12"/>
          </p:nvPr>
        </p:nvSpPr>
        <p:spPr/>
        <p:txBody>
          <a:bodyPr/>
          <a:lstStyle/>
          <a:p>
            <a:fld id="{6E550AB3-1B10-4AF2-82F3-CE05B63AAD84}" type="slidenum">
              <a:rPr lang="en-GB" smtClean="0"/>
              <a:t>‹#›</a:t>
            </a:fld>
            <a:endParaRPr lang="en-GB"/>
          </a:p>
        </p:txBody>
      </p:sp>
    </p:spTree>
    <p:extLst>
      <p:ext uri="{BB962C8B-B14F-4D97-AF65-F5344CB8AC3E}">
        <p14:creationId xmlns:p14="http://schemas.microsoft.com/office/powerpoint/2010/main" val="126859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78485-06C1-D949-29A6-DB93E54875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495070-F0BA-5AC2-DBAB-1C7EDAA38F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C7FFBF-986E-C8D8-02C9-C27584DFB34A}"/>
              </a:ext>
            </a:extLst>
          </p:cNvPr>
          <p:cNvSpPr>
            <a:spLocks noGrp="1"/>
          </p:cNvSpPr>
          <p:nvPr>
            <p:ph type="dt" sz="half" idx="10"/>
          </p:nvPr>
        </p:nvSpPr>
        <p:spPr/>
        <p:txBody>
          <a:bodyPr/>
          <a:lstStyle/>
          <a:p>
            <a:fld id="{8F956FD5-F1C0-4B60-9DA9-E07436F595C1}" type="datetimeFigureOut">
              <a:rPr lang="en-GB" smtClean="0"/>
              <a:t>11/12/2023</a:t>
            </a:fld>
            <a:endParaRPr lang="en-GB"/>
          </a:p>
        </p:txBody>
      </p:sp>
      <p:sp>
        <p:nvSpPr>
          <p:cNvPr id="5" name="Footer Placeholder 4">
            <a:extLst>
              <a:ext uri="{FF2B5EF4-FFF2-40B4-BE49-F238E27FC236}">
                <a16:creationId xmlns:a16="http://schemas.microsoft.com/office/drawing/2014/main" id="{10DD3F7E-1FA5-C965-ED7B-81D30F9EEC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45A9B3-2A12-4132-F447-194842177C99}"/>
              </a:ext>
            </a:extLst>
          </p:cNvPr>
          <p:cNvSpPr>
            <a:spLocks noGrp="1"/>
          </p:cNvSpPr>
          <p:nvPr>
            <p:ph type="sldNum" sz="quarter" idx="12"/>
          </p:nvPr>
        </p:nvSpPr>
        <p:spPr/>
        <p:txBody>
          <a:bodyPr/>
          <a:lstStyle/>
          <a:p>
            <a:fld id="{6E550AB3-1B10-4AF2-82F3-CE05B63AAD84}" type="slidenum">
              <a:rPr lang="en-GB" smtClean="0"/>
              <a:t>‹#›</a:t>
            </a:fld>
            <a:endParaRPr lang="en-GB"/>
          </a:p>
        </p:txBody>
      </p:sp>
    </p:spTree>
    <p:extLst>
      <p:ext uri="{BB962C8B-B14F-4D97-AF65-F5344CB8AC3E}">
        <p14:creationId xmlns:p14="http://schemas.microsoft.com/office/powerpoint/2010/main" val="113357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F8022-90C3-24FA-C36F-75D63643BB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B010C8-4AFD-8927-5259-FEA804D67A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D8BE9D-3BCB-D02B-C19A-BF5B2E6F5C2A}"/>
              </a:ext>
            </a:extLst>
          </p:cNvPr>
          <p:cNvSpPr>
            <a:spLocks noGrp="1"/>
          </p:cNvSpPr>
          <p:nvPr>
            <p:ph type="dt" sz="half" idx="10"/>
          </p:nvPr>
        </p:nvSpPr>
        <p:spPr/>
        <p:txBody>
          <a:bodyPr/>
          <a:lstStyle/>
          <a:p>
            <a:fld id="{8F956FD5-F1C0-4B60-9DA9-E07436F595C1}" type="datetimeFigureOut">
              <a:rPr lang="en-GB" smtClean="0"/>
              <a:t>11/12/2023</a:t>
            </a:fld>
            <a:endParaRPr lang="en-GB"/>
          </a:p>
        </p:txBody>
      </p:sp>
      <p:sp>
        <p:nvSpPr>
          <p:cNvPr id="5" name="Footer Placeholder 4">
            <a:extLst>
              <a:ext uri="{FF2B5EF4-FFF2-40B4-BE49-F238E27FC236}">
                <a16:creationId xmlns:a16="http://schemas.microsoft.com/office/drawing/2014/main" id="{752AD926-A833-6302-F3A3-E60B5CFD0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14BB90-6043-C7A0-DCE9-6184C470EA34}"/>
              </a:ext>
            </a:extLst>
          </p:cNvPr>
          <p:cNvSpPr>
            <a:spLocks noGrp="1"/>
          </p:cNvSpPr>
          <p:nvPr>
            <p:ph type="sldNum" sz="quarter" idx="12"/>
          </p:nvPr>
        </p:nvSpPr>
        <p:spPr/>
        <p:txBody>
          <a:bodyPr/>
          <a:lstStyle/>
          <a:p>
            <a:fld id="{6E550AB3-1B10-4AF2-82F3-CE05B63AAD84}" type="slidenum">
              <a:rPr lang="en-GB" smtClean="0"/>
              <a:t>‹#›</a:t>
            </a:fld>
            <a:endParaRPr lang="en-GB"/>
          </a:p>
        </p:txBody>
      </p:sp>
    </p:spTree>
    <p:extLst>
      <p:ext uri="{BB962C8B-B14F-4D97-AF65-F5344CB8AC3E}">
        <p14:creationId xmlns:p14="http://schemas.microsoft.com/office/powerpoint/2010/main" val="16569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6F33-30D1-E985-A947-70DDB6B7F4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909EBB-CD58-3808-5F45-896ECFA659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9F761A-5A62-96C4-DA09-B50F48B27F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6E29F0-D080-39A1-7684-C7589E1BC2D6}"/>
              </a:ext>
            </a:extLst>
          </p:cNvPr>
          <p:cNvSpPr>
            <a:spLocks noGrp="1"/>
          </p:cNvSpPr>
          <p:nvPr>
            <p:ph type="dt" sz="half" idx="10"/>
          </p:nvPr>
        </p:nvSpPr>
        <p:spPr/>
        <p:txBody>
          <a:bodyPr/>
          <a:lstStyle/>
          <a:p>
            <a:fld id="{8F956FD5-F1C0-4B60-9DA9-E07436F595C1}" type="datetimeFigureOut">
              <a:rPr lang="en-GB" smtClean="0"/>
              <a:t>11/12/2023</a:t>
            </a:fld>
            <a:endParaRPr lang="en-GB"/>
          </a:p>
        </p:txBody>
      </p:sp>
      <p:sp>
        <p:nvSpPr>
          <p:cNvPr id="6" name="Footer Placeholder 5">
            <a:extLst>
              <a:ext uri="{FF2B5EF4-FFF2-40B4-BE49-F238E27FC236}">
                <a16:creationId xmlns:a16="http://schemas.microsoft.com/office/drawing/2014/main" id="{1BB7E425-AEFA-FBB9-B717-C03A7A71B1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BDF052-E370-067C-FA69-F2C5389BA906}"/>
              </a:ext>
            </a:extLst>
          </p:cNvPr>
          <p:cNvSpPr>
            <a:spLocks noGrp="1"/>
          </p:cNvSpPr>
          <p:nvPr>
            <p:ph type="sldNum" sz="quarter" idx="12"/>
          </p:nvPr>
        </p:nvSpPr>
        <p:spPr/>
        <p:txBody>
          <a:bodyPr/>
          <a:lstStyle/>
          <a:p>
            <a:fld id="{6E550AB3-1B10-4AF2-82F3-CE05B63AAD84}" type="slidenum">
              <a:rPr lang="en-GB" smtClean="0"/>
              <a:t>‹#›</a:t>
            </a:fld>
            <a:endParaRPr lang="en-GB"/>
          </a:p>
        </p:txBody>
      </p:sp>
    </p:spTree>
    <p:extLst>
      <p:ext uri="{BB962C8B-B14F-4D97-AF65-F5344CB8AC3E}">
        <p14:creationId xmlns:p14="http://schemas.microsoft.com/office/powerpoint/2010/main" val="65900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03525-7A0D-9992-B9A6-A8D3366F30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4FAA77-4FCF-029B-E073-7371CB8BF8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7E59C3-CFF3-78CE-69C8-F8BF95A6A1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6FAE1A-22AA-5303-E064-2005B9C059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3264E5-B661-6D64-9E99-9D637DED80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054C98-6E1E-4063-12C6-66B6210110F7}"/>
              </a:ext>
            </a:extLst>
          </p:cNvPr>
          <p:cNvSpPr>
            <a:spLocks noGrp="1"/>
          </p:cNvSpPr>
          <p:nvPr>
            <p:ph type="dt" sz="half" idx="10"/>
          </p:nvPr>
        </p:nvSpPr>
        <p:spPr/>
        <p:txBody>
          <a:bodyPr/>
          <a:lstStyle/>
          <a:p>
            <a:fld id="{8F956FD5-F1C0-4B60-9DA9-E07436F595C1}" type="datetimeFigureOut">
              <a:rPr lang="en-GB" smtClean="0"/>
              <a:t>11/12/2023</a:t>
            </a:fld>
            <a:endParaRPr lang="en-GB"/>
          </a:p>
        </p:txBody>
      </p:sp>
      <p:sp>
        <p:nvSpPr>
          <p:cNvPr id="8" name="Footer Placeholder 7">
            <a:extLst>
              <a:ext uri="{FF2B5EF4-FFF2-40B4-BE49-F238E27FC236}">
                <a16:creationId xmlns:a16="http://schemas.microsoft.com/office/drawing/2014/main" id="{7B236F7D-66F5-ED7D-21DE-5DDF621CE1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8FB7A7-B19F-6D1B-70E0-4F8FDD226BA8}"/>
              </a:ext>
            </a:extLst>
          </p:cNvPr>
          <p:cNvSpPr>
            <a:spLocks noGrp="1"/>
          </p:cNvSpPr>
          <p:nvPr>
            <p:ph type="sldNum" sz="quarter" idx="12"/>
          </p:nvPr>
        </p:nvSpPr>
        <p:spPr/>
        <p:txBody>
          <a:bodyPr/>
          <a:lstStyle/>
          <a:p>
            <a:fld id="{6E550AB3-1B10-4AF2-82F3-CE05B63AAD84}" type="slidenum">
              <a:rPr lang="en-GB" smtClean="0"/>
              <a:t>‹#›</a:t>
            </a:fld>
            <a:endParaRPr lang="en-GB"/>
          </a:p>
        </p:txBody>
      </p:sp>
    </p:spTree>
    <p:extLst>
      <p:ext uri="{BB962C8B-B14F-4D97-AF65-F5344CB8AC3E}">
        <p14:creationId xmlns:p14="http://schemas.microsoft.com/office/powerpoint/2010/main" val="394918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975F1-C4C1-CCF7-3AC4-2F1E26877F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B77BBC-FABF-3F64-B0F0-A3FD83A1A646}"/>
              </a:ext>
            </a:extLst>
          </p:cNvPr>
          <p:cNvSpPr>
            <a:spLocks noGrp="1"/>
          </p:cNvSpPr>
          <p:nvPr>
            <p:ph type="dt" sz="half" idx="10"/>
          </p:nvPr>
        </p:nvSpPr>
        <p:spPr/>
        <p:txBody>
          <a:bodyPr/>
          <a:lstStyle/>
          <a:p>
            <a:fld id="{8F956FD5-F1C0-4B60-9DA9-E07436F595C1}" type="datetimeFigureOut">
              <a:rPr lang="en-GB" smtClean="0"/>
              <a:t>11/12/2023</a:t>
            </a:fld>
            <a:endParaRPr lang="en-GB"/>
          </a:p>
        </p:txBody>
      </p:sp>
      <p:sp>
        <p:nvSpPr>
          <p:cNvPr id="4" name="Footer Placeholder 3">
            <a:extLst>
              <a:ext uri="{FF2B5EF4-FFF2-40B4-BE49-F238E27FC236}">
                <a16:creationId xmlns:a16="http://schemas.microsoft.com/office/drawing/2014/main" id="{65F30626-9DC9-4814-9EBD-1A0AC7293D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7F1250-C8F3-569D-2A36-78C6D13D2A7F}"/>
              </a:ext>
            </a:extLst>
          </p:cNvPr>
          <p:cNvSpPr>
            <a:spLocks noGrp="1"/>
          </p:cNvSpPr>
          <p:nvPr>
            <p:ph type="sldNum" sz="quarter" idx="12"/>
          </p:nvPr>
        </p:nvSpPr>
        <p:spPr/>
        <p:txBody>
          <a:bodyPr/>
          <a:lstStyle/>
          <a:p>
            <a:fld id="{6E550AB3-1B10-4AF2-82F3-CE05B63AAD84}" type="slidenum">
              <a:rPr lang="en-GB" smtClean="0"/>
              <a:t>‹#›</a:t>
            </a:fld>
            <a:endParaRPr lang="en-GB"/>
          </a:p>
        </p:txBody>
      </p:sp>
    </p:spTree>
    <p:extLst>
      <p:ext uri="{BB962C8B-B14F-4D97-AF65-F5344CB8AC3E}">
        <p14:creationId xmlns:p14="http://schemas.microsoft.com/office/powerpoint/2010/main" val="48559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D442B-06ED-32DF-D9DE-84A672360819}"/>
              </a:ext>
            </a:extLst>
          </p:cNvPr>
          <p:cNvSpPr>
            <a:spLocks noGrp="1"/>
          </p:cNvSpPr>
          <p:nvPr>
            <p:ph type="dt" sz="half" idx="10"/>
          </p:nvPr>
        </p:nvSpPr>
        <p:spPr/>
        <p:txBody>
          <a:bodyPr/>
          <a:lstStyle/>
          <a:p>
            <a:fld id="{8F956FD5-F1C0-4B60-9DA9-E07436F595C1}" type="datetimeFigureOut">
              <a:rPr lang="en-GB" smtClean="0"/>
              <a:t>11/12/2023</a:t>
            </a:fld>
            <a:endParaRPr lang="en-GB"/>
          </a:p>
        </p:txBody>
      </p:sp>
      <p:sp>
        <p:nvSpPr>
          <p:cNvPr id="3" name="Footer Placeholder 2">
            <a:extLst>
              <a:ext uri="{FF2B5EF4-FFF2-40B4-BE49-F238E27FC236}">
                <a16:creationId xmlns:a16="http://schemas.microsoft.com/office/drawing/2014/main" id="{02F27BA2-50E6-771D-F3C5-3E14952F36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7618E6-9735-556A-8A1E-60C1EF8D618B}"/>
              </a:ext>
            </a:extLst>
          </p:cNvPr>
          <p:cNvSpPr>
            <a:spLocks noGrp="1"/>
          </p:cNvSpPr>
          <p:nvPr>
            <p:ph type="sldNum" sz="quarter" idx="12"/>
          </p:nvPr>
        </p:nvSpPr>
        <p:spPr/>
        <p:txBody>
          <a:bodyPr/>
          <a:lstStyle/>
          <a:p>
            <a:fld id="{6E550AB3-1B10-4AF2-82F3-CE05B63AAD84}" type="slidenum">
              <a:rPr lang="en-GB" smtClean="0"/>
              <a:t>‹#›</a:t>
            </a:fld>
            <a:endParaRPr lang="en-GB"/>
          </a:p>
        </p:txBody>
      </p:sp>
    </p:spTree>
    <p:extLst>
      <p:ext uri="{BB962C8B-B14F-4D97-AF65-F5344CB8AC3E}">
        <p14:creationId xmlns:p14="http://schemas.microsoft.com/office/powerpoint/2010/main" val="287330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5FE5E-999F-8A6E-4DA4-CEE620998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C462BC-CEF2-2A62-FC4A-ACD9647E7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D24C67-8F41-3CD2-0701-77DDBA618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A8C62F-72E3-2718-D676-7119F1F1D38D}"/>
              </a:ext>
            </a:extLst>
          </p:cNvPr>
          <p:cNvSpPr>
            <a:spLocks noGrp="1"/>
          </p:cNvSpPr>
          <p:nvPr>
            <p:ph type="dt" sz="half" idx="10"/>
          </p:nvPr>
        </p:nvSpPr>
        <p:spPr/>
        <p:txBody>
          <a:bodyPr/>
          <a:lstStyle/>
          <a:p>
            <a:fld id="{8F956FD5-F1C0-4B60-9DA9-E07436F595C1}" type="datetimeFigureOut">
              <a:rPr lang="en-GB" smtClean="0"/>
              <a:t>11/12/2023</a:t>
            </a:fld>
            <a:endParaRPr lang="en-GB"/>
          </a:p>
        </p:txBody>
      </p:sp>
      <p:sp>
        <p:nvSpPr>
          <p:cNvPr id="6" name="Footer Placeholder 5">
            <a:extLst>
              <a:ext uri="{FF2B5EF4-FFF2-40B4-BE49-F238E27FC236}">
                <a16:creationId xmlns:a16="http://schemas.microsoft.com/office/drawing/2014/main" id="{72CAD16C-3B90-F6D5-4670-BCC92512C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C5AF56-2313-8EDC-AEB4-F2E95C6A8F32}"/>
              </a:ext>
            </a:extLst>
          </p:cNvPr>
          <p:cNvSpPr>
            <a:spLocks noGrp="1"/>
          </p:cNvSpPr>
          <p:nvPr>
            <p:ph type="sldNum" sz="quarter" idx="12"/>
          </p:nvPr>
        </p:nvSpPr>
        <p:spPr/>
        <p:txBody>
          <a:bodyPr/>
          <a:lstStyle/>
          <a:p>
            <a:fld id="{6E550AB3-1B10-4AF2-82F3-CE05B63AAD84}" type="slidenum">
              <a:rPr lang="en-GB" smtClean="0"/>
              <a:t>‹#›</a:t>
            </a:fld>
            <a:endParaRPr lang="en-GB"/>
          </a:p>
        </p:txBody>
      </p:sp>
    </p:spTree>
    <p:extLst>
      <p:ext uri="{BB962C8B-B14F-4D97-AF65-F5344CB8AC3E}">
        <p14:creationId xmlns:p14="http://schemas.microsoft.com/office/powerpoint/2010/main" val="261726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D356C-A896-A11F-BDB1-5904F77B8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F00885-8BE9-EC4A-1478-B5D3223F1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76E027-4FD8-BDF0-FAF7-41CDFA08A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D3EA7-8D06-9DA1-38F4-A6B56A6F19B5}"/>
              </a:ext>
            </a:extLst>
          </p:cNvPr>
          <p:cNvSpPr>
            <a:spLocks noGrp="1"/>
          </p:cNvSpPr>
          <p:nvPr>
            <p:ph type="dt" sz="half" idx="10"/>
          </p:nvPr>
        </p:nvSpPr>
        <p:spPr/>
        <p:txBody>
          <a:bodyPr/>
          <a:lstStyle/>
          <a:p>
            <a:fld id="{8F956FD5-F1C0-4B60-9DA9-E07436F595C1}" type="datetimeFigureOut">
              <a:rPr lang="en-GB" smtClean="0"/>
              <a:t>11/12/2023</a:t>
            </a:fld>
            <a:endParaRPr lang="en-GB"/>
          </a:p>
        </p:txBody>
      </p:sp>
      <p:sp>
        <p:nvSpPr>
          <p:cNvPr id="6" name="Footer Placeholder 5">
            <a:extLst>
              <a:ext uri="{FF2B5EF4-FFF2-40B4-BE49-F238E27FC236}">
                <a16:creationId xmlns:a16="http://schemas.microsoft.com/office/drawing/2014/main" id="{0DBA6021-4A5F-86CD-94BD-773205C653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F27791-1A0B-0B83-16B6-A182CB2F3827}"/>
              </a:ext>
            </a:extLst>
          </p:cNvPr>
          <p:cNvSpPr>
            <a:spLocks noGrp="1"/>
          </p:cNvSpPr>
          <p:nvPr>
            <p:ph type="sldNum" sz="quarter" idx="12"/>
          </p:nvPr>
        </p:nvSpPr>
        <p:spPr/>
        <p:txBody>
          <a:bodyPr/>
          <a:lstStyle/>
          <a:p>
            <a:fld id="{6E550AB3-1B10-4AF2-82F3-CE05B63AAD84}" type="slidenum">
              <a:rPr lang="en-GB" smtClean="0"/>
              <a:t>‹#›</a:t>
            </a:fld>
            <a:endParaRPr lang="en-GB"/>
          </a:p>
        </p:txBody>
      </p:sp>
    </p:spTree>
    <p:extLst>
      <p:ext uri="{BB962C8B-B14F-4D97-AF65-F5344CB8AC3E}">
        <p14:creationId xmlns:p14="http://schemas.microsoft.com/office/powerpoint/2010/main" val="3476876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FC37D-77DD-C97A-E350-8F5688A1CB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F5A02B-7773-AA58-1754-303B1B69FB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8148F4-CA92-EFC8-BC9A-4A553B3FB5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56FD5-F1C0-4B60-9DA9-E07436F595C1}" type="datetimeFigureOut">
              <a:rPr lang="en-GB" smtClean="0"/>
              <a:t>11/12/2023</a:t>
            </a:fld>
            <a:endParaRPr lang="en-GB"/>
          </a:p>
        </p:txBody>
      </p:sp>
      <p:sp>
        <p:nvSpPr>
          <p:cNvPr id="5" name="Footer Placeholder 4">
            <a:extLst>
              <a:ext uri="{FF2B5EF4-FFF2-40B4-BE49-F238E27FC236}">
                <a16:creationId xmlns:a16="http://schemas.microsoft.com/office/drawing/2014/main" id="{C25DC742-AD72-2A93-C045-F224D3F6DC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5B1E0B-A414-5484-404D-92E06537C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50AB3-1B10-4AF2-82F3-CE05B63AAD84}" type="slidenum">
              <a:rPr lang="en-GB" smtClean="0"/>
              <a:t>‹#›</a:t>
            </a:fld>
            <a:endParaRPr lang="en-GB"/>
          </a:p>
        </p:txBody>
      </p:sp>
    </p:spTree>
    <p:extLst>
      <p:ext uri="{BB962C8B-B14F-4D97-AF65-F5344CB8AC3E}">
        <p14:creationId xmlns:p14="http://schemas.microsoft.com/office/powerpoint/2010/main" val="53185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4466-5033-5D64-584E-0DC16EE9A12E}"/>
              </a:ext>
            </a:extLst>
          </p:cNvPr>
          <p:cNvSpPr>
            <a:spLocks noGrp="1"/>
          </p:cNvSpPr>
          <p:nvPr>
            <p:ph type="ctrTitle"/>
          </p:nvPr>
        </p:nvSpPr>
        <p:spPr/>
        <p:txBody>
          <a:bodyPr>
            <a:normAutofit fontScale="90000"/>
          </a:bodyPr>
          <a:lstStyle/>
          <a:p>
            <a:r>
              <a:rPr lang="en-GB" dirty="0"/>
              <a:t>D2-2 pictures and infographics for new EAGLE web site content (2023)</a:t>
            </a:r>
          </a:p>
        </p:txBody>
      </p:sp>
      <p:sp>
        <p:nvSpPr>
          <p:cNvPr id="3" name="Subtitle 2">
            <a:extLst>
              <a:ext uri="{FF2B5EF4-FFF2-40B4-BE49-F238E27FC236}">
                <a16:creationId xmlns:a16="http://schemas.microsoft.com/office/drawing/2014/main" id="{CD0F1DC2-AE6A-DC97-A895-1A4667A3209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20942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with medium confidence">
            <a:extLst>
              <a:ext uri="{FF2B5EF4-FFF2-40B4-BE49-F238E27FC236}">
                <a16:creationId xmlns:a16="http://schemas.microsoft.com/office/drawing/2014/main" id="{89FFE956-3E1B-7882-4E46-11ACCC130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1850" y="1720850"/>
            <a:ext cx="5448300" cy="3416300"/>
          </a:xfrm>
          <a:prstGeom prst="rect">
            <a:avLst/>
          </a:prstGeom>
        </p:spPr>
      </p:pic>
      <p:sp>
        <p:nvSpPr>
          <p:cNvPr id="4" name="TextBox 3">
            <a:extLst>
              <a:ext uri="{FF2B5EF4-FFF2-40B4-BE49-F238E27FC236}">
                <a16:creationId xmlns:a16="http://schemas.microsoft.com/office/drawing/2014/main" id="{DEE0118C-585E-99C4-A5CF-B1C6BD1B1B7F}"/>
              </a:ext>
            </a:extLst>
          </p:cNvPr>
          <p:cNvSpPr txBox="1"/>
          <p:nvPr/>
        </p:nvSpPr>
        <p:spPr>
          <a:xfrm>
            <a:off x="567446" y="6032811"/>
            <a:ext cx="10865475" cy="261610"/>
          </a:xfrm>
          <a:prstGeom prst="rect">
            <a:avLst/>
          </a:prstGeom>
          <a:noFill/>
        </p:spPr>
        <p:txBody>
          <a:bodyPr wrap="none" rtlCol="0">
            <a:spAutoFit/>
          </a:bodyPr>
          <a:lstStyle/>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Figure 6 Decomposition of complex real world landscape situation which can be captured with EAGLE concept as a mapping tool (adapted from © </a:t>
            </a:r>
            <a:r>
              <a:rPr lang="en-GB" sz="1100" i="1" dirty="0" err="1">
                <a:solidFill>
                  <a:srgbClr val="44546A"/>
                </a:solidFill>
                <a:effectLst/>
                <a:latin typeface="Calibri" panose="020F0502020204030204" pitchFamily="34" charset="0"/>
                <a:ea typeface="Calibri" panose="020F0502020204030204" pitchFamily="34" charset="0"/>
                <a:cs typeface="Arial" panose="020B0604020202020204" pitchFamily="34" charset="0"/>
              </a:rPr>
              <a:t>Oberstdorf</a:t>
            </a:r>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 – </a:t>
            </a:r>
            <a:r>
              <a:rPr lang="en-GB" sz="1100" i="1" dirty="0" err="1">
                <a:solidFill>
                  <a:srgbClr val="44546A"/>
                </a:solidFill>
                <a:effectLst/>
                <a:latin typeface="Calibri" panose="020F0502020204030204" pitchFamily="34" charset="0"/>
                <a:ea typeface="Calibri" panose="020F0502020204030204" pitchFamily="34" charset="0"/>
                <a:cs typeface="Arial" panose="020B0604020202020204" pitchFamily="34" charset="0"/>
              </a:rPr>
              <a:t>Kleinwalsertal</a:t>
            </a:r>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 </a:t>
            </a:r>
            <a:r>
              <a:rPr lang="en-GB" sz="1100" i="1" dirty="0" err="1">
                <a:solidFill>
                  <a:srgbClr val="44546A"/>
                </a:solidFill>
                <a:effectLst/>
                <a:latin typeface="Calibri" panose="020F0502020204030204" pitchFamily="34" charset="0"/>
                <a:ea typeface="Calibri" panose="020F0502020204030204" pitchFamily="34" charset="0"/>
                <a:cs typeface="Arial" panose="020B0604020202020204" pitchFamily="34" charset="0"/>
              </a:rPr>
              <a:t>Bergbahnen</a:t>
            </a:r>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a:t>
            </a:r>
            <a:endParaRPr lang="en-GB" sz="1100" dirty="0"/>
          </a:p>
        </p:txBody>
      </p:sp>
    </p:spTree>
    <p:extLst>
      <p:ext uri="{BB962C8B-B14F-4D97-AF65-F5344CB8AC3E}">
        <p14:creationId xmlns:p14="http://schemas.microsoft.com/office/powerpoint/2010/main" val="108750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A84E29-7A95-AF57-46B7-87D7DAF47C41}"/>
              </a:ext>
            </a:extLst>
          </p:cNvPr>
          <p:cNvPicPr>
            <a:picLocks noChangeAspect="1"/>
          </p:cNvPicPr>
          <p:nvPr/>
        </p:nvPicPr>
        <p:blipFill>
          <a:blip r:embed="rId2" cstate="print">
            <a:extLst>
              <a:ext uri="{28A0092B-C50C-407E-A947-70E740481C1C}">
                <a14:useLocalDpi xmlns:a14="http://schemas.microsoft.com/office/drawing/2010/main" val="0"/>
              </a:ext>
            </a:extLst>
          </a:blip>
          <a:srcRect b="6315"/>
          <a:stretch>
            <a:fillRect/>
          </a:stretch>
        </p:blipFill>
        <p:spPr>
          <a:xfrm>
            <a:off x="1114563" y="547336"/>
            <a:ext cx="5648325" cy="1697355"/>
          </a:xfrm>
          <a:prstGeom prst="rect">
            <a:avLst/>
          </a:prstGeom>
        </p:spPr>
      </p:pic>
      <p:pic>
        <p:nvPicPr>
          <p:cNvPr id="3" name="Picture 2">
            <a:extLst>
              <a:ext uri="{FF2B5EF4-FFF2-40B4-BE49-F238E27FC236}">
                <a16:creationId xmlns:a16="http://schemas.microsoft.com/office/drawing/2014/main" id="{7503BEA1-3FEF-35B3-B859-4C19BF219424}"/>
              </a:ext>
            </a:extLst>
          </p:cNvPr>
          <p:cNvPicPr>
            <a:picLocks noChangeAspect="1"/>
          </p:cNvPicPr>
          <p:nvPr/>
        </p:nvPicPr>
        <p:blipFill>
          <a:blip r:embed="rId3">
            <a:extLst>
              <a:ext uri="{28A0092B-C50C-407E-A947-70E740481C1C}">
                <a14:useLocalDpi xmlns:a14="http://schemas.microsoft.com/office/drawing/2010/main" val="0"/>
              </a:ext>
            </a:extLst>
          </a:blip>
          <a:srcRect r="2445" b="7112"/>
          <a:stretch>
            <a:fillRect/>
          </a:stretch>
        </p:blipFill>
        <p:spPr>
          <a:xfrm>
            <a:off x="1114563" y="2416079"/>
            <a:ext cx="4599940" cy="1706245"/>
          </a:xfrm>
          <a:prstGeom prst="rect">
            <a:avLst/>
          </a:prstGeom>
        </p:spPr>
      </p:pic>
      <p:pic>
        <p:nvPicPr>
          <p:cNvPr id="4" name="Picture 3">
            <a:extLst>
              <a:ext uri="{FF2B5EF4-FFF2-40B4-BE49-F238E27FC236}">
                <a16:creationId xmlns:a16="http://schemas.microsoft.com/office/drawing/2014/main" id="{30E6811F-119E-C805-F634-B7E9B6EEAD29}"/>
              </a:ext>
            </a:extLst>
          </p:cNvPr>
          <p:cNvPicPr>
            <a:picLocks noChangeAspect="1"/>
          </p:cNvPicPr>
          <p:nvPr/>
        </p:nvPicPr>
        <p:blipFill>
          <a:blip r:embed="rId4">
            <a:extLst>
              <a:ext uri="{28A0092B-C50C-407E-A947-70E740481C1C}">
                <a14:useLocalDpi xmlns:a14="http://schemas.microsoft.com/office/drawing/2010/main" val="0"/>
              </a:ext>
            </a:extLst>
          </a:blip>
          <a:srcRect r="3716" b="13362"/>
          <a:stretch>
            <a:fillRect/>
          </a:stretch>
        </p:blipFill>
        <p:spPr>
          <a:xfrm>
            <a:off x="1114563" y="4293712"/>
            <a:ext cx="4879340" cy="1719580"/>
          </a:xfrm>
          <a:prstGeom prst="rect">
            <a:avLst/>
          </a:prstGeom>
        </p:spPr>
      </p:pic>
      <p:cxnSp>
        <p:nvCxnSpPr>
          <p:cNvPr id="5" name="Straight Connector 4">
            <a:extLst>
              <a:ext uri="{FF2B5EF4-FFF2-40B4-BE49-F238E27FC236}">
                <a16:creationId xmlns:a16="http://schemas.microsoft.com/office/drawing/2014/main" id="{A72E6C45-206F-219B-7AA6-38B0093A3301}"/>
              </a:ext>
            </a:extLst>
          </p:cNvPr>
          <p:cNvCxnSpPr/>
          <p:nvPr/>
        </p:nvCxnSpPr>
        <p:spPr>
          <a:xfrm>
            <a:off x="1382751" y="460383"/>
            <a:ext cx="9032488" cy="57712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5639681-269A-F0A9-759D-EDD6ADCF9F77}"/>
              </a:ext>
            </a:extLst>
          </p:cNvPr>
          <p:cNvCxnSpPr>
            <a:cxnSpLocks/>
          </p:cNvCxnSpPr>
          <p:nvPr/>
        </p:nvCxnSpPr>
        <p:spPr>
          <a:xfrm flipV="1">
            <a:off x="1382751" y="382685"/>
            <a:ext cx="9143858" cy="6163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13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GLE_Matrix_simple_LCC_fade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25713"/>
            <a:ext cx="57578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35535987"/>
          <p:cNvPicPr/>
          <p:nvPr/>
        </p:nvPicPr>
        <p:blipFill>
          <a:blip r:embed="rId3">
            <a:extLst>
              <a:ext uri="{28A0092B-C50C-407E-A947-70E740481C1C}">
                <a14:useLocalDpi xmlns:a14="http://schemas.microsoft.com/office/drawing/2010/main" val="0"/>
              </a:ext>
            </a:extLst>
          </a:blip>
          <a:srcRect r="2445" b="7112"/>
          <a:stretch>
            <a:fillRect/>
          </a:stretch>
        </p:blipFill>
        <p:spPr>
          <a:xfrm>
            <a:off x="1187450" y="2454513"/>
            <a:ext cx="4599940" cy="1706245"/>
          </a:xfrm>
          <a:prstGeom prst="rect">
            <a:avLst/>
          </a:prstGeom>
        </p:spPr>
      </p:pic>
      <p:pic>
        <p:nvPicPr>
          <p:cNvPr id="7" name="Picture 2065596430"/>
          <p:cNvPicPr/>
          <p:nvPr/>
        </p:nvPicPr>
        <p:blipFill>
          <a:blip r:embed="rId4">
            <a:extLst>
              <a:ext uri="{28A0092B-C50C-407E-A947-70E740481C1C}">
                <a14:useLocalDpi xmlns:a14="http://schemas.microsoft.com/office/drawing/2010/main" val="0"/>
              </a:ext>
            </a:extLst>
          </a:blip>
          <a:srcRect r="3716" b="13362"/>
          <a:stretch>
            <a:fillRect/>
          </a:stretch>
        </p:blipFill>
        <p:spPr>
          <a:xfrm>
            <a:off x="1187450" y="4372089"/>
            <a:ext cx="4879340" cy="1719580"/>
          </a:xfrm>
          <a:prstGeom prst="rect">
            <a:avLst/>
          </a:prstGeom>
        </p:spPr>
      </p:pic>
      <p:sp>
        <p:nvSpPr>
          <p:cNvPr id="2" name="TextBox 1">
            <a:extLst>
              <a:ext uri="{FF2B5EF4-FFF2-40B4-BE49-F238E27FC236}">
                <a16:creationId xmlns:a16="http://schemas.microsoft.com/office/drawing/2014/main" id="{0457851B-B59A-3E71-A39D-A142D9D1B8B7}"/>
              </a:ext>
            </a:extLst>
          </p:cNvPr>
          <p:cNvSpPr txBox="1"/>
          <p:nvPr/>
        </p:nvSpPr>
        <p:spPr>
          <a:xfrm>
            <a:off x="-34424" y="6041390"/>
            <a:ext cx="12226424" cy="261610"/>
          </a:xfrm>
          <a:prstGeom prst="rect">
            <a:avLst/>
          </a:prstGeom>
          <a:noFill/>
        </p:spPr>
        <p:txBody>
          <a:bodyPr wrap="none" rtlCol="0">
            <a:spAutoFit/>
          </a:bodyPr>
          <a:lstStyle/>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Figure 7 The EAGLE Matrix in horizontal form with the three blocks LCC, LUA, LCH. All three blocks are shown here for illustration reasons below each other, but normally are arranged sideways next to each other. </a:t>
            </a:r>
            <a:endParaRPr lang="en-GB" sz="1100" dirty="0"/>
          </a:p>
        </p:txBody>
      </p:sp>
    </p:spTree>
    <p:extLst>
      <p:ext uri="{BB962C8B-B14F-4D97-AF65-F5344CB8AC3E}">
        <p14:creationId xmlns:p14="http://schemas.microsoft.com/office/powerpoint/2010/main" val="360964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EAGLE-UML-Model_Sketch_web4"/>
          <p:cNvPicPr/>
          <p:nvPr/>
        </p:nvPicPr>
        <p:blipFill>
          <a:blip r:embed="rId2">
            <a:extLst>
              <a:ext uri="{28A0092B-C50C-407E-A947-70E740481C1C}">
                <a14:useLocalDpi xmlns:a14="http://schemas.microsoft.com/office/drawing/2010/main" val="0"/>
              </a:ext>
            </a:extLst>
          </a:blip>
          <a:srcRect/>
          <a:stretch>
            <a:fillRect/>
          </a:stretch>
        </p:blipFill>
        <p:spPr bwMode="auto">
          <a:xfrm>
            <a:off x="3232150" y="1578292"/>
            <a:ext cx="5727700" cy="3701415"/>
          </a:xfrm>
          <a:prstGeom prst="rect">
            <a:avLst/>
          </a:prstGeom>
          <a:noFill/>
          <a:ln>
            <a:noFill/>
          </a:ln>
        </p:spPr>
      </p:pic>
      <p:sp>
        <p:nvSpPr>
          <p:cNvPr id="2" name="TextBox 1">
            <a:extLst>
              <a:ext uri="{FF2B5EF4-FFF2-40B4-BE49-F238E27FC236}">
                <a16:creationId xmlns:a16="http://schemas.microsoft.com/office/drawing/2014/main" id="{3B680C57-21CA-9A6D-6905-E2ABDF7A057F}"/>
              </a:ext>
            </a:extLst>
          </p:cNvPr>
          <p:cNvSpPr txBox="1"/>
          <p:nvPr/>
        </p:nvSpPr>
        <p:spPr>
          <a:xfrm>
            <a:off x="1548754" y="5809786"/>
            <a:ext cx="8375832" cy="430887"/>
          </a:xfrm>
          <a:prstGeom prst="rect">
            <a:avLst/>
          </a:prstGeom>
          <a:noFill/>
        </p:spPr>
        <p:txBody>
          <a:bodyPr wrap="square" rtlCol="0">
            <a:spAutoFit/>
          </a:bodyPr>
          <a:lstStyle/>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Figure 8 Simplified structure of the EAGLE UML data model, with a Land Unit as a geometric instance of a “Dataset”, being composed of “Land Cover Components”, enriched by “Land Use Attributes”, and further described by “Land Characteristics”.</a:t>
            </a:r>
            <a:endParaRPr lang="en-GB" sz="1100" dirty="0"/>
          </a:p>
        </p:txBody>
      </p:sp>
    </p:spTree>
    <p:extLst>
      <p:ext uri="{BB962C8B-B14F-4D97-AF65-F5344CB8AC3E}">
        <p14:creationId xmlns:p14="http://schemas.microsoft.com/office/powerpoint/2010/main" val="321730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5533B0-9CA9-DC5E-9F0E-6C7D40D76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272" y="1952625"/>
            <a:ext cx="4572000" cy="2952750"/>
          </a:xfrm>
          <a:prstGeom prst="rect">
            <a:avLst/>
          </a:prstGeom>
        </p:spPr>
      </p:pic>
      <p:cxnSp>
        <p:nvCxnSpPr>
          <p:cNvPr id="3" name="Straight Connector 2">
            <a:extLst>
              <a:ext uri="{FF2B5EF4-FFF2-40B4-BE49-F238E27FC236}">
                <a16:creationId xmlns:a16="http://schemas.microsoft.com/office/drawing/2014/main" id="{8AA79174-97D9-A9E3-DACF-7F6C1DA602AC}"/>
              </a:ext>
            </a:extLst>
          </p:cNvPr>
          <p:cNvCxnSpPr/>
          <p:nvPr/>
        </p:nvCxnSpPr>
        <p:spPr>
          <a:xfrm>
            <a:off x="1382751" y="460383"/>
            <a:ext cx="9032488" cy="57712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7CD69C2-ACF5-F9EA-7EF9-2CFF429554A9}"/>
              </a:ext>
            </a:extLst>
          </p:cNvPr>
          <p:cNvCxnSpPr>
            <a:cxnSpLocks/>
          </p:cNvCxnSpPr>
          <p:nvPr/>
        </p:nvCxnSpPr>
        <p:spPr>
          <a:xfrm flipV="1">
            <a:off x="1382751" y="382685"/>
            <a:ext cx="9143858" cy="6163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0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8A7123-58D6-EC65-08A2-FFA247E75C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514" y="2536274"/>
            <a:ext cx="2667635" cy="1405890"/>
          </a:xfrm>
          <a:prstGeom prst="rect">
            <a:avLst/>
          </a:prstGeom>
        </p:spPr>
      </p:pic>
      <p:pic>
        <p:nvPicPr>
          <p:cNvPr id="3" name="Picture 2">
            <a:extLst>
              <a:ext uri="{FF2B5EF4-FFF2-40B4-BE49-F238E27FC236}">
                <a16:creationId xmlns:a16="http://schemas.microsoft.com/office/drawing/2014/main" id="{E75291D9-69BB-EF64-0AC2-259B8CD23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123" y="2526431"/>
            <a:ext cx="3274695" cy="1425575"/>
          </a:xfrm>
          <a:prstGeom prst="rect">
            <a:avLst/>
          </a:prstGeom>
        </p:spPr>
      </p:pic>
      <p:sp>
        <p:nvSpPr>
          <p:cNvPr id="4" name="TextBox 3">
            <a:extLst>
              <a:ext uri="{FF2B5EF4-FFF2-40B4-BE49-F238E27FC236}">
                <a16:creationId xmlns:a16="http://schemas.microsoft.com/office/drawing/2014/main" id="{9F017D6F-E457-348E-06F4-AA309929CA41}"/>
              </a:ext>
            </a:extLst>
          </p:cNvPr>
          <p:cNvSpPr txBox="1"/>
          <p:nvPr/>
        </p:nvSpPr>
        <p:spPr>
          <a:xfrm>
            <a:off x="690514" y="5062652"/>
            <a:ext cx="7762110" cy="600164"/>
          </a:xfrm>
          <a:prstGeom prst="rect">
            <a:avLst/>
          </a:prstGeom>
          <a:noFill/>
        </p:spPr>
        <p:txBody>
          <a:bodyPr wrap="square" rtlCol="0">
            <a:spAutoFit/>
          </a:bodyPr>
          <a:lstStyle/>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Figure 9 Example of how to decompose and bar-code a complex landscape situation: Pasture grassland combined with Renewable Energy Production. All elements assigned code “3” are mandatory all together; elements coded with "2" are selective mandatory, meaning at least one or more of them must be present.</a:t>
            </a:r>
            <a:endParaRPr lang="en-GB" sz="1100" dirty="0"/>
          </a:p>
        </p:txBody>
      </p:sp>
    </p:spTree>
    <p:extLst>
      <p:ext uri="{BB962C8B-B14F-4D97-AF65-F5344CB8AC3E}">
        <p14:creationId xmlns:p14="http://schemas.microsoft.com/office/powerpoint/2010/main" val="355648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985F65-5DCC-643A-1025-7E8E10D20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338" y="2058119"/>
            <a:ext cx="2570480" cy="2362200"/>
          </a:xfrm>
          <a:prstGeom prst="rect">
            <a:avLst/>
          </a:prstGeom>
        </p:spPr>
      </p:pic>
      <p:pic>
        <p:nvPicPr>
          <p:cNvPr id="3" name="Picture 2">
            <a:extLst>
              <a:ext uri="{FF2B5EF4-FFF2-40B4-BE49-F238E27FC236}">
                <a16:creationId xmlns:a16="http://schemas.microsoft.com/office/drawing/2014/main" id="{3D71B295-BFCB-4982-4BEE-9ACE57AE9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690" y="2010494"/>
            <a:ext cx="3080385" cy="2409825"/>
          </a:xfrm>
          <a:prstGeom prst="rect">
            <a:avLst/>
          </a:prstGeom>
        </p:spPr>
      </p:pic>
      <p:sp>
        <p:nvSpPr>
          <p:cNvPr id="4" name="TextBox 3">
            <a:extLst>
              <a:ext uri="{FF2B5EF4-FFF2-40B4-BE49-F238E27FC236}">
                <a16:creationId xmlns:a16="http://schemas.microsoft.com/office/drawing/2014/main" id="{414A9043-5E00-16EB-FA79-9771B46D0627}"/>
              </a:ext>
            </a:extLst>
          </p:cNvPr>
          <p:cNvSpPr txBox="1"/>
          <p:nvPr/>
        </p:nvSpPr>
        <p:spPr>
          <a:xfrm>
            <a:off x="1510225" y="4850780"/>
            <a:ext cx="8766125" cy="613317"/>
          </a:xfrm>
          <a:prstGeom prst="rect">
            <a:avLst/>
          </a:prstGeom>
          <a:noFill/>
        </p:spPr>
        <p:txBody>
          <a:bodyPr wrap="square" rtlCol="0">
            <a:spAutoFit/>
          </a:bodyPr>
          <a:lstStyle/>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Figure 10 Example of bar-coding decomposition of the textual CLC class definition “Natural Grassland”. Mandatory elements are coded with “3” and must be present all together, optional elements which frequently or typically (but not necessarily) can occur are coded with “1”, and elements excluded by definition are coded “X”.</a:t>
            </a:r>
            <a:endParaRPr lang="en-GB" sz="1100" dirty="0"/>
          </a:p>
        </p:txBody>
      </p:sp>
    </p:spTree>
    <p:extLst>
      <p:ext uri="{BB962C8B-B14F-4D97-AF65-F5344CB8AC3E}">
        <p14:creationId xmlns:p14="http://schemas.microsoft.com/office/powerpoint/2010/main" val="188647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2"/>
          <p:cNvSpPr txBox="1">
            <a:spLocks noChangeArrowheads="1"/>
          </p:cNvSpPr>
          <p:nvPr/>
        </p:nvSpPr>
        <p:spPr bwMode="auto">
          <a:xfrm>
            <a:off x="2085975" y="2062162"/>
            <a:ext cx="2781300" cy="2809875"/>
          </a:xfrm>
          <a:prstGeom prst="rect">
            <a:avLst/>
          </a:prstGeom>
          <a:solidFill>
            <a:srgbClr val="FFFFFF"/>
          </a:solidFill>
          <a:ln w="9525">
            <a:noFill/>
            <a:miter lim="800000"/>
            <a:headEnd/>
            <a:tailEnd/>
          </a:ln>
        </p:spPr>
        <p:txBody>
          <a:bodyPr rot="0" vert="horz" wrap="square" lIns="36000" tIns="36000" rIns="36000" bIns="36000" anchor="t" anchorCtr="0">
            <a:noAutofit/>
          </a:bodyPr>
          <a:lstStyle/>
          <a:p>
            <a:pPr>
              <a:lnSpc>
                <a:spcPct val="107000"/>
              </a:lnSpc>
              <a:spcAft>
                <a:spcPts val="0"/>
              </a:spcAft>
            </a:pPr>
            <a:r>
              <a:rPr lang="en-GB" sz="1000" u="sng">
                <a:effectLst/>
                <a:latin typeface="Calibri" panose="020F0502020204030204" pitchFamily="34" charset="0"/>
                <a:ea typeface="Calibri" panose="020F0502020204030204" pitchFamily="34" charset="0"/>
                <a:cs typeface="Calibri" panose="020F0502020204030204" pitchFamily="34" charset="0"/>
              </a:rPr>
              <a:t>Class definition CLC 2.4.2 Complex cultivation patterns</a:t>
            </a:r>
            <a:endParaRPr lang="de-DE"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Mosaic</a:t>
            </a:r>
            <a:r>
              <a:rPr lang="en-GB" sz="1000">
                <a:solidFill>
                  <a:srgbClr val="EEC100"/>
                </a:solidFill>
                <a:effectLst/>
                <a:latin typeface="Calibri" panose="020F0502020204030204" pitchFamily="34" charset="0"/>
                <a:ea typeface="Calibri" panose="020F0502020204030204" pitchFamily="34" charset="0"/>
                <a:cs typeface="Calibri" panose="020F0502020204030204" pitchFamily="34" charset="0"/>
              </a:rPr>
              <a:t> </a:t>
            </a:r>
            <a:r>
              <a:rPr lang="en-GB" sz="1000">
                <a:effectLst/>
                <a:latin typeface="Calibri" panose="020F0502020204030204" pitchFamily="34" charset="0"/>
                <a:ea typeface="Calibri" panose="020F0502020204030204" pitchFamily="34" charset="0"/>
                <a:cs typeface="Calibri" panose="020F0502020204030204" pitchFamily="34" charset="0"/>
              </a:rPr>
              <a:t>of </a:t>
            </a:r>
            <a:r>
              <a:rPr lang="en-GB" sz="1000" b="1">
                <a:solidFill>
                  <a:srgbClr val="9900FF"/>
                </a:solidFill>
                <a:effectLst/>
                <a:latin typeface="Calibri" panose="020F0502020204030204" pitchFamily="34" charset="0"/>
                <a:ea typeface="Calibri" panose="020F0502020204030204" pitchFamily="34" charset="0"/>
                <a:cs typeface="Calibri" panose="020F0502020204030204" pitchFamily="34" charset="0"/>
              </a:rPr>
              <a:t>agricultural</a:t>
            </a:r>
            <a:r>
              <a:rPr lang="en-GB" sz="100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GB" sz="1000">
                <a:effectLst/>
                <a:latin typeface="Calibri" panose="020F0502020204030204" pitchFamily="34" charset="0"/>
                <a:ea typeface="Calibri" panose="020F0502020204030204" pitchFamily="34" charset="0"/>
                <a:cs typeface="Calibri" panose="020F0502020204030204" pitchFamily="34" charset="0"/>
              </a:rPr>
              <a:t>land parcels of </a:t>
            </a:r>
            <a:r>
              <a:rPr lang="en-GB" sz="1000" u="sng">
                <a:effectLst/>
                <a:latin typeface="Calibri" panose="020F0502020204030204" pitchFamily="34" charset="0"/>
                <a:ea typeface="Calibri" panose="020F0502020204030204" pitchFamily="34" charset="0"/>
                <a:cs typeface="Calibri" panose="020F0502020204030204" pitchFamily="34" charset="0"/>
              </a:rPr>
              <a:t>at least two</a:t>
            </a:r>
            <a:r>
              <a:rPr lang="en-GB" sz="1000">
                <a:effectLst/>
                <a:latin typeface="Calibri" panose="020F0502020204030204" pitchFamily="34" charset="0"/>
                <a:ea typeface="Calibri" panose="020F0502020204030204" pitchFamily="34" charset="0"/>
                <a:cs typeface="Calibri" panose="020F0502020204030204" pitchFamily="34" charset="0"/>
              </a:rPr>
              <a:t> of the following three </a:t>
            </a: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cultivation types:</a:t>
            </a:r>
            <a:r>
              <a:rPr lang="en-GB" sz="1000">
                <a:solidFill>
                  <a:srgbClr val="EEC100"/>
                </a:solidFill>
                <a:effectLst/>
                <a:latin typeface="Calibri" panose="020F0502020204030204" pitchFamily="34" charset="0"/>
                <a:ea typeface="Calibri" panose="020F0502020204030204" pitchFamily="34" charset="0"/>
                <a:cs typeface="Calibri" panose="020F0502020204030204" pitchFamily="34" charset="0"/>
              </a:rPr>
              <a:t> </a:t>
            </a: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arable crop land, pasture</a:t>
            </a:r>
            <a:r>
              <a:rPr lang="en-GB" sz="1000">
                <a:solidFill>
                  <a:srgbClr val="EEC100"/>
                </a:solidFill>
                <a:effectLst/>
                <a:latin typeface="Calibri" panose="020F0502020204030204" pitchFamily="34" charset="0"/>
                <a:ea typeface="Calibri" panose="020F0502020204030204" pitchFamily="34" charset="0"/>
                <a:cs typeface="Calibri" panose="020F0502020204030204" pitchFamily="34" charset="0"/>
              </a:rPr>
              <a:t> </a:t>
            </a:r>
            <a:r>
              <a:rPr lang="en-GB" sz="1000">
                <a:effectLst/>
                <a:latin typeface="Calibri" panose="020F0502020204030204" pitchFamily="34" charset="0"/>
                <a:ea typeface="Calibri" panose="020F0502020204030204" pitchFamily="34" charset="0"/>
                <a:cs typeface="Calibri" panose="020F0502020204030204" pitchFamily="34" charset="0"/>
              </a:rPr>
              <a:t>[</a:t>
            </a:r>
            <a:r>
              <a:rPr lang="en-GB" sz="1000" b="1">
                <a:solidFill>
                  <a:srgbClr val="33CC33"/>
                </a:solidFill>
                <a:effectLst/>
                <a:latin typeface="Calibri" panose="020F0502020204030204" pitchFamily="34" charset="0"/>
                <a:ea typeface="Calibri" panose="020F0502020204030204" pitchFamily="34" charset="0"/>
                <a:cs typeface="Calibri" panose="020F0502020204030204" pitchFamily="34" charset="0"/>
              </a:rPr>
              <a:t>herbaceous vegetation</a:t>
            </a:r>
            <a:r>
              <a:rPr lang="en-GB" sz="1000">
                <a:effectLst/>
                <a:latin typeface="Calibri" panose="020F0502020204030204" pitchFamily="34" charset="0"/>
                <a:ea typeface="Calibri" panose="020F0502020204030204" pitchFamily="34" charset="0"/>
                <a:cs typeface="Calibri" panose="020F0502020204030204" pitchFamily="34" charset="0"/>
              </a:rPr>
              <a:t>] and</a:t>
            </a:r>
            <a:r>
              <a:rPr lang="en-GB" sz="1000" b="1">
                <a:effectLst/>
                <a:latin typeface="Calibri" panose="020F0502020204030204" pitchFamily="34" charset="0"/>
                <a:ea typeface="Calibri" panose="020F0502020204030204" pitchFamily="34" charset="0"/>
                <a:cs typeface="Calibri" panose="020F0502020204030204" pitchFamily="34" charset="0"/>
              </a:rPr>
              <a:t> </a:t>
            </a: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permanent crop land </a:t>
            </a:r>
            <a:r>
              <a:rPr lang="en-GB" sz="1000">
                <a:effectLst/>
                <a:latin typeface="Calibri" panose="020F0502020204030204" pitchFamily="34" charset="0"/>
                <a:ea typeface="Calibri" panose="020F0502020204030204" pitchFamily="34" charset="0"/>
                <a:cs typeface="Calibri" panose="020F0502020204030204" pitchFamily="34" charset="0"/>
              </a:rPr>
              <a:t>[</a:t>
            </a:r>
            <a:r>
              <a:rPr lang="en-GB" sz="1000" b="1">
                <a:solidFill>
                  <a:srgbClr val="33CC33"/>
                </a:solidFill>
                <a:effectLst/>
                <a:latin typeface="Calibri" panose="020F0502020204030204" pitchFamily="34" charset="0"/>
                <a:ea typeface="Calibri" panose="020F0502020204030204" pitchFamily="34" charset="0"/>
                <a:cs typeface="Calibri" panose="020F0502020204030204" pitchFamily="34" charset="0"/>
              </a:rPr>
              <a:t>woody vegetation</a:t>
            </a:r>
            <a:r>
              <a:rPr lang="en-GB" sz="1000">
                <a:effectLst/>
                <a:latin typeface="Calibri" panose="020F0502020204030204" pitchFamily="34" charset="0"/>
                <a:ea typeface="Calibri" panose="020F0502020204030204" pitchFamily="34" charset="0"/>
                <a:cs typeface="Calibri" panose="020F0502020204030204" pitchFamily="34" charset="0"/>
              </a:rPr>
              <a:t>];</a:t>
            </a:r>
            <a:endParaRPr lang="de-DE"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Mosaic</a:t>
            </a:r>
            <a:r>
              <a:rPr lang="en-GB" sz="1000">
                <a:solidFill>
                  <a:srgbClr val="EEC100"/>
                </a:solidFill>
                <a:effectLst/>
                <a:latin typeface="Calibri" panose="020F0502020204030204" pitchFamily="34" charset="0"/>
                <a:ea typeface="Calibri" panose="020F0502020204030204" pitchFamily="34" charset="0"/>
                <a:cs typeface="Calibri" panose="020F0502020204030204" pitchFamily="34" charset="0"/>
              </a:rPr>
              <a:t> </a:t>
            </a:r>
            <a:r>
              <a:rPr lang="en-GB" sz="1000">
                <a:effectLst/>
                <a:latin typeface="Calibri" panose="020F0502020204030204" pitchFamily="34" charset="0"/>
                <a:ea typeface="Calibri" panose="020F0502020204030204" pitchFamily="34" charset="0"/>
                <a:cs typeface="Calibri" panose="020F0502020204030204" pitchFamily="34" charset="0"/>
              </a:rPr>
              <a:t>of parcels of </a:t>
            </a: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permanent crop</a:t>
            </a:r>
            <a:r>
              <a:rPr lang="en-GB" sz="1000" b="1">
                <a:solidFill>
                  <a:srgbClr val="FFD966"/>
                </a:solidFill>
                <a:effectLst/>
                <a:latin typeface="Calibri" panose="020F0502020204030204" pitchFamily="34" charset="0"/>
                <a:ea typeface="Calibri" panose="020F0502020204030204" pitchFamily="34" charset="0"/>
                <a:cs typeface="Calibri" panose="020F0502020204030204" pitchFamily="34" charset="0"/>
              </a:rPr>
              <a:t>s </a:t>
            </a:r>
            <a:r>
              <a:rPr lang="en-GB" sz="1000">
                <a:effectLst/>
                <a:latin typeface="Calibri" panose="020F0502020204030204" pitchFamily="34" charset="0"/>
                <a:ea typeface="Calibri" panose="020F0502020204030204" pitchFamily="34" charset="0"/>
                <a:cs typeface="Calibri" panose="020F0502020204030204" pitchFamily="34" charset="0"/>
              </a:rPr>
              <a:t>(</a:t>
            </a: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fruit </a:t>
            </a:r>
            <a:r>
              <a:rPr lang="en-GB" sz="1000" b="1">
                <a:solidFill>
                  <a:srgbClr val="33CC33"/>
                </a:solidFill>
                <a:effectLst/>
                <a:latin typeface="Calibri" panose="020F0502020204030204" pitchFamily="34" charset="0"/>
                <a:ea typeface="Calibri" panose="020F0502020204030204" pitchFamily="34" charset="0"/>
                <a:cs typeface="Calibri" panose="020F0502020204030204" pitchFamily="34" charset="0"/>
              </a:rPr>
              <a:t>trees</a:t>
            </a: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 berry plantations, vineyards </a:t>
            </a:r>
            <a:r>
              <a:rPr lang="en-GB" sz="1000">
                <a:effectLst/>
                <a:latin typeface="Calibri" panose="020F0502020204030204" pitchFamily="34" charset="0"/>
                <a:ea typeface="Calibri" panose="020F0502020204030204" pitchFamily="34" charset="0"/>
                <a:cs typeface="Calibri" panose="020F0502020204030204" pitchFamily="34" charset="0"/>
              </a:rPr>
              <a:t>and</a:t>
            </a:r>
            <a:r>
              <a:rPr lang="en-GB" sz="1000" b="1">
                <a:effectLst/>
                <a:latin typeface="Calibri" panose="020F0502020204030204" pitchFamily="34" charset="0"/>
                <a:ea typeface="Calibri" panose="020F0502020204030204" pitchFamily="34" charset="0"/>
                <a:cs typeface="Calibri" panose="020F0502020204030204" pitchFamily="34" charset="0"/>
              </a:rPr>
              <a:t> </a:t>
            </a: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olive groves</a:t>
            </a:r>
            <a:r>
              <a:rPr lang="en-GB" sz="1000">
                <a:effectLst/>
                <a:latin typeface="Calibri" panose="020F0502020204030204" pitchFamily="34" charset="0"/>
                <a:ea typeface="Calibri" panose="020F0502020204030204" pitchFamily="34" charset="0"/>
                <a:cs typeface="Calibri" panose="020F0502020204030204" pitchFamily="34" charset="0"/>
              </a:rPr>
              <a:t>);</a:t>
            </a:r>
            <a:endParaRPr lang="de-DE"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000" b="1">
                <a:solidFill>
                  <a:srgbClr val="9900FF"/>
                </a:solidFill>
                <a:effectLst/>
                <a:latin typeface="Calibri" panose="020F0502020204030204" pitchFamily="34" charset="0"/>
                <a:ea typeface="Calibri" panose="020F0502020204030204" pitchFamily="34" charset="0"/>
                <a:cs typeface="Calibri" panose="020F0502020204030204" pitchFamily="34" charset="0"/>
              </a:rPr>
              <a:t>Agricultural</a:t>
            </a:r>
            <a:r>
              <a:rPr lang="en-GB" sz="1000">
                <a:effectLst/>
                <a:latin typeface="Calibri" panose="020F0502020204030204" pitchFamily="34" charset="0"/>
                <a:ea typeface="Calibri" panose="020F0502020204030204" pitchFamily="34" charset="0"/>
                <a:cs typeface="Calibri" panose="020F0502020204030204" pitchFamily="34" charset="0"/>
              </a:rPr>
              <a:t> </a:t>
            </a: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mosaics</a:t>
            </a:r>
            <a:r>
              <a:rPr lang="en-GB" sz="1000">
                <a:effectLst/>
                <a:latin typeface="Calibri" panose="020F0502020204030204" pitchFamily="34" charset="0"/>
                <a:ea typeface="Calibri" panose="020F0502020204030204" pitchFamily="34" charset="0"/>
                <a:cs typeface="Calibri" panose="020F0502020204030204" pitchFamily="34" charset="0"/>
              </a:rPr>
              <a:t> with </a:t>
            </a: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scattered</a:t>
            </a:r>
            <a:r>
              <a:rPr lang="en-GB" sz="1000">
                <a:effectLst/>
                <a:latin typeface="Calibri" panose="020F0502020204030204" pitchFamily="34" charset="0"/>
                <a:ea typeface="Calibri" panose="020F0502020204030204" pitchFamily="34" charset="0"/>
                <a:cs typeface="Calibri" panose="020F0502020204030204" pitchFamily="34" charset="0"/>
              </a:rPr>
              <a:t> </a:t>
            </a:r>
            <a:r>
              <a:rPr lang="en-GB" sz="1000" b="1">
                <a:solidFill>
                  <a:srgbClr val="FF0000"/>
                </a:solidFill>
                <a:effectLst/>
                <a:latin typeface="Calibri" panose="020F0502020204030204" pitchFamily="34" charset="0"/>
                <a:ea typeface="Calibri" panose="020F0502020204030204" pitchFamily="34" charset="0"/>
                <a:cs typeface="Calibri" panose="020F0502020204030204" pitchFamily="34" charset="0"/>
              </a:rPr>
              <a:t>houses</a:t>
            </a:r>
            <a:r>
              <a:rPr lang="en-GB" sz="1000">
                <a:effectLst/>
                <a:latin typeface="Calibri" panose="020F0502020204030204" pitchFamily="34" charset="0"/>
                <a:ea typeface="Calibri" panose="020F0502020204030204" pitchFamily="34" charset="0"/>
                <a:cs typeface="Calibri" panose="020F0502020204030204" pitchFamily="34" charset="0"/>
              </a:rPr>
              <a:t>, or </a:t>
            </a:r>
            <a:r>
              <a:rPr lang="en-GB" sz="1000" b="1">
                <a:solidFill>
                  <a:srgbClr val="FF0000"/>
                </a:solidFill>
                <a:effectLst/>
                <a:latin typeface="Calibri" panose="020F0502020204030204" pitchFamily="34" charset="0"/>
                <a:ea typeface="Calibri" panose="020F0502020204030204" pitchFamily="34" charset="0"/>
                <a:cs typeface="Calibri" panose="020F0502020204030204" pitchFamily="34" charset="0"/>
              </a:rPr>
              <a:t>garden huts</a:t>
            </a:r>
            <a:r>
              <a:rPr lang="en-GB" sz="1000">
                <a:effectLst/>
                <a:latin typeface="Calibri" panose="020F0502020204030204" pitchFamily="34" charset="0"/>
                <a:ea typeface="Calibri" panose="020F0502020204030204" pitchFamily="34" charset="0"/>
                <a:cs typeface="Calibri" panose="020F0502020204030204" pitchFamily="34" charset="0"/>
              </a:rPr>
              <a:t>, situated in </a:t>
            </a: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proximity of</a:t>
            </a:r>
            <a:r>
              <a:rPr lang="en-GB" sz="1000">
                <a:solidFill>
                  <a:srgbClr val="EEC100"/>
                </a:solidFill>
                <a:effectLst/>
                <a:latin typeface="Calibri" panose="020F0502020204030204" pitchFamily="34" charset="0"/>
                <a:ea typeface="Calibri" panose="020F0502020204030204" pitchFamily="34" charset="0"/>
                <a:cs typeface="Calibri" panose="020F0502020204030204" pitchFamily="34" charset="0"/>
              </a:rPr>
              <a:t> </a:t>
            </a: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rural </a:t>
            </a:r>
            <a:r>
              <a:rPr lang="en-GB" sz="1000">
                <a:effectLst/>
                <a:latin typeface="Calibri" panose="020F0502020204030204" pitchFamily="34" charset="0"/>
                <a:ea typeface="Calibri" panose="020F0502020204030204" pitchFamily="34" charset="0"/>
                <a:cs typeface="Calibri" panose="020F0502020204030204" pitchFamily="34" charset="0"/>
              </a:rPr>
              <a:t>or </a:t>
            </a: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urban</a:t>
            </a:r>
            <a:r>
              <a:rPr lang="en-GB" sz="1000">
                <a:effectLst/>
                <a:latin typeface="Calibri" panose="020F0502020204030204" pitchFamily="34" charset="0"/>
                <a:ea typeface="Calibri" panose="020F0502020204030204" pitchFamily="34" charset="0"/>
                <a:cs typeface="Calibri" panose="020F0502020204030204" pitchFamily="34" charset="0"/>
              </a:rPr>
              <a:t> settlements and </a:t>
            </a:r>
            <a:r>
              <a:rPr lang="en-GB" sz="1000" b="1">
                <a:solidFill>
                  <a:srgbClr val="9900FF"/>
                </a:solidFill>
                <a:effectLst/>
                <a:latin typeface="Calibri" panose="020F0502020204030204" pitchFamily="34" charset="0"/>
                <a:ea typeface="Calibri" panose="020F0502020204030204" pitchFamily="34" charset="0"/>
                <a:cs typeface="Calibri" panose="020F0502020204030204" pitchFamily="34" charset="0"/>
              </a:rPr>
              <a:t>used for growing agricultural</a:t>
            </a:r>
            <a:r>
              <a:rPr lang="en-GB" sz="1000">
                <a:solidFill>
                  <a:srgbClr val="CC66FF"/>
                </a:solidFill>
                <a:effectLst/>
                <a:latin typeface="Calibri" panose="020F0502020204030204" pitchFamily="34" charset="0"/>
                <a:ea typeface="Calibri" panose="020F0502020204030204" pitchFamily="34" charset="0"/>
                <a:cs typeface="Calibri" panose="020F0502020204030204" pitchFamily="34" charset="0"/>
              </a:rPr>
              <a:t> </a:t>
            </a:r>
            <a:r>
              <a:rPr lang="en-GB" sz="1000">
                <a:effectLst/>
                <a:latin typeface="Calibri" panose="020F0502020204030204" pitchFamily="34" charset="0"/>
                <a:ea typeface="Calibri" panose="020F0502020204030204" pitchFamily="34" charset="0"/>
                <a:cs typeface="Calibri" panose="020F0502020204030204" pitchFamily="34" charset="0"/>
              </a:rPr>
              <a:t>crops, fruit, and vegetable </a:t>
            </a:r>
            <a:r>
              <a:rPr lang="en-GB" sz="1000" b="1">
                <a:solidFill>
                  <a:srgbClr val="9900FF"/>
                </a:solidFill>
                <a:effectLst/>
                <a:latin typeface="Calibri" panose="020F0502020204030204" pitchFamily="34" charset="0"/>
                <a:ea typeface="Calibri" panose="020F0502020204030204" pitchFamily="34" charset="0"/>
                <a:cs typeface="Calibri" panose="020F0502020204030204" pitchFamily="34" charset="0"/>
              </a:rPr>
              <a:t>for own consumption</a:t>
            </a:r>
            <a:r>
              <a:rPr lang="en-GB" sz="1000">
                <a:effectLst/>
                <a:latin typeface="Calibri" panose="020F0502020204030204" pitchFamily="34" charset="0"/>
                <a:ea typeface="Calibri" panose="020F0502020204030204" pitchFamily="34" charset="0"/>
                <a:cs typeface="Calibri" panose="020F0502020204030204" pitchFamily="34" charset="0"/>
              </a:rPr>
              <a:t>;</a:t>
            </a:r>
            <a:endParaRPr lang="de-DE"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Hobby/city/kitchen gardens</a:t>
            </a:r>
            <a:r>
              <a:rPr lang="en-GB" sz="1000">
                <a:solidFill>
                  <a:srgbClr val="EEC100"/>
                </a:solidFill>
                <a:effectLst/>
                <a:latin typeface="Calibri" panose="020F0502020204030204" pitchFamily="34" charset="0"/>
                <a:ea typeface="Calibri" panose="020F0502020204030204" pitchFamily="34" charset="0"/>
                <a:cs typeface="Calibri" panose="020F0502020204030204" pitchFamily="34" charset="0"/>
              </a:rPr>
              <a:t> </a:t>
            </a:r>
            <a:r>
              <a:rPr lang="en-GB" sz="1000">
                <a:effectLst/>
                <a:latin typeface="Calibri" panose="020F0502020204030204" pitchFamily="34" charset="0"/>
                <a:ea typeface="Calibri" panose="020F0502020204030204" pitchFamily="34" charset="0"/>
                <a:cs typeface="Calibri" panose="020F0502020204030204" pitchFamily="34" charset="0"/>
              </a:rPr>
              <a:t>primarily for </a:t>
            </a:r>
            <a:r>
              <a:rPr lang="en-GB" sz="1000" b="1">
                <a:solidFill>
                  <a:srgbClr val="9900FF"/>
                </a:solidFill>
                <a:effectLst/>
                <a:latin typeface="Calibri" panose="020F0502020204030204" pitchFamily="34" charset="0"/>
                <a:ea typeface="Calibri" panose="020F0502020204030204" pitchFamily="34" charset="0"/>
                <a:cs typeface="Calibri" panose="020F0502020204030204" pitchFamily="34" charset="0"/>
              </a:rPr>
              <a:t>agricultural production use</a:t>
            </a:r>
            <a:r>
              <a:rPr lang="en-GB" sz="1000">
                <a:effectLst/>
                <a:latin typeface="Calibri" panose="020F0502020204030204" pitchFamily="34" charset="0"/>
                <a:ea typeface="Calibri" panose="020F0502020204030204" pitchFamily="34" charset="0"/>
                <a:cs typeface="Calibri" panose="020F0502020204030204" pitchFamily="34" charset="0"/>
              </a:rPr>
              <a:t>;</a:t>
            </a:r>
            <a:endParaRPr lang="de-DE"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Vineyards</a:t>
            </a:r>
            <a:r>
              <a:rPr lang="en-GB" sz="1000">
                <a:effectLst/>
                <a:latin typeface="Calibri" panose="020F0502020204030204" pitchFamily="34" charset="0"/>
                <a:ea typeface="Calibri" panose="020F0502020204030204" pitchFamily="34" charset="0"/>
                <a:cs typeface="Calibri" panose="020F0502020204030204" pitchFamily="34" charset="0"/>
              </a:rPr>
              <a:t>, intermixed with other cultivation types in </a:t>
            </a:r>
            <a:r>
              <a:rPr lang="en-GB" sz="1000" b="1">
                <a:solidFill>
                  <a:srgbClr val="EEC100"/>
                </a:solidFill>
                <a:effectLst/>
                <a:latin typeface="Calibri" panose="020F0502020204030204" pitchFamily="34" charset="0"/>
                <a:ea typeface="Calibri" panose="020F0502020204030204" pitchFamily="34" charset="0"/>
                <a:cs typeface="Calibri" panose="020F0502020204030204" pitchFamily="34" charset="0"/>
              </a:rPr>
              <a:t>mosaic pattern</a:t>
            </a:r>
            <a:r>
              <a:rPr lang="en-GB" sz="1000">
                <a:effectLst/>
                <a:latin typeface="Calibri" panose="020F0502020204030204" pitchFamily="34" charset="0"/>
                <a:ea typeface="Calibri" panose="020F0502020204030204" pitchFamily="34" charset="0"/>
                <a:cs typeface="Calibri" panose="020F0502020204030204" pitchFamily="34" charset="0"/>
              </a:rPr>
              <a:t>.</a:t>
            </a:r>
            <a:endParaRPr lang="de-DE"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1" descr="A screenshot of a spreadsheet&#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5203190" y="1971675"/>
            <a:ext cx="3023870" cy="2819400"/>
          </a:xfrm>
          <a:prstGeom prst="rect">
            <a:avLst/>
          </a:prstGeom>
          <a:noFill/>
          <a:ln>
            <a:noFill/>
          </a:ln>
        </p:spPr>
      </p:pic>
      <p:sp>
        <p:nvSpPr>
          <p:cNvPr id="2" name="TextBox 1">
            <a:extLst>
              <a:ext uri="{FF2B5EF4-FFF2-40B4-BE49-F238E27FC236}">
                <a16:creationId xmlns:a16="http://schemas.microsoft.com/office/drawing/2014/main" id="{92B2B661-2672-EC51-8AF5-127FEFCEEA64}"/>
              </a:ext>
            </a:extLst>
          </p:cNvPr>
          <p:cNvSpPr txBox="1"/>
          <p:nvPr/>
        </p:nvSpPr>
        <p:spPr>
          <a:xfrm>
            <a:off x="634354" y="5330283"/>
            <a:ext cx="9702828" cy="600164"/>
          </a:xfrm>
          <a:prstGeom prst="rect">
            <a:avLst/>
          </a:prstGeom>
          <a:noFill/>
        </p:spPr>
        <p:txBody>
          <a:bodyPr wrap="square" rtlCol="0">
            <a:spAutoFit/>
          </a:bodyPr>
          <a:lstStyle/>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Figure 11 Example of bar-coding decomposition of the textual CLC class definition “Complex Cultivation Pattern”. Selective mandatory elements are coded with “2” and at least one of them must be present, optional elements which occasionally can occur are coded with “1”, paired mandatory elements where at least two of them must be present in any combination are coded “4”.</a:t>
            </a:r>
            <a:endParaRPr lang="en-GB" sz="1100" dirty="0"/>
          </a:p>
        </p:txBody>
      </p:sp>
    </p:spTree>
    <p:extLst>
      <p:ext uri="{BB962C8B-B14F-4D97-AF65-F5344CB8AC3E}">
        <p14:creationId xmlns:p14="http://schemas.microsoft.com/office/powerpoint/2010/main" val="170604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2"/>
          <p:cNvSpPr txBox="1">
            <a:spLocks noChangeArrowheads="1"/>
          </p:cNvSpPr>
          <p:nvPr/>
        </p:nvSpPr>
        <p:spPr bwMode="auto">
          <a:xfrm>
            <a:off x="2090737" y="2033905"/>
            <a:ext cx="2676525" cy="2561590"/>
          </a:xfrm>
          <a:prstGeom prst="rect">
            <a:avLst/>
          </a:prstGeom>
          <a:solidFill>
            <a:srgbClr val="FFFFFF"/>
          </a:solidFill>
          <a:ln w="9525">
            <a:noFill/>
            <a:miter lim="800000"/>
            <a:headEnd/>
            <a:tailEnd/>
          </a:ln>
        </p:spPr>
        <p:txBody>
          <a:bodyPr rot="0" vert="horz" wrap="square" lIns="36000" tIns="36000" rIns="36000" bIns="36000" anchor="t" anchorCtr="0">
            <a:spAutoFit/>
          </a:bodyPr>
          <a:lstStyle/>
          <a:p>
            <a:pPr>
              <a:lnSpc>
                <a:spcPct val="107000"/>
              </a:lnSpc>
              <a:spcAft>
                <a:spcPts val="0"/>
              </a:spcAft>
            </a:pPr>
            <a:r>
              <a:rPr lang="en-GB" sz="1000" u="sng">
                <a:effectLst/>
                <a:latin typeface="Calibri" panose="020F0502020204030204" pitchFamily="34" charset="0"/>
                <a:ea typeface="Calibri" panose="020F0502020204030204" pitchFamily="34" charset="0"/>
                <a:cs typeface="Calibri" panose="020F0502020204030204" pitchFamily="34" charset="0"/>
              </a:rPr>
              <a:t>Class definition CLC 1.3.2 Dump site</a:t>
            </a:r>
            <a:endParaRPr lang="de-DE"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dump sites of </a:t>
            </a:r>
            <a:r>
              <a:rPr lang="en-GB" sz="1000" b="1">
                <a:solidFill>
                  <a:srgbClr val="7030A0"/>
                </a:solidFill>
                <a:effectLst/>
                <a:latin typeface="Calibri" panose="020F0502020204030204" pitchFamily="34" charset="0"/>
                <a:ea typeface="Calibri" panose="020F0502020204030204" pitchFamily="34" charset="0"/>
                <a:cs typeface="Calibri" panose="020F0502020204030204" pitchFamily="34" charset="0"/>
              </a:rPr>
              <a:t>public, industrial, communal waste</a:t>
            </a:r>
            <a:r>
              <a:rPr lang="en-GB" sz="1000">
                <a:effectLst/>
                <a:latin typeface="Calibri" panose="020F0502020204030204" pitchFamily="34" charset="0"/>
                <a:ea typeface="Calibri" panose="020F0502020204030204" pitchFamily="34" charset="0"/>
                <a:cs typeface="Calibri" panose="020F0502020204030204" pitchFamily="34" charset="0"/>
              </a:rPr>
              <a:t>; waste</a:t>
            </a:r>
            <a:r>
              <a:rPr lang="en-GB" sz="1000" b="1">
                <a:effectLst/>
                <a:latin typeface="Calibri" panose="020F0502020204030204" pitchFamily="34" charset="0"/>
                <a:ea typeface="Calibri" panose="020F0502020204030204" pitchFamily="34" charset="0"/>
                <a:cs typeface="Calibri" panose="020F0502020204030204" pitchFamily="34" charset="0"/>
              </a:rPr>
              <a:t> </a:t>
            </a:r>
            <a:r>
              <a:rPr lang="en-GB" sz="1000" b="1">
                <a:solidFill>
                  <a:srgbClr val="FF0000"/>
                </a:solidFill>
                <a:effectLst/>
                <a:latin typeface="Calibri" panose="020F0502020204030204" pitchFamily="34" charset="0"/>
                <a:ea typeface="Calibri" panose="020F0502020204030204" pitchFamily="34" charset="0"/>
                <a:cs typeface="Calibri" panose="020F0502020204030204" pitchFamily="34" charset="0"/>
              </a:rPr>
              <a:t>rock</a:t>
            </a:r>
            <a:r>
              <a:rPr lang="en-GB" sz="1000">
                <a:effectLst/>
                <a:latin typeface="Calibri" panose="020F0502020204030204" pitchFamily="34" charset="0"/>
                <a:ea typeface="Calibri" panose="020F0502020204030204" pitchFamily="34" charset="0"/>
                <a:cs typeface="Calibri" panose="020F0502020204030204" pitchFamily="34" charset="0"/>
              </a:rPr>
              <a:t> after processing of various raw materials; </a:t>
            </a:r>
            <a:r>
              <a:rPr lang="en-GB" sz="1000" b="1">
                <a:solidFill>
                  <a:srgbClr val="FF0000"/>
                </a:solidFill>
                <a:effectLst/>
                <a:latin typeface="Calibri" panose="020F0502020204030204" pitchFamily="34" charset="0"/>
                <a:ea typeface="Calibri" panose="020F0502020204030204" pitchFamily="34" charset="0"/>
                <a:cs typeface="Calibri" panose="020F0502020204030204" pitchFamily="34" charset="0"/>
              </a:rPr>
              <a:t>waste</a:t>
            </a:r>
            <a:r>
              <a:rPr lang="en-GB" sz="1000">
                <a:effectLst/>
                <a:latin typeface="Calibri" panose="020F0502020204030204" pitchFamily="34" charset="0"/>
                <a:ea typeface="Calibri" panose="020F0502020204030204" pitchFamily="34" charset="0"/>
                <a:cs typeface="Calibri" panose="020F0502020204030204" pitchFamily="34" charset="0"/>
              </a:rPr>
              <a:t> sewage sludge; pools of liquid waste from chemical processes;</a:t>
            </a:r>
            <a:endParaRPr lang="de-DE"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associated land of mines where </a:t>
            </a:r>
            <a:r>
              <a:rPr lang="en-GB" sz="1000" b="1">
                <a:solidFill>
                  <a:srgbClr val="FF0000"/>
                </a:solidFill>
                <a:effectLst/>
                <a:latin typeface="Calibri" panose="020F0502020204030204" pitchFamily="34" charset="0"/>
                <a:ea typeface="Calibri" panose="020F0502020204030204" pitchFamily="34" charset="0"/>
                <a:cs typeface="Calibri" panose="020F0502020204030204" pitchFamily="34" charset="0"/>
              </a:rPr>
              <a:t>barren materials</a:t>
            </a:r>
            <a:r>
              <a:rPr lang="en-GB" sz="100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000">
                <a:effectLst/>
                <a:latin typeface="Calibri" panose="020F0502020204030204" pitchFamily="34" charset="0"/>
                <a:ea typeface="Calibri" panose="020F0502020204030204" pitchFamily="34" charset="0"/>
                <a:cs typeface="Calibri" panose="020F0502020204030204" pitchFamily="34" charset="0"/>
              </a:rPr>
              <a:t>are dumped (coal tips, </a:t>
            </a:r>
            <a:r>
              <a:rPr lang="en-GB" sz="1000" b="1">
                <a:solidFill>
                  <a:srgbClr val="FF0000"/>
                </a:solidFill>
                <a:effectLst/>
                <a:latin typeface="Calibri" panose="020F0502020204030204" pitchFamily="34" charset="0"/>
                <a:ea typeface="Calibri" panose="020F0502020204030204" pitchFamily="34" charset="0"/>
                <a:cs typeface="Calibri" panose="020F0502020204030204" pitchFamily="34" charset="0"/>
              </a:rPr>
              <a:t>slag</a:t>
            </a:r>
            <a:r>
              <a:rPr lang="en-GB" sz="1000">
                <a:effectLst/>
                <a:latin typeface="Calibri" panose="020F0502020204030204" pitchFamily="34" charset="0"/>
                <a:ea typeface="Calibri" panose="020F0502020204030204" pitchFamily="34" charset="0"/>
                <a:cs typeface="Calibri" panose="020F0502020204030204" pitchFamily="34" charset="0"/>
              </a:rPr>
              <a:t> dumps).</a:t>
            </a:r>
            <a:endParaRPr lang="de-DE"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000" u="sng">
                <a:effectLst/>
                <a:latin typeface="Calibri" panose="020F0502020204030204" pitchFamily="34" charset="0"/>
                <a:ea typeface="Calibri" panose="020F0502020204030204" pitchFamily="34" charset="0"/>
                <a:cs typeface="Calibri" panose="020F0502020204030204" pitchFamily="34" charset="0"/>
              </a:rPr>
              <a:t>Includes</a:t>
            </a:r>
            <a:r>
              <a:rPr lang="en-GB" sz="1000">
                <a:effectLst/>
                <a:latin typeface="Calibri" panose="020F0502020204030204" pitchFamily="34" charset="0"/>
                <a:ea typeface="Calibri" panose="020F0502020204030204" pitchFamily="34" charset="0"/>
                <a:cs typeface="Calibri" panose="020F0502020204030204" pitchFamily="34" charset="0"/>
              </a:rPr>
              <a:t>: line </a:t>
            </a:r>
            <a:r>
              <a:rPr lang="en-GB" sz="1000" b="1">
                <a:solidFill>
                  <a:srgbClr val="00B050"/>
                </a:solidFill>
                <a:effectLst/>
                <a:latin typeface="Calibri" panose="020F0502020204030204" pitchFamily="34" charset="0"/>
                <a:ea typeface="Calibri" panose="020F0502020204030204" pitchFamily="34" charset="0"/>
                <a:cs typeface="Calibri" panose="020F0502020204030204" pitchFamily="34" charset="0"/>
              </a:rPr>
              <a:t>vegetation</a:t>
            </a:r>
            <a:r>
              <a:rPr lang="en-GB" sz="1000">
                <a:effectLst/>
                <a:latin typeface="Calibri" panose="020F0502020204030204" pitchFamily="34" charset="0"/>
                <a:ea typeface="Calibri" panose="020F0502020204030204" pitchFamily="34" charset="0"/>
                <a:cs typeface="Calibri" panose="020F0502020204030204" pitchFamily="34" charset="0"/>
              </a:rPr>
              <a:t> belts, part of buffering zones around dump sites; </a:t>
            </a:r>
            <a:br>
              <a:rPr lang="en-GB" sz="1000">
                <a:effectLst/>
                <a:latin typeface="Calibri" panose="020F0502020204030204" pitchFamily="34" charset="0"/>
                <a:ea typeface="Calibri" panose="020F0502020204030204" pitchFamily="34" charset="0"/>
                <a:cs typeface="Calibri" panose="020F0502020204030204" pitchFamily="34" charset="0"/>
              </a:rPr>
            </a:br>
            <a:r>
              <a:rPr lang="en-GB" sz="1000" b="1">
                <a:solidFill>
                  <a:srgbClr val="FF0000"/>
                </a:solidFill>
                <a:effectLst/>
                <a:latin typeface="Calibri" panose="020F0502020204030204" pitchFamily="34" charset="0"/>
                <a:ea typeface="Calibri" panose="020F0502020204030204" pitchFamily="34" charset="0"/>
                <a:cs typeface="Calibri" panose="020F0502020204030204" pitchFamily="34" charset="0"/>
              </a:rPr>
              <a:t>buildings</a:t>
            </a:r>
            <a:r>
              <a:rPr lang="en-GB" sz="1000">
                <a:effectLst/>
                <a:latin typeface="Calibri" panose="020F0502020204030204" pitchFamily="34" charset="0"/>
                <a:ea typeface="Calibri" panose="020F0502020204030204" pitchFamily="34" charset="0"/>
                <a:cs typeface="Calibri" panose="020F0502020204030204" pitchFamily="34" charset="0"/>
              </a:rPr>
              <a:t>, transport networks including parking lots [</a:t>
            </a:r>
            <a:r>
              <a:rPr lang="en-GB" sz="1000" b="1">
                <a:solidFill>
                  <a:srgbClr val="FF0000"/>
                </a:solidFill>
                <a:effectLst/>
                <a:latin typeface="Calibri" panose="020F0502020204030204" pitchFamily="34" charset="0"/>
                <a:ea typeface="Calibri" panose="020F0502020204030204" pitchFamily="34" charset="0"/>
                <a:cs typeface="Calibri" panose="020F0502020204030204" pitchFamily="34" charset="0"/>
              </a:rPr>
              <a:t>open non-sealed areas</a:t>
            </a:r>
            <a:r>
              <a:rPr lang="en-GB" sz="1000">
                <a:effectLst/>
                <a:latin typeface="Calibri" panose="020F0502020204030204" pitchFamily="34" charset="0"/>
                <a:ea typeface="Calibri" panose="020F0502020204030204" pitchFamily="34" charset="0"/>
                <a:cs typeface="Calibri" panose="020F0502020204030204" pitchFamily="34" charset="0"/>
              </a:rPr>
              <a:t>] associated with dump site;</a:t>
            </a:r>
            <a:endParaRPr lang="de-DE"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000" b="1">
                <a:solidFill>
                  <a:srgbClr val="FF0000"/>
                </a:solidFill>
                <a:effectLst/>
                <a:latin typeface="Calibri" panose="020F0502020204030204" pitchFamily="34" charset="0"/>
                <a:ea typeface="Calibri" panose="020F0502020204030204" pitchFamily="34" charset="0"/>
                <a:cs typeface="Calibri" panose="020F0502020204030204" pitchFamily="34" charset="0"/>
              </a:rPr>
              <a:t>non-vegetated slag</a:t>
            </a:r>
            <a:r>
              <a:rPr lang="en-GB" sz="100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000">
                <a:effectLst/>
                <a:latin typeface="Calibri" panose="020F0502020204030204" pitchFamily="34" charset="0"/>
                <a:ea typeface="Calibri" panose="020F0502020204030204" pitchFamily="34" charset="0"/>
                <a:cs typeface="Calibri" panose="020F0502020204030204" pitchFamily="34" charset="0"/>
              </a:rPr>
              <a:t>heaps.</a:t>
            </a:r>
            <a:endParaRPr lang="de-DE"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000" u="sng">
                <a:effectLst/>
                <a:latin typeface="Calibri" panose="020F0502020204030204" pitchFamily="34" charset="0"/>
                <a:ea typeface="Calibri" panose="020F0502020204030204" pitchFamily="34" charset="0"/>
                <a:cs typeface="Calibri" panose="020F0502020204030204" pitchFamily="34" charset="0"/>
              </a:rPr>
              <a:t>Excludes</a:t>
            </a:r>
            <a:r>
              <a:rPr lang="en-GB" sz="1000">
                <a:effectLst/>
                <a:latin typeface="Calibri" panose="020F0502020204030204" pitchFamily="34" charset="0"/>
                <a:ea typeface="Calibri" panose="020F0502020204030204" pitchFamily="34" charset="0"/>
                <a:cs typeface="Calibri" panose="020F0502020204030204" pitchFamily="34" charset="0"/>
              </a:rPr>
              <a:t>: </a:t>
            </a:r>
            <a:r>
              <a:rPr lang="en-GB" sz="1000" b="1">
                <a:solidFill>
                  <a:srgbClr val="FFC000"/>
                </a:solidFill>
                <a:effectLst/>
                <a:latin typeface="Calibri" panose="020F0502020204030204" pitchFamily="34" charset="0"/>
                <a:ea typeface="Calibri" panose="020F0502020204030204" pitchFamily="34" charset="0"/>
                <a:cs typeface="Calibri" panose="020F0502020204030204" pitchFamily="34" charset="0"/>
              </a:rPr>
              <a:t>abandoned</a:t>
            </a:r>
            <a:r>
              <a:rPr lang="en-GB" sz="1000">
                <a:effectLst/>
                <a:latin typeface="Calibri" panose="020F0502020204030204" pitchFamily="34" charset="0"/>
                <a:ea typeface="Calibri" panose="020F0502020204030204" pitchFamily="34" charset="0"/>
                <a:cs typeface="Calibri" panose="020F0502020204030204" pitchFamily="34" charset="0"/>
              </a:rPr>
              <a:t>, reclaimed or reconverted former dump sites.</a:t>
            </a:r>
            <a:endParaRPr lang="de-DE"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000" u="sng">
                <a:effectLst/>
                <a:latin typeface="Calibri" panose="020F0502020204030204" pitchFamily="34" charset="0"/>
                <a:ea typeface="Calibri" panose="020F0502020204030204" pitchFamily="34" charset="0"/>
                <a:cs typeface="Calibri" panose="020F0502020204030204" pitchFamily="34" charset="0"/>
              </a:rPr>
              <a:t>Not applicable for</a:t>
            </a:r>
            <a:r>
              <a:rPr lang="en-GB" sz="1000">
                <a:effectLst/>
                <a:latin typeface="Calibri" panose="020F0502020204030204" pitchFamily="34" charset="0"/>
                <a:ea typeface="Calibri" panose="020F0502020204030204" pitchFamily="34" charset="0"/>
                <a:cs typeface="Calibri" panose="020F0502020204030204" pitchFamily="34" charset="0"/>
              </a:rPr>
              <a:t>: </a:t>
            </a:r>
            <a:r>
              <a:rPr lang="en-GB" sz="1000" b="1">
                <a:solidFill>
                  <a:srgbClr val="7030A0"/>
                </a:solidFill>
                <a:effectLst/>
                <a:latin typeface="Calibri" panose="020F0502020204030204" pitchFamily="34" charset="0"/>
                <a:ea typeface="Calibri" panose="020F0502020204030204" pitchFamily="34" charset="0"/>
                <a:cs typeface="Calibri" panose="020F0502020204030204" pitchFamily="34" charset="0"/>
              </a:rPr>
              <a:t>water treatment plants</a:t>
            </a:r>
            <a:endParaRPr lang="de-DE"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1965711320" descr="C:\Users\Stephan\AppData\Local\Microsoft\Windows\INetCache\Content.Word\CLC2018_132_DumpSite.jpg"/>
          <p:cNvPicPr/>
          <p:nvPr/>
        </p:nvPicPr>
        <p:blipFill>
          <a:blip r:embed="rId2">
            <a:extLst>
              <a:ext uri="{28A0092B-C50C-407E-A947-70E740481C1C}">
                <a14:useLocalDpi xmlns:a14="http://schemas.microsoft.com/office/drawing/2010/main" val="0"/>
              </a:ext>
            </a:extLst>
          </a:blip>
          <a:srcRect/>
          <a:stretch>
            <a:fillRect/>
          </a:stretch>
        </p:blipFill>
        <p:spPr bwMode="auto">
          <a:xfrm>
            <a:off x="5376862" y="2033905"/>
            <a:ext cx="2981325" cy="1547495"/>
          </a:xfrm>
          <a:prstGeom prst="rect">
            <a:avLst/>
          </a:prstGeom>
          <a:noFill/>
          <a:ln>
            <a:noFill/>
          </a:ln>
        </p:spPr>
      </p:pic>
      <p:sp>
        <p:nvSpPr>
          <p:cNvPr id="2" name="TextBox 1">
            <a:extLst>
              <a:ext uri="{FF2B5EF4-FFF2-40B4-BE49-F238E27FC236}">
                <a16:creationId xmlns:a16="http://schemas.microsoft.com/office/drawing/2014/main" id="{676621B7-F15D-31C2-12A6-4DD8F72D9267}"/>
              </a:ext>
            </a:extLst>
          </p:cNvPr>
          <p:cNvSpPr txBox="1"/>
          <p:nvPr/>
        </p:nvSpPr>
        <p:spPr>
          <a:xfrm>
            <a:off x="1526451" y="5084955"/>
            <a:ext cx="7617550" cy="600164"/>
          </a:xfrm>
          <a:prstGeom prst="rect">
            <a:avLst/>
          </a:prstGeom>
          <a:noFill/>
        </p:spPr>
        <p:txBody>
          <a:bodyPr wrap="square" rtlCol="0">
            <a:spAutoFit/>
          </a:bodyPr>
          <a:lstStyle/>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Figure 12 Example of bar-coding decomposition of the textual CLC class definition “Dump site”. Cumulative mandatory element is coded with “3” and must be present, optional elements which occasionally can occur are coded with “1”, exclusive mandatory is LUA “dump site” which is coded with BCV “5”, Land use type water sewage plant and abandoned status are excluded by definition.</a:t>
            </a:r>
            <a:endParaRPr lang="en-GB" sz="1100" dirty="0"/>
          </a:p>
        </p:txBody>
      </p:sp>
    </p:spTree>
    <p:extLst>
      <p:ext uri="{BB962C8B-B14F-4D97-AF65-F5344CB8AC3E}">
        <p14:creationId xmlns:p14="http://schemas.microsoft.com/office/powerpoint/2010/main" val="2852771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Stephan\AppData\Local\Microsoft\Windows\INetCache\Content.Word\CLC+_CORE_InOut_Schema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3782" y="1879802"/>
            <a:ext cx="5727700" cy="3183255"/>
          </a:xfrm>
          <a:prstGeom prst="rect">
            <a:avLst/>
          </a:prstGeom>
          <a:noFill/>
          <a:ln>
            <a:noFill/>
          </a:ln>
        </p:spPr>
      </p:pic>
      <p:sp>
        <p:nvSpPr>
          <p:cNvPr id="2" name="TextBox 1">
            <a:extLst>
              <a:ext uri="{FF2B5EF4-FFF2-40B4-BE49-F238E27FC236}">
                <a16:creationId xmlns:a16="http://schemas.microsoft.com/office/drawing/2014/main" id="{D59BA240-6511-E023-1C58-0A604FA499CA}"/>
              </a:ext>
            </a:extLst>
          </p:cNvPr>
          <p:cNvSpPr txBox="1"/>
          <p:nvPr/>
        </p:nvSpPr>
        <p:spPr>
          <a:xfrm>
            <a:off x="628798" y="5609064"/>
            <a:ext cx="10934404" cy="261610"/>
          </a:xfrm>
          <a:prstGeom prst="rect">
            <a:avLst/>
          </a:prstGeom>
          <a:noFill/>
        </p:spPr>
        <p:txBody>
          <a:bodyPr wrap="none" rtlCol="0">
            <a:spAutoFit/>
          </a:bodyPr>
          <a:lstStyle/>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Figure 14: Connections between EAGLE UML data model and INSPIRE data specifications for Land Cover (left side) and Land Use (right side) which make the EAGLE model INSPIRE-compliant.</a:t>
            </a:r>
            <a:endParaRPr lang="en-GB" sz="1100" dirty="0"/>
          </a:p>
        </p:txBody>
      </p:sp>
    </p:spTree>
    <p:extLst>
      <p:ext uri="{BB962C8B-B14F-4D97-AF65-F5344CB8AC3E}">
        <p14:creationId xmlns:p14="http://schemas.microsoft.com/office/powerpoint/2010/main" val="347768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75708308" descr="Diagram of a diagram of a eagle concept&#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150" y="1636712"/>
            <a:ext cx="5727700" cy="3584575"/>
          </a:xfrm>
          <a:prstGeom prst="rect">
            <a:avLst/>
          </a:prstGeom>
          <a:noFill/>
          <a:ln>
            <a:noFill/>
          </a:ln>
        </p:spPr>
      </p:pic>
      <p:sp>
        <p:nvSpPr>
          <p:cNvPr id="2" name="TextBox 1">
            <a:extLst>
              <a:ext uri="{FF2B5EF4-FFF2-40B4-BE49-F238E27FC236}">
                <a16:creationId xmlns:a16="http://schemas.microsoft.com/office/drawing/2014/main" id="{7FB94917-2932-C94A-2DC0-DE5E831AFA27}"/>
              </a:ext>
            </a:extLst>
          </p:cNvPr>
          <p:cNvSpPr txBox="1"/>
          <p:nvPr/>
        </p:nvSpPr>
        <p:spPr>
          <a:xfrm>
            <a:off x="2296323" y="5542156"/>
            <a:ext cx="7867859" cy="430887"/>
          </a:xfrm>
          <a:prstGeom prst="rect">
            <a:avLst/>
          </a:prstGeom>
          <a:noFill/>
        </p:spPr>
        <p:txBody>
          <a:bodyPr wrap="none" rtlCol="0">
            <a:spAutoFit/>
          </a:bodyPr>
          <a:lstStyle/>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Figure 1 EAGLE concept as a semantic centrepiece and vehicle to allow comparisons and translations between different nomenclatures.</a:t>
            </a:r>
          </a:p>
          <a:p>
            <a:endParaRPr lang="en-GB" sz="1100" dirty="0"/>
          </a:p>
        </p:txBody>
      </p:sp>
    </p:spTree>
    <p:extLst>
      <p:ext uri="{BB962C8B-B14F-4D97-AF65-F5344CB8AC3E}">
        <p14:creationId xmlns:p14="http://schemas.microsoft.com/office/powerpoint/2010/main" val="2154557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ACAA73-7BCE-7440-6D7A-399973976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3182" y="1784235"/>
            <a:ext cx="5435600" cy="3012440"/>
          </a:xfrm>
          <a:prstGeom prst="rect">
            <a:avLst/>
          </a:prstGeom>
        </p:spPr>
      </p:pic>
      <p:cxnSp>
        <p:nvCxnSpPr>
          <p:cNvPr id="3" name="Straight Connector 2">
            <a:extLst>
              <a:ext uri="{FF2B5EF4-FFF2-40B4-BE49-F238E27FC236}">
                <a16:creationId xmlns:a16="http://schemas.microsoft.com/office/drawing/2014/main" id="{CBB9DDAD-C037-B176-BEF1-75A7850955E6}"/>
              </a:ext>
            </a:extLst>
          </p:cNvPr>
          <p:cNvCxnSpPr/>
          <p:nvPr/>
        </p:nvCxnSpPr>
        <p:spPr>
          <a:xfrm>
            <a:off x="1382751" y="460383"/>
            <a:ext cx="9032488" cy="57712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8BD2C77-CD37-F0CD-AF83-8F84EDD40E5B}"/>
              </a:ext>
            </a:extLst>
          </p:cNvPr>
          <p:cNvCxnSpPr>
            <a:cxnSpLocks/>
          </p:cNvCxnSpPr>
          <p:nvPr/>
        </p:nvCxnSpPr>
        <p:spPr>
          <a:xfrm flipV="1">
            <a:off x="1382751" y="382685"/>
            <a:ext cx="9143858" cy="6163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401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28780899"/>
          <p:cNvPicPr/>
          <p:nvPr/>
        </p:nvPicPr>
        <p:blipFill>
          <a:blip r:embed="rId2" cstate="print">
            <a:extLst>
              <a:ext uri="{28A0092B-C50C-407E-A947-70E740481C1C}">
                <a14:useLocalDpi xmlns:a14="http://schemas.microsoft.com/office/drawing/2010/main" val="0"/>
              </a:ext>
            </a:extLst>
          </a:blip>
          <a:stretch>
            <a:fillRect/>
          </a:stretch>
        </p:blipFill>
        <p:spPr>
          <a:xfrm>
            <a:off x="3175952" y="2486025"/>
            <a:ext cx="5840095" cy="1885950"/>
          </a:xfrm>
          <a:prstGeom prst="rect">
            <a:avLst/>
          </a:prstGeom>
        </p:spPr>
      </p:pic>
      <p:sp>
        <p:nvSpPr>
          <p:cNvPr id="2" name="TextBox 1">
            <a:extLst>
              <a:ext uri="{FF2B5EF4-FFF2-40B4-BE49-F238E27FC236}">
                <a16:creationId xmlns:a16="http://schemas.microsoft.com/office/drawing/2014/main" id="{6AC26F78-AF1D-E8B2-195B-FE629624EB83}"/>
              </a:ext>
            </a:extLst>
          </p:cNvPr>
          <p:cNvSpPr txBox="1"/>
          <p:nvPr/>
        </p:nvSpPr>
        <p:spPr>
          <a:xfrm>
            <a:off x="2162070" y="6032810"/>
            <a:ext cx="8518679" cy="261610"/>
          </a:xfrm>
          <a:prstGeom prst="rect">
            <a:avLst/>
          </a:prstGeom>
          <a:noFill/>
        </p:spPr>
        <p:txBody>
          <a:bodyPr wrap="none" rtlCol="0">
            <a:spAutoFit/>
          </a:bodyPr>
          <a:lstStyle/>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Figure 3: Example 1 for different information content between conventional classification approach versus object-oriented EAGLE characterisation.</a:t>
            </a:r>
            <a:endParaRPr lang="en-GB" sz="1100" dirty="0"/>
          </a:p>
        </p:txBody>
      </p:sp>
    </p:spTree>
    <p:extLst>
      <p:ext uri="{BB962C8B-B14F-4D97-AF65-F5344CB8AC3E}">
        <p14:creationId xmlns:p14="http://schemas.microsoft.com/office/powerpoint/2010/main" val="235005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5"/>
          <p:cNvPicPr/>
          <p:nvPr/>
        </p:nvPicPr>
        <p:blipFill>
          <a:blip r:embed="rId2" cstate="print">
            <a:extLst>
              <a:ext uri="{28A0092B-C50C-407E-A947-70E740481C1C}">
                <a14:useLocalDpi xmlns:a14="http://schemas.microsoft.com/office/drawing/2010/main" val="0"/>
              </a:ext>
            </a:extLst>
          </a:blip>
          <a:stretch>
            <a:fillRect/>
          </a:stretch>
        </p:blipFill>
        <p:spPr>
          <a:xfrm>
            <a:off x="1744701" y="304134"/>
            <a:ext cx="8565450" cy="6293218"/>
          </a:xfrm>
          <a:prstGeom prst="rect">
            <a:avLst/>
          </a:prstGeom>
        </p:spPr>
      </p:pic>
      <p:sp>
        <p:nvSpPr>
          <p:cNvPr id="2" name="TextBox 1">
            <a:extLst>
              <a:ext uri="{FF2B5EF4-FFF2-40B4-BE49-F238E27FC236}">
                <a16:creationId xmlns:a16="http://schemas.microsoft.com/office/drawing/2014/main" id="{6584ACD3-9F4F-BB2F-6685-EE4BEC9E6716}"/>
              </a:ext>
            </a:extLst>
          </p:cNvPr>
          <p:cNvSpPr txBox="1"/>
          <p:nvPr/>
        </p:nvSpPr>
        <p:spPr>
          <a:xfrm>
            <a:off x="735152" y="6596390"/>
            <a:ext cx="11094704" cy="261610"/>
          </a:xfrm>
          <a:prstGeom prst="rect">
            <a:avLst/>
          </a:prstGeom>
          <a:noFill/>
        </p:spPr>
        <p:txBody>
          <a:bodyPr wrap="none" rtlCol="0">
            <a:spAutoFit/>
          </a:bodyPr>
          <a:lstStyle/>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Figure 2: Different approaches of conventional classification (left) and object-oriented characterization (right) of landscapes and their consequences regarding information capture and storage.</a:t>
            </a:r>
            <a:endParaRPr lang="en-GB" sz="1100" dirty="0"/>
          </a:p>
        </p:txBody>
      </p:sp>
    </p:spTree>
    <p:extLst>
      <p:ext uri="{BB962C8B-B14F-4D97-AF65-F5344CB8AC3E}">
        <p14:creationId xmlns:p14="http://schemas.microsoft.com/office/powerpoint/2010/main" val="382528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B49BC5B-C6A2-DAE8-B589-7E8331E74790}"/>
              </a:ext>
            </a:extLst>
          </p:cNvPr>
          <p:cNvSpPr/>
          <p:nvPr/>
        </p:nvSpPr>
        <p:spPr bwMode="auto">
          <a:xfrm>
            <a:off x="1692013" y="3284984"/>
            <a:ext cx="8568500" cy="1440000"/>
          </a:xfrm>
          <a:prstGeom prst="rect">
            <a:avLst/>
          </a:prstGeom>
          <a:solidFill>
            <a:srgbClr val="ACBE39"/>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GB"/>
          </a:p>
        </p:txBody>
      </p:sp>
      <p:sp>
        <p:nvSpPr>
          <p:cNvPr id="5" name="Arrow: Down 4">
            <a:extLst>
              <a:ext uri="{FF2B5EF4-FFF2-40B4-BE49-F238E27FC236}">
                <a16:creationId xmlns:a16="http://schemas.microsoft.com/office/drawing/2014/main" id="{49AF171C-1864-274D-3B55-C95C601EC895}"/>
              </a:ext>
            </a:extLst>
          </p:cNvPr>
          <p:cNvSpPr/>
          <p:nvPr/>
        </p:nvSpPr>
        <p:spPr bwMode="auto">
          <a:xfrm>
            <a:off x="3760876" y="2839813"/>
            <a:ext cx="484632" cy="540000"/>
          </a:xfrm>
          <a:prstGeom prst="downArrow">
            <a:avLst/>
          </a:prstGeom>
          <a:solidFill>
            <a:srgbClr val="ACBE3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23" name="Arrow: Down 22">
            <a:extLst>
              <a:ext uri="{FF2B5EF4-FFF2-40B4-BE49-F238E27FC236}">
                <a16:creationId xmlns:a16="http://schemas.microsoft.com/office/drawing/2014/main" id="{2227B053-098B-ACBD-F536-BF57A99FD24E}"/>
              </a:ext>
            </a:extLst>
          </p:cNvPr>
          <p:cNvSpPr/>
          <p:nvPr/>
        </p:nvSpPr>
        <p:spPr bwMode="auto">
          <a:xfrm>
            <a:off x="8078313" y="2917567"/>
            <a:ext cx="484632" cy="540000"/>
          </a:xfrm>
          <a:prstGeom prst="downArrow">
            <a:avLst/>
          </a:prstGeom>
          <a:solidFill>
            <a:srgbClr val="ACBE3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dirty="0"/>
          </a:p>
        </p:txBody>
      </p:sp>
      <p:sp>
        <p:nvSpPr>
          <p:cNvPr id="21" name="Rectangle 20">
            <a:extLst>
              <a:ext uri="{FF2B5EF4-FFF2-40B4-BE49-F238E27FC236}">
                <a16:creationId xmlns:a16="http://schemas.microsoft.com/office/drawing/2014/main" id="{4B7D4E28-DDAD-D44C-ED4A-2C5981AD1096}"/>
              </a:ext>
            </a:extLst>
          </p:cNvPr>
          <p:cNvSpPr/>
          <p:nvPr/>
        </p:nvSpPr>
        <p:spPr bwMode="auto">
          <a:xfrm>
            <a:off x="1703524" y="1468978"/>
            <a:ext cx="8568500" cy="1440000"/>
          </a:xfrm>
          <a:prstGeom prst="rect">
            <a:avLst/>
          </a:prstGeom>
          <a:solidFill>
            <a:srgbClr val="ACBE39"/>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000">
              <a:latin typeface="MetaNormalLF-Roman" pitchFamily="34" charset="0"/>
            </a:endParaRPr>
          </a:p>
        </p:txBody>
      </p:sp>
      <p:sp>
        <p:nvSpPr>
          <p:cNvPr id="2" name="Rectangle 1">
            <a:extLst>
              <a:ext uri="{FF2B5EF4-FFF2-40B4-BE49-F238E27FC236}">
                <a16:creationId xmlns:a16="http://schemas.microsoft.com/office/drawing/2014/main" id="{622DD2F6-A4A0-8887-4FFE-D6E3552868A6}"/>
              </a:ext>
            </a:extLst>
          </p:cNvPr>
          <p:cNvSpPr/>
          <p:nvPr/>
        </p:nvSpPr>
        <p:spPr bwMode="auto">
          <a:xfrm>
            <a:off x="6312024" y="332736"/>
            <a:ext cx="3960000" cy="720000"/>
          </a:xfrm>
          <a:prstGeom prst="rect">
            <a:avLst/>
          </a:prstGeom>
          <a:solidFill>
            <a:srgbClr val="273B4B"/>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GB">
              <a:solidFill>
                <a:schemeClr val="accent1"/>
              </a:solidFill>
            </a:endParaRPr>
          </a:p>
        </p:txBody>
      </p:sp>
      <p:sp>
        <p:nvSpPr>
          <p:cNvPr id="17" name="Rectangle 16">
            <a:extLst>
              <a:ext uri="{FF2B5EF4-FFF2-40B4-BE49-F238E27FC236}">
                <a16:creationId xmlns:a16="http://schemas.microsoft.com/office/drawing/2014/main" id="{514170B5-61BE-0731-C81E-1C09643835EF}"/>
              </a:ext>
            </a:extLst>
          </p:cNvPr>
          <p:cNvSpPr/>
          <p:nvPr/>
        </p:nvSpPr>
        <p:spPr bwMode="auto">
          <a:xfrm>
            <a:off x="1991544" y="312024"/>
            <a:ext cx="3960000" cy="720000"/>
          </a:xfrm>
          <a:prstGeom prst="rect">
            <a:avLst/>
          </a:prstGeom>
          <a:solidFill>
            <a:srgbClr val="273B4B"/>
          </a:solidFill>
          <a:ln w="12700"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000">
              <a:solidFill>
                <a:schemeClr val="accent1"/>
              </a:solidFill>
              <a:latin typeface="MetaNormalLF-Roman" pitchFamily="34" charset="0"/>
            </a:endParaRPr>
          </a:p>
        </p:txBody>
      </p:sp>
      <p:sp>
        <p:nvSpPr>
          <p:cNvPr id="6" name="TextBox 5">
            <a:extLst>
              <a:ext uri="{FF2B5EF4-FFF2-40B4-BE49-F238E27FC236}">
                <a16:creationId xmlns:a16="http://schemas.microsoft.com/office/drawing/2014/main" id="{7EEB1C61-C247-3E55-6920-3A09030D49E1}"/>
              </a:ext>
            </a:extLst>
          </p:cNvPr>
          <p:cNvSpPr txBox="1"/>
          <p:nvPr/>
        </p:nvSpPr>
        <p:spPr>
          <a:xfrm>
            <a:off x="2063009" y="460383"/>
            <a:ext cx="3817071"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Conventional classification</a:t>
            </a:r>
          </a:p>
        </p:txBody>
      </p:sp>
      <p:sp>
        <p:nvSpPr>
          <p:cNvPr id="7" name="TextBox 6">
            <a:extLst>
              <a:ext uri="{FF2B5EF4-FFF2-40B4-BE49-F238E27FC236}">
                <a16:creationId xmlns:a16="http://schemas.microsoft.com/office/drawing/2014/main" id="{8786CF0D-3DCC-7150-03E4-8868B5302AB9}"/>
              </a:ext>
            </a:extLst>
          </p:cNvPr>
          <p:cNvSpPr txBox="1"/>
          <p:nvPr/>
        </p:nvSpPr>
        <p:spPr>
          <a:xfrm>
            <a:off x="6570383" y="462241"/>
            <a:ext cx="3470822" cy="461665"/>
          </a:xfrm>
          <a:prstGeom prst="rect">
            <a:avLst/>
          </a:prstGeom>
          <a:noFill/>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EAGLE characterisation</a:t>
            </a:r>
          </a:p>
        </p:txBody>
      </p:sp>
      <p:sp>
        <p:nvSpPr>
          <p:cNvPr id="11" name="TextBox 10">
            <a:extLst>
              <a:ext uri="{FF2B5EF4-FFF2-40B4-BE49-F238E27FC236}">
                <a16:creationId xmlns:a16="http://schemas.microsoft.com/office/drawing/2014/main" id="{8FCAF803-812A-F7BB-4528-B2C6A50BEB5D}"/>
              </a:ext>
            </a:extLst>
          </p:cNvPr>
          <p:cNvSpPr txBox="1"/>
          <p:nvPr/>
        </p:nvSpPr>
        <p:spPr>
          <a:xfrm>
            <a:off x="2203192" y="1762570"/>
            <a:ext cx="3600000" cy="738664"/>
          </a:xfrm>
          <a:prstGeom prst="rect">
            <a:avLst/>
          </a:prstGeom>
          <a:solidFill>
            <a:schemeClr val="bg1"/>
          </a:solidFill>
          <a:ln>
            <a:noFill/>
          </a:ln>
          <a:effectLst>
            <a:glow rad="139700">
              <a:schemeClr val="accent3">
                <a:satMod val="175000"/>
                <a:alpha val="40000"/>
              </a:schemeClr>
            </a:glow>
          </a:effectLst>
        </p:spPr>
        <p:txBody>
          <a:bodyPr wrap="square" rtlCol="0">
            <a:spAutoFit/>
          </a:bodyPr>
          <a:lstStyle>
            <a:defPPr>
              <a:defRPr lang="en-US"/>
            </a:defPPr>
            <a:lvl1pPr>
              <a:defRPr sz="1600"/>
            </a:lvl1pPr>
          </a:lstStyle>
          <a:p>
            <a:pPr algn="ctr"/>
            <a:r>
              <a:rPr lang="en-GB" sz="1400" dirty="0">
                <a:solidFill>
                  <a:srgbClr val="273B4B"/>
                </a:solidFill>
                <a:latin typeface="Arial" panose="020B0604020202020204" pitchFamily="34" charset="0"/>
                <a:cs typeface="Arial" panose="020B0604020202020204" pitchFamily="34" charset="0"/>
              </a:rPr>
              <a:t>All available information is reduced to a single class assignment</a:t>
            </a:r>
          </a:p>
          <a:p>
            <a:endParaRPr lang="en-GB" sz="1400" dirty="0">
              <a:solidFill>
                <a:srgbClr val="273B4B"/>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1496DD8-2EA0-859F-B9C8-C95110FC9FE1}"/>
              </a:ext>
            </a:extLst>
          </p:cNvPr>
          <p:cNvSpPr txBox="1"/>
          <p:nvPr/>
        </p:nvSpPr>
        <p:spPr>
          <a:xfrm>
            <a:off x="6456040" y="1762570"/>
            <a:ext cx="3600000" cy="738664"/>
          </a:xfrm>
          <a:prstGeom prst="rect">
            <a:avLst/>
          </a:prstGeom>
          <a:solidFill>
            <a:schemeClr val="bg1"/>
          </a:solidFill>
          <a:ln>
            <a:noFill/>
          </a:ln>
          <a:effectLst>
            <a:glow rad="139700">
              <a:schemeClr val="accent3">
                <a:satMod val="175000"/>
                <a:alpha val="40000"/>
              </a:schemeClr>
            </a:glow>
          </a:effectLst>
        </p:spPr>
        <p:txBody>
          <a:bodyPr wrap="square" rtlCol="0">
            <a:spAutoFit/>
          </a:bodyPr>
          <a:lstStyle/>
          <a:p>
            <a:pPr algn="ctr"/>
            <a:r>
              <a:rPr lang="en-GB" sz="1400" dirty="0">
                <a:solidFill>
                  <a:srgbClr val="273B4B"/>
                </a:solidFill>
                <a:latin typeface="Arial" panose="020B0604020202020204" pitchFamily="34" charset="0"/>
                <a:cs typeface="Arial" panose="020B0604020202020204" pitchFamily="34" charset="0"/>
              </a:rPr>
              <a:t>All known land cover, land use and additional characteristics can be captured and described</a:t>
            </a:r>
          </a:p>
        </p:txBody>
      </p:sp>
      <p:sp>
        <p:nvSpPr>
          <p:cNvPr id="14" name="TextBox 13">
            <a:extLst>
              <a:ext uri="{FF2B5EF4-FFF2-40B4-BE49-F238E27FC236}">
                <a16:creationId xmlns:a16="http://schemas.microsoft.com/office/drawing/2014/main" id="{CDDA7AD8-8CAF-60D4-729E-5DBF3955003C}"/>
              </a:ext>
            </a:extLst>
          </p:cNvPr>
          <p:cNvSpPr txBox="1"/>
          <p:nvPr/>
        </p:nvSpPr>
        <p:spPr>
          <a:xfrm>
            <a:off x="2203192" y="3668268"/>
            <a:ext cx="3600000" cy="738664"/>
          </a:xfrm>
          <a:prstGeom prst="rect">
            <a:avLst/>
          </a:prstGeom>
          <a:solidFill>
            <a:schemeClr val="bg1"/>
          </a:solidFill>
          <a:ln>
            <a:noFill/>
          </a:ln>
          <a:effectLst>
            <a:glow rad="139700">
              <a:schemeClr val="accent3">
                <a:satMod val="175000"/>
                <a:alpha val="40000"/>
              </a:schemeClr>
            </a:glow>
          </a:effectLst>
        </p:spPr>
        <p:txBody>
          <a:bodyPr wrap="square" rtlCol="0">
            <a:spAutoFit/>
          </a:bodyPr>
          <a:lstStyle>
            <a:defPPr>
              <a:defRPr lang="en-US"/>
            </a:defPPr>
            <a:lvl1pPr>
              <a:defRPr sz="1800">
                <a:solidFill>
                  <a:srgbClr val="273B4B"/>
                </a:solidFill>
              </a:defRPr>
            </a:lvl1pPr>
          </a:lstStyle>
          <a:p>
            <a:pPr algn="ctr"/>
            <a:r>
              <a:rPr lang="en-GB" sz="1400" dirty="0">
                <a:latin typeface="Arial" panose="020B0604020202020204" pitchFamily="34" charset="0"/>
                <a:cs typeface="Arial" panose="020B0604020202020204" pitchFamily="34" charset="0"/>
              </a:rPr>
              <a:t>Additional information, even if defined within the class description, can not be retrieved anymore</a:t>
            </a:r>
          </a:p>
        </p:txBody>
      </p:sp>
      <p:sp>
        <p:nvSpPr>
          <p:cNvPr id="16" name="TextBox 15">
            <a:extLst>
              <a:ext uri="{FF2B5EF4-FFF2-40B4-BE49-F238E27FC236}">
                <a16:creationId xmlns:a16="http://schemas.microsoft.com/office/drawing/2014/main" id="{9E1BEB90-30F3-0A85-73A8-99136EF78DD1}"/>
              </a:ext>
            </a:extLst>
          </p:cNvPr>
          <p:cNvSpPr txBox="1"/>
          <p:nvPr/>
        </p:nvSpPr>
        <p:spPr>
          <a:xfrm>
            <a:off x="6520629" y="3656838"/>
            <a:ext cx="3600000" cy="738664"/>
          </a:xfrm>
          <a:prstGeom prst="rect">
            <a:avLst/>
          </a:prstGeom>
          <a:solidFill>
            <a:schemeClr val="bg1"/>
          </a:solidFill>
          <a:ln>
            <a:noFill/>
          </a:ln>
          <a:effectLst>
            <a:glow rad="139700">
              <a:schemeClr val="accent3">
                <a:satMod val="175000"/>
                <a:alpha val="40000"/>
              </a:schemeClr>
            </a:glow>
          </a:effectLst>
        </p:spPr>
        <p:txBody>
          <a:bodyPr wrap="square" rtlCol="0">
            <a:spAutoFit/>
          </a:bodyPr>
          <a:lstStyle>
            <a:defPPr>
              <a:defRPr lang="en-US"/>
            </a:defPPr>
            <a:lvl1pPr>
              <a:defRPr sz="1800">
                <a:solidFill>
                  <a:srgbClr val="273B4B"/>
                </a:solidFill>
              </a:defRPr>
            </a:lvl1pPr>
          </a:lstStyle>
          <a:p>
            <a:pPr algn="ctr"/>
            <a:r>
              <a:rPr lang="en-GB" sz="1400" dirty="0">
                <a:latin typeface="Arial" panose="020B0604020202020204" pitchFamily="34" charset="0"/>
                <a:cs typeface="Arial" panose="020B0604020202020204" pitchFamily="34" charset="0"/>
              </a:rPr>
              <a:t>All information are saved as EAGLE elements and can be easily retrieved if requested</a:t>
            </a:r>
          </a:p>
        </p:txBody>
      </p:sp>
      <p:sp>
        <p:nvSpPr>
          <p:cNvPr id="3" name="TextBox 2">
            <a:extLst>
              <a:ext uri="{FF2B5EF4-FFF2-40B4-BE49-F238E27FC236}">
                <a16:creationId xmlns:a16="http://schemas.microsoft.com/office/drawing/2014/main" id="{9DD9C94F-3233-ABE1-B9F9-7392BB0B0588}"/>
              </a:ext>
            </a:extLst>
          </p:cNvPr>
          <p:cNvSpPr txBox="1"/>
          <p:nvPr/>
        </p:nvSpPr>
        <p:spPr>
          <a:xfrm rot="16200000">
            <a:off x="1303914" y="2071418"/>
            <a:ext cx="1061509" cy="338554"/>
          </a:xfrm>
          <a:prstGeom prst="rect">
            <a:avLst/>
          </a:prstGeom>
          <a:noFill/>
        </p:spPr>
        <p:txBody>
          <a:bodyPr wrap="none" rtlCol="0">
            <a:spAutoFit/>
          </a:bodyPr>
          <a:lstStyle/>
          <a:p>
            <a:r>
              <a:rPr lang="en-GB" sz="1600" dirty="0">
                <a:solidFill>
                  <a:srgbClr val="273B4B"/>
                </a:solidFill>
                <a:latin typeface="Arial" panose="020B0604020202020204" pitchFamily="34" charset="0"/>
                <a:cs typeface="Arial" panose="020B0604020202020204" pitchFamily="34" charset="0"/>
              </a:rPr>
              <a:t>Approach</a:t>
            </a:r>
          </a:p>
        </p:txBody>
      </p:sp>
      <p:cxnSp>
        <p:nvCxnSpPr>
          <p:cNvPr id="18" name="Straight Connector 17">
            <a:extLst>
              <a:ext uri="{FF2B5EF4-FFF2-40B4-BE49-F238E27FC236}">
                <a16:creationId xmlns:a16="http://schemas.microsoft.com/office/drawing/2014/main" id="{991F68AA-6328-40F6-B0D2-682788451944}"/>
              </a:ext>
            </a:extLst>
          </p:cNvPr>
          <p:cNvCxnSpPr/>
          <p:nvPr/>
        </p:nvCxnSpPr>
        <p:spPr bwMode="auto">
          <a:xfrm>
            <a:off x="1991545" y="1473238"/>
            <a:ext cx="12401" cy="14357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Arrow: Down 23">
            <a:extLst>
              <a:ext uri="{FF2B5EF4-FFF2-40B4-BE49-F238E27FC236}">
                <a16:creationId xmlns:a16="http://schemas.microsoft.com/office/drawing/2014/main" id="{6F67DBC4-6C9D-CF04-49A2-42F80DC48C85}"/>
              </a:ext>
            </a:extLst>
          </p:cNvPr>
          <p:cNvSpPr/>
          <p:nvPr/>
        </p:nvSpPr>
        <p:spPr bwMode="auto">
          <a:xfrm>
            <a:off x="8078313" y="1034685"/>
            <a:ext cx="484632" cy="540713"/>
          </a:xfrm>
          <a:prstGeom prst="downArrow">
            <a:avLst/>
          </a:prstGeom>
          <a:solidFill>
            <a:srgbClr val="273B4B"/>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solidFill>
                <a:schemeClr val="accent1"/>
              </a:solidFill>
            </a:endParaRPr>
          </a:p>
        </p:txBody>
      </p:sp>
      <p:sp>
        <p:nvSpPr>
          <p:cNvPr id="25" name="Arrow: Down 24">
            <a:extLst>
              <a:ext uri="{FF2B5EF4-FFF2-40B4-BE49-F238E27FC236}">
                <a16:creationId xmlns:a16="http://schemas.microsoft.com/office/drawing/2014/main" id="{49A76E7D-98D6-98D1-22BE-750253461FCE}"/>
              </a:ext>
            </a:extLst>
          </p:cNvPr>
          <p:cNvSpPr/>
          <p:nvPr/>
        </p:nvSpPr>
        <p:spPr bwMode="auto">
          <a:xfrm>
            <a:off x="3765252" y="1034685"/>
            <a:ext cx="484632" cy="540713"/>
          </a:xfrm>
          <a:prstGeom prst="downArrow">
            <a:avLst/>
          </a:prstGeom>
          <a:solidFill>
            <a:srgbClr val="273B4B"/>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solidFill>
                <a:schemeClr val="accent1"/>
              </a:solidFill>
            </a:endParaRPr>
          </a:p>
        </p:txBody>
      </p:sp>
      <p:sp>
        <p:nvSpPr>
          <p:cNvPr id="26" name="TextBox 25">
            <a:extLst>
              <a:ext uri="{FF2B5EF4-FFF2-40B4-BE49-F238E27FC236}">
                <a16:creationId xmlns:a16="http://schemas.microsoft.com/office/drawing/2014/main" id="{E7CEF740-6392-2FF4-FF01-A021176B095E}"/>
              </a:ext>
            </a:extLst>
          </p:cNvPr>
          <p:cNvSpPr txBox="1"/>
          <p:nvPr/>
        </p:nvSpPr>
        <p:spPr>
          <a:xfrm rot="16200000">
            <a:off x="1101833" y="3839623"/>
            <a:ext cx="1447832" cy="338554"/>
          </a:xfrm>
          <a:prstGeom prst="rect">
            <a:avLst/>
          </a:prstGeom>
          <a:noFill/>
        </p:spPr>
        <p:txBody>
          <a:bodyPr wrap="none" rtlCol="0">
            <a:spAutoFit/>
          </a:bodyPr>
          <a:lstStyle/>
          <a:p>
            <a:r>
              <a:rPr lang="en-GB" sz="1600" dirty="0">
                <a:solidFill>
                  <a:srgbClr val="273B4B"/>
                </a:solidFill>
                <a:latin typeface="Arial" panose="020B0604020202020204" pitchFamily="34" charset="0"/>
                <a:cs typeface="Arial" panose="020B0604020202020204" pitchFamily="34" charset="0"/>
              </a:rPr>
              <a:t>Consequence</a:t>
            </a:r>
          </a:p>
        </p:txBody>
      </p:sp>
      <p:cxnSp>
        <p:nvCxnSpPr>
          <p:cNvPr id="27" name="Straight Connector 26">
            <a:extLst>
              <a:ext uri="{FF2B5EF4-FFF2-40B4-BE49-F238E27FC236}">
                <a16:creationId xmlns:a16="http://schemas.microsoft.com/office/drawing/2014/main" id="{4C55C551-298B-4675-3C61-A87AC60AF9A0}"/>
              </a:ext>
            </a:extLst>
          </p:cNvPr>
          <p:cNvCxnSpPr/>
          <p:nvPr/>
        </p:nvCxnSpPr>
        <p:spPr bwMode="auto">
          <a:xfrm flipH="1">
            <a:off x="2015748" y="3284984"/>
            <a:ext cx="11804" cy="14400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a:extLst>
              <a:ext uri="{FF2B5EF4-FFF2-40B4-BE49-F238E27FC236}">
                <a16:creationId xmlns:a16="http://schemas.microsoft.com/office/drawing/2014/main" id="{DE17F83C-7104-1C7F-CC61-943D811290FD}"/>
              </a:ext>
            </a:extLst>
          </p:cNvPr>
          <p:cNvSpPr/>
          <p:nvPr/>
        </p:nvSpPr>
        <p:spPr bwMode="auto">
          <a:xfrm>
            <a:off x="1703518" y="5157352"/>
            <a:ext cx="8568500" cy="1440000"/>
          </a:xfrm>
          <a:prstGeom prst="rect">
            <a:avLst/>
          </a:prstGeom>
          <a:solidFill>
            <a:srgbClr val="ACBE39"/>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GB"/>
          </a:p>
        </p:txBody>
      </p:sp>
      <p:sp>
        <p:nvSpPr>
          <p:cNvPr id="32" name="TextBox 31">
            <a:extLst>
              <a:ext uri="{FF2B5EF4-FFF2-40B4-BE49-F238E27FC236}">
                <a16:creationId xmlns:a16="http://schemas.microsoft.com/office/drawing/2014/main" id="{D8622F65-F941-3E23-F12D-B1A9978F3808}"/>
              </a:ext>
            </a:extLst>
          </p:cNvPr>
          <p:cNvSpPr txBox="1"/>
          <p:nvPr/>
        </p:nvSpPr>
        <p:spPr>
          <a:xfrm>
            <a:off x="2203192" y="5492958"/>
            <a:ext cx="3600000" cy="738664"/>
          </a:xfrm>
          <a:prstGeom prst="rect">
            <a:avLst/>
          </a:prstGeom>
          <a:solidFill>
            <a:schemeClr val="bg1"/>
          </a:solidFill>
          <a:ln>
            <a:noFill/>
          </a:ln>
          <a:effectLst>
            <a:glow rad="139700">
              <a:schemeClr val="accent3">
                <a:satMod val="175000"/>
                <a:alpha val="40000"/>
              </a:schemeClr>
            </a:glow>
          </a:effectLst>
        </p:spPr>
        <p:txBody>
          <a:bodyPr wrap="square" rtlCol="0">
            <a:spAutoFit/>
          </a:bodyPr>
          <a:lstStyle>
            <a:defPPr>
              <a:defRPr lang="en-US"/>
            </a:defPPr>
            <a:lvl1pPr>
              <a:defRPr sz="1800">
                <a:solidFill>
                  <a:srgbClr val="273B4B"/>
                </a:solidFill>
              </a:defRPr>
            </a:lvl1pPr>
          </a:lstStyle>
          <a:p>
            <a:pPr algn="ctr"/>
            <a:endParaRPr lang="en-GB" sz="14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Semi-natural grassland</a:t>
            </a:r>
          </a:p>
          <a:p>
            <a:pPr algn="ctr"/>
            <a:endParaRPr lang="en-GB" sz="14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9ED962F5-5CAE-3AF5-33A0-D291FC2F7C69}"/>
              </a:ext>
            </a:extLst>
          </p:cNvPr>
          <p:cNvSpPr txBox="1"/>
          <p:nvPr/>
        </p:nvSpPr>
        <p:spPr>
          <a:xfrm>
            <a:off x="6520629" y="5492958"/>
            <a:ext cx="3600000" cy="738664"/>
          </a:xfrm>
          <a:prstGeom prst="rect">
            <a:avLst/>
          </a:prstGeom>
          <a:solidFill>
            <a:schemeClr val="bg1"/>
          </a:solidFill>
          <a:ln>
            <a:noFill/>
          </a:ln>
          <a:effectLst>
            <a:glow rad="139700">
              <a:schemeClr val="accent3">
                <a:satMod val="175000"/>
                <a:alpha val="40000"/>
              </a:schemeClr>
            </a:glow>
          </a:effectLst>
        </p:spPr>
        <p:txBody>
          <a:bodyPr wrap="square" rtlCol="0">
            <a:spAutoFit/>
          </a:bodyPr>
          <a:lstStyle>
            <a:defPPr>
              <a:defRPr lang="en-US"/>
            </a:defPPr>
            <a:lvl1pPr>
              <a:defRPr sz="1800">
                <a:solidFill>
                  <a:srgbClr val="273B4B"/>
                </a:solidFill>
              </a:defRPr>
            </a:lvl1pPr>
          </a:lstStyle>
          <a:p>
            <a:pPr algn="ctr"/>
            <a:r>
              <a:rPr lang="en-GB" sz="1400" b="1" dirty="0">
                <a:latin typeface="Arial" panose="020B0604020202020204" pitchFamily="34" charset="0"/>
                <a:cs typeface="Arial" panose="020B0604020202020204" pitchFamily="34" charset="0"/>
              </a:rPr>
              <a:t>LC</a:t>
            </a:r>
            <a:r>
              <a:rPr lang="en-GB" sz="1400"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Biotic</a:t>
            </a:r>
            <a:r>
              <a:rPr lang="en-GB" sz="1400" dirty="0">
                <a:latin typeface="Arial" panose="020B0604020202020204" pitchFamily="34" charset="0"/>
                <a:cs typeface="Arial" panose="020B0604020202020204" pitchFamily="34" charset="0"/>
              </a:rPr>
              <a:t>: grasses, trees; </a:t>
            </a:r>
            <a:r>
              <a:rPr lang="en-GB" sz="1400" i="1" dirty="0">
                <a:latin typeface="Arial" panose="020B0604020202020204" pitchFamily="34" charset="0"/>
                <a:cs typeface="Arial" panose="020B0604020202020204" pitchFamily="34" charset="0"/>
              </a:rPr>
              <a:t>Water</a:t>
            </a:r>
            <a:r>
              <a:rPr lang="en-GB" sz="1400" dirty="0">
                <a:latin typeface="Arial" panose="020B0604020202020204" pitchFamily="34" charset="0"/>
                <a:cs typeface="Arial" panose="020B0604020202020204" pitchFamily="34" charset="0"/>
              </a:rPr>
              <a:t>: inland water; </a:t>
            </a:r>
            <a:r>
              <a:rPr lang="en-GB" sz="1400" b="1" dirty="0">
                <a:latin typeface="Arial" panose="020B0604020202020204" pitchFamily="34" charset="0"/>
                <a:cs typeface="Arial" panose="020B0604020202020204" pitchFamily="34" charset="0"/>
              </a:rPr>
              <a:t>LU</a:t>
            </a:r>
            <a:r>
              <a:rPr lang="en-GB" sz="1400" dirty="0">
                <a:latin typeface="Arial" panose="020B0604020202020204" pitchFamily="34" charset="0"/>
                <a:cs typeface="Arial" panose="020B0604020202020204" pitchFamily="34" charset="0"/>
              </a:rPr>
              <a:t> crop production, fishing </a:t>
            </a:r>
          </a:p>
          <a:p>
            <a:pPr algn="ctr"/>
            <a:r>
              <a:rPr lang="en-GB" sz="1400" dirty="0">
                <a:latin typeface="Arial" panose="020B0604020202020204" pitchFamily="34" charset="0"/>
                <a:cs typeface="Arial" panose="020B0604020202020204" pitchFamily="34" charset="0"/>
              </a:rPr>
              <a:t>pasture, …</a:t>
            </a:r>
          </a:p>
        </p:txBody>
      </p:sp>
      <p:sp>
        <p:nvSpPr>
          <p:cNvPr id="34" name="TextBox 33">
            <a:extLst>
              <a:ext uri="{FF2B5EF4-FFF2-40B4-BE49-F238E27FC236}">
                <a16:creationId xmlns:a16="http://schemas.microsoft.com/office/drawing/2014/main" id="{B8242402-6E2D-CA55-14AE-B7A362B6FB26}"/>
              </a:ext>
            </a:extLst>
          </p:cNvPr>
          <p:cNvSpPr txBox="1"/>
          <p:nvPr/>
        </p:nvSpPr>
        <p:spPr>
          <a:xfrm rot="16200000">
            <a:off x="1424503" y="5706270"/>
            <a:ext cx="867545" cy="338554"/>
          </a:xfrm>
          <a:prstGeom prst="rect">
            <a:avLst/>
          </a:prstGeom>
          <a:noFill/>
        </p:spPr>
        <p:txBody>
          <a:bodyPr wrap="none" rtlCol="0">
            <a:spAutoFit/>
          </a:bodyPr>
          <a:lstStyle/>
          <a:p>
            <a:r>
              <a:rPr lang="en-GB" sz="1600" dirty="0">
                <a:solidFill>
                  <a:srgbClr val="273B4B"/>
                </a:solidFill>
                <a:latin typeface="Arial" panose="020B0604020202020204" pitchFamily="34" charset="0"/>
                <a:cs typeface="Arial" panose="020B0604020202020204" pitchFamily="34" charset="0"/>
              </a:rPr>
              <a:t>Results</a:t>
            </a:r>
          </a:p>
        </p:txBody>
      </p:sp>
      <p:cxnSp>
        <p:nvCxnSpPr>
          <p:cNvPr id="35" name="Straight Connector 34">
            <a:extLst>
              <a:ext uri="{FF2B5EF4-FFF2-40B4-BE49-F238E27FC236}">
                <a16:creationId xmlns:a16="http://schemas.microsoft.com/office/drawing/2014/main" id="{5B810D5E-29B6-496E-E8AA-D8B85CC457F2}"/>
              </a:ext>
            </a:extLst>
          </p:cNvPr>
          <p:cNvCxnSpPr/>
          <p:nvPr/>
        </p:nvCxnSpPr>
        <p:spPr bwMode="auto">
          <a:xfrm>
            <a:off x="1991544" y="5157352"/>
            <a:ext cx="0" cy="14400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Arrow: Down 36">
            <a:extLst>
              <a:ext uri="{FF2B5EF4-FFF2-40B4-BE49-F238E27FC236}">
                <a16:creationId xmlns:a16="http://schemas.microsoft.com/office/drawing/2014/main" id="{3327B34D-377C-B013-1D9B-5159A399CC09}"/>
              </a:ext>
            </a:extLst>
          </p:cNvPr>
          <p:cNvSpPr/>
          <p:nvPr/>
        </p:nvSpPr>
        <p:spPr bwMode="auto">
          <a:xfrm>
            <a:off x="3760876" y="4832504"/>
            <a:ext cx="484632" cy="540713"/>
          </a:xfrm>
          <a:prstGeom prst="downArrow">
            <a:avLst/>
          </a:prstGeom>
          <a:solidFill>
            <a:srgbClr val="273B4B"/>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solidFill>
                <a:schemeClr val="accent1"/>
              </a:solidFill>
            </a:endParaRPr>
          </a:p>
        </p:txBody>
      </p:sp>
      <p:sp>
        <p:nvSpPr>
          <p:cNvPr id="4" name="Arrow: Down 3">
            <a:extLst>
              <a:ext uri="{FF2B5EF4-FFF2-40B4-BE49-F238E27FC236}">
                <a16:creationId xmlns:a16="http://schemas.microsoft.com/office/drawing/2014/main" id="{02F1DFB6-BFB5-8C6C-A816-A4A8A9586587}"/>
              </a:ext>
            </a:extLst>
          </p:cNvPr>
          <p:cNvSpPr/>
          <p:nvPr/>
        </p:nvSpPr>
        <p:spPr bwMode="auto">
          <a:xfrm>
            <a:off x="8078313" y="4832504"/>
            <a:ext cx="484632" cy="540713"/>
          </a:xfrm>
          <a:prstGeom prst="downArrow">
            <a:avLst/>
          </a:prstGeom>
          <a:solidFill>
            <a:srgbClr val="273B4B"/>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solidFill>
                <a:schemeClr val="accent1"/>
              </a:solidFill>
            </a:endParaRPr>
          </a:p>
        </p:txBody>
      </p:sp>
      <p:cxnSp>
        <p:nvCxnSpPr>
          <p:cNvPr id="10" name="Straight Connector 9">
            <a:extLst>
              <a:ext uri="{FF2B5EF4-FFF2-40B4-BE49-F238E27FC236}">
                <a16:creationId xmlns:a16="http://schemas.microsoft.com/office/drawing/2014/main" id="{DB1D8C99-13E8-3486-9D38-261DD2FCBB0D}"/>
              </a:ext>
            </a:extLst>
          </p:cNvPr>
          <p:cNvCxnSpPr/>
          <p:nvPr/>
        </p:nvCxnSpPr>
        <p:spPr>
          <a:xfrm>
            <a:off x="1382751" y="460383"/>
            <a:ext cx="9032488" cy="57712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3082378-5BAB-FC26-1633-1DA400FD1C97}"/>
              </a:ext>
            </a:extLst>
          </p:cNvPr>
          <p:cNvCxnSpPr>
            <a:cxnSpLocks/>
          </p:cNvCxnSpPr>
          <p:nvPr/>
        </p:nvCxnSpPr>
        <p:spPr>
          <a:xfrm flipV="1">
            <a:off x="1382751" y="382685"/>
            <a:ext cx="9143858" cy="6163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96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p:nvPr/>
        </p:nvPicPr>
        <p:blipFill>
          <a:blip r:embed="rId2">
            <a:extLst>
              <a:ext uri="{28A0092B-C50C-407E-A947-70E740481C1C}">
                <a14:useLocalDpi xmlns:a14="http://schemas.microsoft.com/office/drawing/2010/main" val="0"/>
              </a:ext>
            </a:extLst>
          </a:blip>
          <a:stretch>
            <a:fillRect/>
          </a:stretch>
        </p:blipFill>
        <p:spPr>
          <a:xfrm>
            <a:off x="3230245" y="981710"/>
            <a:ext cx="5731510" cy="4894580"/>
          </a:xfrm>
          <a:prstGeom prst="rect">
            <a:avLst/>
          </a:prstGeom>
        </p:spPr>
      </p:pic>
      <p:sp>
        <p:nvSpPr>
          <p:cNvPr id="2" name="TextBox 1">
            <a:extLst>
              <a:ext uri="{FF2B5EF4-FFF2-40B4-BE49-F238E27FC236}">
                <a16:creationId xmlns:a16="http://schemas.microsoft.com/office/drawing/2014/main" id="{AF0C2F31-03E9-3FDD-2CFE-6FF4890A5A78}"/>
              </a:ext>
            </a:extLst>
          </p:cNvPr>
          <p:cNvSpPr txBox="1"/>
          <p:nvPr/>
        </p:nvSpPr>
        <p:spPr>
          <a:xfrm>
            <a:off x="2162070" y="6032810"/>
            <a:ext cx="8518679" cy="261610"/>
          </a:xfrm>
          <a:prstGeom prst="rect">
            <a:avLst/>
          </a:prstGeom>
          <a:noFill/>
        </p:spPr>
        <p:txBody>
          <a:bodyPr wrap="none" rtlCol="0">
            <a:spAutoFit/>
          </a:bodyPr>
          <a:lstStyle/>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Figure 3: Example 1 for different information content between conventional classification approach versus object-oriented EAGLE characterisation.</a:t>
            </a:r>
            <a:endParaRPr lang="en-GB" sz="1100" dirty="0"/>
          </a:p>
        </p:txBody>
      </p:sp>
    </p:spTree>
    <p:extLst>
      <p:ext uri="{BB962C8B-B14F-4D97-AF65-F5344CB8AC3E}">
        <p14:creationId xmlns:p14="http://schemas.microsoft.com/office/powerpoint/2010/main" val="339627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A382C6-A7AB-F35F-120C-77C4FA327F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2224087"/>
            <a:ext cx="4572000" cy="2409825"/>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55E02EB4-C4F8-41E9-3E9E-4E881A8E9119}"/>
              </a:ext>
            </a:extLst>
          </p:cNvPr>
          <p:cNvPicPr>
            <a:picLocks noChangeAspect="1"/>
          </p:cNvPicPr>
          <p:nvPr/>
        </p:nvPicPr>
        <p:blipFill>
          <a:blip r:embed="rId3"/>
          <a:stretch>
            <a:fillRect/>
          </a:stretch>
        </p:blipFill>
        <p:spPr>
          <a:xfrm>
            <a:off x="3322609" y="4633912"/>
            <a:ext cx="5731510" cy="1255395"/>
          </a:xfrm>
          <a:prstGeom prst="rect">
            <a:avLst/>
          </a:prstGeom>
        </p:spPr>
      </p:pic>
      <p:cxnSp>
        <p:nvCxnSpPr>
          <p:cNvPr id="4" name="Straight Connector 3">
            <a:extLst>
              <a:ext uri="{FF2B5EF4-FFF2-40B4-BE49-F238E27FC236}">
                <a16:creationId xmlns:a16="http://schemas.microsoft.com/office/drawing/2014/main" id="{9A283B21-2F9A-566D-2308-1A3A291885FA}"/>
              </a:ext>
            </a:extLst>
          </p:cNvPr>
          <p:cNvCxnSpPr/>
          <p:nvPr/>
        </p:nvCxnSpPr>
        <p:spPr>
          <a:xfrm>
            <a:off x="1382751" y="460383"/>
            <a:ext cx="9032488" cy="57712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B0E3AA-D05F-D2D0-C682-5B5597D1656E}"/>
              </a:ext>
            </a:extLst>
          </p:cNvPr>
          <p:cNvCxnSpPr>
            <a:cxnSpLocks/>
          </p:cNvCxnSpPr>
          <p:nvPr/>
        </p:nvCxnSpPr>
        <p:spPr>
          <a:xfrm flipV="1">
            <a:off x="1382751" y="382685"/>
            <a:ext cx="9143858" cy="6163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988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p:nvPr/>
        </p:nvPicPr>
        <p:blipFill>
          <a:blip r:embed="rId2">
            <a:extLst>
              <a:ext uri="{28A0092B-C50C-407E-A947-70E740481C1C}">
                <a14:useLocalDpi xmlns:a14="http://schemas.microsoft.com/office/drawing/2010/main" val="0"/>
              </a:ext>
            </a:extLst>
          </a:blip>
          <a:stretch>
            <a:fillRect/>
          </a:stretch>
        </p:blipFill>
        <p:spPr>
          <a:xfrm>
            <a:off x="3230245" y="1048067"/>
            <a:ext cx="5731510" cy="4761865"/>
          </a:xfrm>
          <a:prstGeom prst="rect">
            <a:avLst/>
          </a:prstGeom>
        </p:spPr>
      </p:pic>
      <p:sp>
        <p:nvSpPr>
          <p:cNvPr id="4" name="TextBox 3">
            <a:extLst>
              <a:ext uri="{FF2B5EF4-FFF2-40B4-BE49-F238E27FC236}">
                <a16:creationId xmlns:a16="http://schemas.microsoft.com/office/drawing/2014/main" id="{0E105806-E223-3214-C84A-79E6386FC727}"/>
              </a:ext>
            </a:extLst>
          </p:cNvPr>
          <p:cNvSpPr txBox="1"/>
          <p:nvPr/>
        </p:nvSpPr>
        <p:spPr>
          <a:xfrm>
            <a:off x="3409950" y="378691"/>
            <a:ext cx="4707764" cy="369332"/>
          </a:xfrm>
          <a:prstGeom prst="rect">
            <a:avLst/>
          </a:prstGeom>
          <a:noFill/>
        </p:spPr>
        <p:txBody>
          <a:bodyPr wrap="none" rtlCol="0">
            <a:spAutoFit/>
          </a:bodyPr>
          <a:lstStyle/>
          <a:p>
            <a:r>
              <a:rPr lang="en-GB" sz="1800" dirty="0" err="1">
                <a:effectLst/>
                <a:latin typeface="Calibri" panose="020F0502020204030204" pitchFamily="34" charset="0"/>
                <a:ea typeface="Calibri" panose="020F0502020204030204" pitchFamily="34" charset="0"/>
                <a:cs typeface="Arial" panose="020B0604020202020204" pitchFamily="34" charset="0"/>
              </a:rPr>
              <a:t>Foto</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rPr>
              <a:t>© </a:t>
            </a:r>
            <a:r>
              <a:rPr lang="en-GB" sz="1800" dirty="0" err="1">
                <a:effectLst/>
                <a:latin typeface="Calibri" panose="020F0502020204030204" pitchFamily="34" charset="0"/>
                <a:ea typeface="Calibri" panose="020F0502020204030204" pitchFamily="34" charset="0"/>
              </a:rPr>
              <a:t>Oberstdorf</a:t>
            </a:r>
            <a:r>
              <a:rPr lang="en-GB" sz="1800" dirty="0">
                <a:effectLst/>
                <a:latin typeface="Calibri" panose="020F0502020204030204" pitchFamily="34" charset="0"/>
                <a:ea typeface="Calibri" panose="020F0502020204030204" pitchFamily="34" charset="0"/>
              </a:rPr>
              <a:t> · </a:t>
            </a:r>
            <a:r>
              <a:rPr lang="en-GB" sz="1800" dirty="0" err="1">
                <a:effectLst/>
                <a:latin typeface="Calibri" panose="020F0502020204030204" pitchFamily="34" charset="0"/>
                <a:ea typeface="Calibri" panose="020F0502020204030204" pitchFamily="34" charset="0"/>
              </a:rPr>
              <a:t>Kleinwalsertal</a:t>
            </a:r>
            <a:r>
              <a:rPr lang="en-GB" sz="1800" dirty="0">
                <a:effectLst/>
                <a:latin typeface="Calibri" panose="020F0502020204030204" pitchFamily="34" charset="0"/>
                <a:ea typeface="Calibri" panose="020F0502020204030204" pitchFamily="34" charset="0"/>
              </a:rPr>
              <a:t> </a:t>
            </a:r>
            <a:r>
              <a:rPr lang="en-GB" sz="1800" dirty="0" err="1">
                <a:effectLst/>
                <a:latin typeface="Calibri" panose="020F0502020204030204" pitchFamily="34" charset="0"/>
                <a:ea typeface="Calibri" panose="020F0502020204030204" pitchFamily="34" charset="0"/>
              </a:rPr>
              <a:t>Bergbahnen</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dirty="0"/>
          </a:p>
        </p:txBody>
      </p:sp>
      <p:sp>
        <p:nvSpPr>
          <p:cNvPr id="2" name="TextBox 1">
            <a:extLst>
              <a:ext uri="{FF2B5EF4-FFF2-40B4-BE49-F238E27FC236}">
                <a16:creationId xmlns:a16="http://schemas.microsoft.com/office/drawing/2014/main" id="{12B3F07D-E9BB-78C0-6AA2-961B5933B382}"/>
              </a:ext>
            </a:extLst>
          </p:cNvPr>
          <p:cNvSpPr txBox="1"/>
          <p:nvPr/>
        </p:nvSpPr>
        <p:spPr>
          <a:xfrm>
            <a:off x="1589575" y="6048422"/>
            <a:ext cx="8518679" cy="430887"/>
          </a:xfrm>
          <a:prstGeom prst="rect">
            <a:avLst/>
          </a:prstGeom>
          <a:noFill/>
        </p:spPr>
        <p:txBody>
          <a:bodyPr wrap="none" rtlCol="0">
            <a:spAutoFit/>
          </a:bodyPr>
          <a:lstStyle/>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Figure 4: Example 2 for different information content between conventional classification approach versus object-oriented EAGLE characterisation.</a:t>
            </a:r>
          </a:p>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a:t>
            </a:r>
            <a:endParaRPr lang="en-GB" sz="1100" dirty="0"/>
          </a:p>
        </p:txBody>
      </p:sp>
    </p:spTree>
    <p:extLst>
      <p:ext uri="{BB962C8B-B14F-4D97-AF65-F5344CB8AC3E}">
        <p14:creationId xmlns:p14="http://schemas.microsoft.com/office/powerpoint/2010/main" val="262650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47B868-C66D-20F2-97B0-DD00FC00C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950" y="1719262"/>
            <a:ext cx="5372100" cy="3419475"/>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80A02376-A039-F84B-59E4-BE4E87FB8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0245" y="5138737"/>
            <a:ext cx="5731510" cy="1200150"/>
          </a:xfrm>
          <a:prstGeom prst="rect">
            <a:avLst/>
          </a:prstGeom>
        </p:spPr>
      </p:pic>
      <p:sp>
        <p:nvSpPr>
          <p:cNvPr id="4" name="TextBox 3">
            <a:extLst>
              <a:ext uri="{FF2B5EF4-FFF2-40B4-BE49-F238E27FC236}">
                <a16:creationId xmlns:a16="http://schemas.microsoft.com/office/drawing/2014/main" id="{0E105806-E223-3214-C84A-79E6386FC727}"/>
              </a:ext>
            </a:extLst>
          </p:cNvPr>
          <p:cNvSpPr txBox="1"/>
          <p:nvPr/>
        </p:nvSpPr>
        <p:spPr>
          <a:xfrm>
            <a:off x="3409950" y="378691"/>
            <a:ext cx="4707764" cy="369332"/>
          </a:xfrm>
          <a:prstGeom prst="rect">
            <a:avLst/>
          </a:prstGeom>
          <a:noFill/>
        </p:spPr>
        <p:txBody>
          <a:bodyPr wrap="none" rtlCol="0">
            <a:spAutoFit/>
          </a:bodyPr>
          <a:lstStyle/>
          <a:p>
            <a:r>
              <a:rPr lang="en-GB" sz="1800" dirty="0" err="1">
                <a:effectLst/>
                <a:latin typeface="Calibri" panose="020F0502020204030204" pitchFamily="34" charset="0"/>
                <a:ea typeface="Calibri" panose="020F0502020204030204" pitchFamily="34" charset="0"/>
                <a:cs typeface="Arial" panose="020B0604020202020204" pitchFamily="34" charset="0"/>
              </a:rPr>
              <a:t>Foto</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rPr>
              <a:t>© </a:t>
            </a:r>
            <a:r>
              <a:rPr lang="en-GB" sz="1800" dirty="0" err="1">
                <a:effectLst/>
                <a:latin typeface="Calibri" panose="020F0502020204030204" pitchFamily="34" charset="0"/>
                <a:ea typeface="Calibri" panose="020F0502020204030204" pitchFamily="34" charset="0"/>
              </a:rPr>
              <a:t>Oberstdorf</a:t>
            </a:r>
            <a:r>
              <a:rPr lang="en-GB" sz="1800" dirty="0">
                <a:effectLst/>
                <a:latin typeface="Calibri" panose="020F0502020204030204" pitchFamily="34" charset="0"/>
                <a:ea typeface="Calibri" panose="020F0502020204030204" pitchFamily="34" charset="0"/>
              </a:rPr>
              <a:t> · </a:t>
            </a:r>
            <a:r>
              <a:rPr lang="en-GB" sz="1800" dirty="0" err="1">
                <a:effectLst/>
                <a:latin typeface="Calibri" panose="020F0502020204030204" pitchFamily="34" charset="0"/>
                <a:ea typeface="Calibri" panose="020F0502020204030204" pitchFamily="34" charset="0"/>
              </a:rPr>
              <a:t>Kleinwalsertal</a:t>
            </a:r>
            <a:r>
              <a:rPr lang="en-GB" sz="1800" dirty="0">
                <a:effectLst/>
                <a:latin typeface="Calibri" panose="020F0502020204030204" pitchFamily="34" charset="0"/>
                <a:ea typeface="Calibri" panose="020F0502020204030204" pitchFamily="34" charset="0"/>
              </a:rPr>
              <a:t> </a:t>
            </a:r>
            <a:r>
              <a:rPr lang="en-GB" sz="1800" dirty="0" err="1">
                <a:effectLst/>
                <a:latin typeface="Calibri" panose="020F0502020204030204" pitchFamily="34" charset="0"/>
                <a:ea typeface="Calibri" panose="020F0502020204030204" pitchFamily="34" charset="0"/>
              </a:rPr>
              <a:t>Bergbahnen</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dirty="0"/>
          </a:p>
        </p:txBody>
      </p:sp>
      <p:cxnSp>
        <p:nvCxnSpPr>
          <p:cNvPr id="5" name="Straight Connector 4">
            <a:extLst>
              <a:ext uri="{FF2B5EF4-FFF2-40B4-BE49-F238E27FC236}">
                <a16:creationId xmlns:a16="http://schemas.microsoft.com/office/drawing/2014/main" id="{211BE407-49DE-4B9F-36CD-69645F94836D}"/>
              </a:ext>
            </a:extLst>
          </p:cNvPr>
          <p:cNvCxnSpPr/>
          <p:nvPr/>
        </p:nvCxnSpPr>
        <p:spPr>
          <a:xfrm>
            <a:off x="1382751" y="460383"/>
            <a:ext cx="9032488" cy="57712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85EF748-6926-CAB2-5604-8582000947E8}"/>
              </a:ext>
            </a:extLst>
          </p:cNvPr>
          <p:cNvCxnSpPr>
            <a:cxnSpLocks/>
          </p:cNvCxnSpPr>
          <p:nvPr/>
        </p:nvCxnSpPr>
        <p:spPr>
          <a:xfrm flipV="1">
            <a:off x="1382751" y="382685"/>
            <a:ext cx="9143858" cy="6163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10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72960469" descr="A text on a white background&#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1472338" y="1836505"/>
            <a:ext cx="6974737" cy="1964786"/>
          </a:xfrm>
          <a:prstGeom prst="rect">
            <a:avLst/>
          </a:prstGeom>
        </p:spPr>
      </p:pic>
      <p:sp>
        <p:nvSpPr>
          <p:cNvPr id="2" name="TextBox 1">
            <a:extLst>
              <a:ext uri="{FF2B5EF4-FFF2-40B4-BE49-F238E27FC236}">
                <a16:creationId xmlns:a16="http://schemas.microsoft.com/office/drawing/2014/main" id="{0417F38F-4941-4F90-79A4-AF7A039F9E09}"/>
              </a:ext>
            </a:extLst>
          </p:cNvPr>
          <p:cNvSpPr txBox="1"/>
          <p:nvPr/>
        </p:nvSpPr>
        <p:spPr>
          <a:xfrm>
            <a:off x="277514" y="4638908"/>
            <a:ext cx="12159098" cy="261610"/>
          </a:xfrm>
          <a:prstGeom prst="rect">
            <a:avLst/>
          </a:prstGeom>
          <a:noFill/>
        </p:spPr>
        <p:txBody>
          <a:bodyPr wrap="none" rtlCol="0">
            <a:spAutoFit/>
          </a:bodyPr>
          <a:lstStyle/>
          <a:p>
            <a:r>
              <a:rPr lang="en-GB" sz="1100" i="1" dirty="0">
                <a:solidFill>
                  <a:srgbClr val="44546A"/>
                </a:solidFill>
                <a:effectLst/>
                <a:latin typeface="Calibri" panose="020F0502020204030204" pitchFamily="34" charset="0"/>
                <a:ea typeface="Calibri" panose="020F0502020204030204" pitchFamily="34" charset="0"/>
                <a:cs typeface="Arial" panose="020B0604020202020204" pitchFamily="34" charset="0"/>
              </a:rPr>
              <a:t>Figure 5 Example of semantic analysis of class definition through decomposition, highlighting landscape elements by their componential type: Land Cover (LC), Land Use (LU), Characteristics and Parameters (CH).</a:t>
            </a:r>
            <a:endParaRPr lang="en-GB" sz="1100" dirty="0"/>
          </a:p>
        </p:txBody>
      </p:sp>
    </p:spTree>
    <p:extLst>
      <p:ext uri="{BB962C8B-B14F-4D97-AF65-F5344CB8AC3E}">
        <p14:creationId xmlns:p14="http://schemas.microsoft.com/office/powerpoint/2010/main" val="1171271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9557b8c-8cbd-44e2-886a-072b360bf7d7" xsi:nil="true"/>
    <lcf76f155ced4ddcb4097134ff3c332f xmlns="d5236524-b33a-4f1a-b6fe-9327c2e13f2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A3537A66E24E458A05B22E9BAFD7A3" ma:contentTypeVersion="17" ma:contentTypeDescription="Create a new document." ma:contentTypeScope="" ma:versionID="3bf50b76cfae00674cd7f5d61b516548">
  <xsd:schema xmlns:xsd="http://www.w3.org/2001/XMLSchema" xmlns:xs="http://www.w3.org/2001/XMLSchema" xmlns:p="http://schemas.microsoft.com/office/2006/metadata/properties" xmlns:ns2="d5236524-b33a-4f1a-b6fe-9327c2e13f24" xmlns:ns3="99557b8c-8cbd-44e2-886a-072b360bf7d7" targetNamespace="http://schemas.microsoft.com/office/2006/metadata/properties" ma:root="true" ma:fieldsID="e44a9dded8be55ea868a05851a2ef8cb" ns2:_="" ns3:_="">
    <xsd:import namespace="d5236524-b33a-4f1a-b6fe-9327c2e13f24"/>
    <xsd:import namespace="99557b8c-8cbd-44e2-886a-072b360bf7d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36524-b33a-4f1a-b6fe-9327c2e13f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cd1d820-905e-4f76-90db-667fb56fd235"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557b8c-8cbd-44e2-886a-072b360bf7d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5d5684f-7a01-4512-a278-8323ad7785a2}" ma:internalName="TaxCatchAll" ma:showField="CatchAllData" ma:web="99557b8c-8cbd-44e2-886a-072b360bf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DA93C3-33A2-4869-AED1-775BC2B5F14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5236524-b33a-4f1a-b6fe-9327c2e13f24"/>
    <ds:schemaRef ds:uri="99557b8c-8cbd-44e2-886a-072b360bf7d7"/>
    <ds:schemaRef ds:uri="http://www.w3.org/XML/1998/namespace"/>
    <ds:schemaRef ds:uri="http://purl.org/dc/dcmitype/"/>
  </ds:schemaRefs>
</ds:datastoreItem>
</file>

<file path=customXml/itemProps2.xml><?xml version="1.0" encoding="utf-8"?>
<ds:datastoreItem xmlns:ds="http://schemas.openxmlformats.org/officeDocument/2006/customXml" ds:itemID="{640B2B66-563F-4CB7-8A5C-29BF28163671}">
  <ds:schemaRefs>
    <ds:schemaRef ds:uri="http://schemas.microsoft.com/sharepoint/v3/contenttype/forms"/>
  </ds:schemaRefs>
</ds:datastoreItem>
</file>

<file path=customXml/itemProps3.xml><?xml version="1.0" encoding="utf-8"?>
<ds:datastoreItem xmlns:ds="http://schemas.openxmlformats.org/officeDocument/2006/customXml" ds:itemID="{A94080F2-941E-40C4-9D8C-111BD2C5B7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236524-b33a-4f1a-b6fe-9327c2e13f24"/>
    <ds:schemaRef ds:uri="99557b8c-8cbd-44e2-886a-072b360bf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877</Words>
  <Application>Microsoft Office PowerPoint</Application>
  <PresentationFormat>Widescreen</PresentationFormat>
  <Paragraphs>44</Paragraphs>
  <Slides>21</Slides>
  <Notes>0</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MetaNormalLF-Roman</vt:lpstr>
      <vt:lpstr>Office Theme</vt:lpstr>
      <vt:lpstr>D2-2 pictures and infographics for new EAGLE web site content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D2-2 pictures and infographics</dc:title>
  <dc:creator>Emanuele Mancosu</dc:creator>
  <cp:lastModifiedBy>Stefan Kleeschulte</cp:lastModifiedBy>
  <cp:revision>7</cp:revision>
  <dcterms:created xsi:type="dcterms:W3CDTF">2023-03-27T11:10:41Z</dcterms:created>
  <dcterms:modified xsi:type="dcterms:W3CDTF">2023-12-11T09:34:01Z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0x01010091A3537A66E24E458A05B22E9BAFD7A3</vt:lpwstr>
  </property>
</Properties>
</file>