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53" r:id="rId1"/>
  </p:sldMasterIdLst>
  <p:notesMasterIdLst>
    <p:notesMasterId r:id="rId9"/>
  </p:notesMasterIdLst>
  <p:handoutMasterIdLst>
    <p:handoutMasterId r:id="rId10"/>
  </p:handoutMasterIdLst>
  <p:sldIdLst>
    <p:sldId id="257" r:id="rId2"/>
    <p:sldId id="277" r:id="rId3"/>
    <p:sldId id="273" r:id="rId4"/>
    <p:sldId id="275" r:id="rId5"/>
    <p:sldId id="276" r:id="rId6"/>
    <p:sldId id="274" r:id="rId7"/>
    <p:sldId id="278" r:id="rId8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D700"/>
    <a:srgbClr val="E1801F"/>
    <a:srgbClr val="FFC000"/>
    <a:srgbClr val="000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5" d="100"/>
          <a:sy n="125" d="100"/>
        </p:scale>
        <p:origin x="119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cs-CZ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cs-CZ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cs-CZ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C0D05208-E0FF-4539-B76F-5CC635F29196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20593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cs-CZ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cs-CZ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cs-CZ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04561B30-B778-4F7E-8655-C59996910F5D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0359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900113" y="6237288"/>
            <a:ext cx="5400675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/>
              <a:t>Event/ date:</a:t>
            </a:r>
          </a:p>
          <a:p>
            <a:r>
              <a:rPr lang="cs-CZ"/>
              <a:t>Author: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65963" y="260350"/>
            <a:ext cx="2078037" cy="5689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27088" y="260350"/>
            <a:ext cx="6086475" cy="5689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900113" y="6237288"/>
            <a:ext cx="5400675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/>
              <a:t>Event/ date:</a:t>
            </a:r>
          </a:p>
          <a:p>
            <a:r>
              <a:rPr lang="cs-CZ"/>
              <a:t>Author: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900113" y="6237288"/>
            <a:ext cx="5400675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/>
              <a:t>Event/ date:</a:t>
            </a:r>
          </a:p>
          <a:p>
            <a:r>
              <a:rPr lang="cs-CZ"/>
              <a:t>Author: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088" y="1600200"/>
            <a:ext cx="4081462" cy="4349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60950" y="1600200"/>
            <a:ext cx="4083050" cy="4349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900113" y="6237288"/>
            <a:ext cx="5400675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/>
              <a:t>Event/ date:</a:t>
            </a:r>
          </a:p>
          <a:p>
            <a:r>
              <a:rPr lang="cs-CZ"/>
              <a:t>Author: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900113" y="6237288"/>
            <a:ext cx="5400675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/>
              <a:t>Event/ date:</a:t>
            </a:r>
          </a:p>
          <a:p>
            <a:r>
              <a:rPr lang="cs-CZ"/>
              <a:t>Author: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900113" y="6237288"/>
            <a:ext cx="5400675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/>
              <a:t>Event/ date:</a:t>
            </a:r>
          </a:p>
          <a:p>
            <a:r>
              <a:rPr lang="cs-CZ"/>
              <a:t>Author: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900113" y="6237288"/>
            <a:ext cx="5400675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/>
              <a:t>Event/ date:</a:t>
            </a:r>
          </a:p>
          <a:p>
            <a:r>
              <a:rPr lang="cs-CZ"/>
              <a:t>Author: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900113" y="6237288"/>
            <a:ext cx="5400675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/>
              <a:t>Event/ date:</a:t>
            </a:r>
          </a:p>
          <a:p>
            <a:r>
              <a:rPr lang="cs-CZ"/>
              <a:t>Author: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900113" y="6237288"/>
            <a:ext cx="5400675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/>
              <a:t>Event/ date:</a:t>
            </a:r>
          </a:p>
          <a:p>
            <a:r>
              <a:rPr lang="cs-CZ"/>
              <a:t>Author: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900113" y="6237288"/>
            <a:ext cx="5400675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/>
              <a:t>Event/ date:</a:t>
            </a:r>
          </a:p>
          <a:p>
            <a:r>
              <a:rPr lang="cs-CZ"/>
              <a:t>Author: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2" cstate="screen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 bwMode="auto">
          <a:xfrm>
            <a:off x="0" y="0"/>
            <a:ext cx="9144000" cy="6165304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27088" y="260350"/>
            <a:ext cx="8316912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27088" y="1600200"/>
            <a:ext cx="8316912" cy="434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107950" y="6381750"/>
            <a:ext cx="4778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1" hangingPunct="1"/>
            <a:fld id="{2C2B3408-771C-42AD-9BE9-A25B40E51C6F}" type="slidenum">
              <a:rPr lang="cs-CZ" sz="1400"/>
              <a:pPr algn="r" eaLnBrk="1" hangingPunct="1"/>
              <a:t>‹#›</a:t>
            </a:fld>
            <a:endParaRPr lang="cs-CZ" sz="140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900113" y="6265118"/>
            <a:ext cx="5400675" cy="476250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r>
              <a:rPr lang="cs-CZ" dirty="0" smtClean="0"/>
              <a:t>Event/ date:</a:t>
            </a:r>
            <a:r>
              <a:rPr lang="en-GB" dirty="0" smtClean="0"/>
              <a:t> WG-DIKE technical group </a:t>
            </a:r>
            <a:endParaRPr lang="cs-CZ" dirty="0" smtClean="0"/>
          </a:p>
          <a:p>
            <a:r>
              <a:rPr lang="cs-CZ" sz="1400" dirty="0" smtClean="0"/>
              <a:t>Author:</a:t>
            </a:r>
            <a:r>
              <a:rPr lang="en-GB" sz="1400" dirty="0" smtClean="0"/>
              <a:t>Neil Holdsworth, ICES</a:t>
            </a:r>
            <a:endParaRPr lang="cs-CZ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hlink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hlink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hlink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hlink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hlink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hlink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hlink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hlink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hlink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827584" y="1340768"/>
            <a:ext cx="7344816" cy="1008063"/>
          </a:xfrm>
        </p:spPr>
        <p:txBody>
          <a:bodyPr/>
          <a:lstStyle/>
          <a:p>
            <a:pPr algn="l"/>
            <a:r>
              <a:rPr lang="en-GB" dirty="0" smtClean="0">
                <a:solidFill>
                  <a:schemeClr val="bg2">
                    <a:lumMod val="90000"/>
                  </a:schemeClr>
                </a:solidFill>
              </a:rPr>
              <a:t>MSFD TG-DATA D5 and D8 workshop(s) 29-30 April, Copenhagen</a:t>
            </a:r>
            <a:r>
              <a:rPr lang="en-GB" dirty="0" smtClean="0"/>
              <a:t/>
            </a:r>
            <a:br>
              <a:rPr lang="en-GB" dirty="0" smtClean="0"/>
            </a:br>
            <a:endParaRPr lang="en-US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2348880"/>
            <a:ext cx="4104456" cy="1612776"/>
          </a:xfrm>
        </p:spPr>
        <p:txBody>
          <a:bodyPr/>
          <a:lstStyle/>
          <a:p>
            <a:pPr marL="72000" indent="0">
              <a:spcBef>
                <a:spcPts val="600"/>
              </a:spcBef>
              <a:buNone/>
            </a:pPr>
            <a:r>
              <a:rPr lang="en-GB" b="1" dirty="0" smtClean="0">
                <a:solidFill>
                  <a:srgbClr val="FFFF00"/>
                </a:solidFill>
              </a:rPr>
              <a:t>Discussion Session: </a:t>
            </a:r>
            <a:r>
              <a:rPr lang="en-GB" b="1" dirty="0">
                <a:solidFill>
                  <a:schemeClr val="bg2">
                    <a:lumMod val="90000"/>
                  </a:schemeClr>
                </a:solidFill>
                <a:latin typeface="+mj-lt"/>
                <a:ea typeface="+mj-ea"/>
                <a:cs typeface="+mj-cs"/>
              </a:rPr>
              <a:t>drafted</a:t>
            </a:r>
            <a:r>
              <a:rPr lang="en-GB" b="1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en-GB" b="1" dirty="0">
                <a:solidFill>
                  <a:schemeClr val="bg2">
                    <a:lumMod val="90000"/>
                  </a:schemeClr>
                </a:solidFill>
              </a:rPr>
              <a:t>templates for workflows information</a:t>
            </a:r>
            <a:endParaRPr lang="en-US" b="1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900113" y="6265118"/>
            <a:ext cx="5400675" cy="476250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r>
              <a:rPr lang="en-GB" dirty="0" smtClean="0"/>
              <a:t>TG-DATA, Apr 29</a:t>
            </a:r>
            <a:r>
              <a:rPr lang="en-GB" baseline="30000" dirty="0" smtClean="0"/>
              <a:t>th</a:t>
            </a:r>
            <a:r>
              <a:rPr lang="en-GB" dirty="0" smtClean="0"/>
              <a:t>-30</a:t>
            </a:r>
            <a:r>
              <a:rPr lang="en-GB" baseline="30000" dirty="0" smtClean="0"/>
              <a:t>th</a:t>
            </a:r>
            <a:r>
              <a:rPr lang="en-GB" dirty="0" smtClean="0"/>
              <a:t> 2014</a:t>
            </a:r>
            <a:endParaRPr lang="cs-CZ" dirty="0" smtClean="0"/>
          </a:p>
        </p:txBody>
      </p:sp>
      <p:pic>
        <p:nvPicPr>
          <p:cNvPr id="5" name="Picture 2" descr="https://lh4.googleusercontent.com/-5UnamKSoOQI/T2XmLi7I8pI/AAAAAAAABxo/S5kO-LAUgzc/s1600/A50089.2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93" t="38657" r="50000" b="32101"/>
          <a:stretch/>
        </p:blipFill>
        <p:spPr bwMode="auto">
          <a:xfrm>
            <a:off x="4712627" y="2547227"/>
            <a:ext cx="3176322" cy="282885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Event/ date:</a:t>
            </a:r>
          </a:p>
          <a:p>
            <a:r>
              <a:rPr lang="cs-CZ" smtClean="0"/>
              <a:t>Author:</a:t>
            </a:r>
            <a:endParaRPr lang="cs-CZ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260648"/>
            <a:ext cx="8352928" cy="5637691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 bwMode="auto">
          <a:xfrm>
            <a:off x="1763688" y="3284984"/>
            <a:ext cx="3240360" cy="1944216"/>
          </a:xfrm>
          <a:prstGeom prst="ellipse">
            <a:avLst/>
          </a:prstGeom>
          <a:solidFill>
            <a:srgbClr val="E1801F">
              <a:alpha val="52549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49896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827584" y="764704"/>
            <a:ext cx="7344816" cy="1008063"/>
          </a:xfrm>
        </p:spPr>
        <p:txBody>
          <a:bodyPr/>
          <a:lstStyle/>
          <a:p>
            <a:pPr algn="l"/>
            <a:r>
              <a:rPr lang="en-GB" dirty="0" smtClean="0"/>
              <a:t>MSFD DATA FLOWS: SCHEMAS</a:t>
            </a:r>
            <a:br>
              <a:rPr lang="en-GB" dirty="0" smtClean="0"/>
            </a:br>
            <a:endParaRPr lang="en-US" dirty="0"/>
          </a:p>
        </p:txBody>
      </p:sp>
      <p:sp>
        <p:nvSpPr>
          <p:cNvPr id="20" name="Rectangle 3"/>
          <p:cNvSpPr txBox="1">
            <a:spLocks noChangeArrowheads="1"/>
          </p:cNvSpPr>
          <p:nvPr/>
        </p:nvSpPr>
        <p:spPr bwMode="auto">
          <a:xfrm>
            <a:off x="755576" y="1628800"/>
            <a:ext cx="6768752" cy="3816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72000" marR="0" lvl="0" indent="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GB" sz="2400" kern="0" dirty="0" smtClean="0">
                <a:solidFill>
                  <a:schemeClr val="bg2">
                    <a:lumMod val="90000"/>
                  </a:schemeClr>
                </a:solidFill>
                <a:latin typeface="+mn-lt"/>
              </a:rPr>
              <a:t>Information about </a:t>
            </a:r>
            <a:r>
              <a:rPr lang="en-GB" sz="2400" b="1" kern="0" dirty="0" smtClean="0">
                <a:solidFill>
                  <a:schemeClr val="bg2">
                    <a:lumMod val="90000"/>
                  </a:schemeClr>
                </a:solidFill>
                <a:latin typeface="+mn-lt"/>
              </a:rPr>
              <a:t>EXISTING</a:t>
            </a:r>
            <a:r>
              <a:rPr lang="en-GB" sz="2400" kern="0" dirty="0" smtClean="0">
                <a:solidFill>
                  <a:schemeClr val="bg2">
                    <a:lumMod val="90000"/>
                  </a:schemeClr>
                </a:solidFill>
                <a:latin typeface="+mn-lt"/>
              </a:rPr>
              <a:t> workflows:</a:t>
            </a:r>
            <a:endParaRPr kumimoji="0" lang="en-GB" sz="2400" i="0" u="none" strike="noStrike" kern="0" cap="none" spc="0" normalizeH="0" noProof="0" dirty="0" smtClean="0">
              <a:ln>
                <a:noFill/>
              </a:ln>
              <a:solidFill>
                <a:schemeClr val="bg2">
                  <a:lumMod val="90000"/>
                </a:schemeClr>
              </a:solidFill>
              <a:effectLst/>
              <a:uLnTx/>
              <a:uFillTx/>
              <a:latin typeface="+mn-lt"/>
            </a:endParaRPr>
          </a:p>
          <a:p>
            <a:pPr marL="529200" marR="0" lvl="0" indent="-4572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AutoNum type="arabicParenR"/>
              <a:tabLst/>
              <a:defRPr/>
            </a:pPr>
            <a:r>
              <a:rPr kumimoji="0" lang="en-GB" sz="2400" b="1" i="0" u="none" strike="noStrike" kern="0" cap="none" spc="0" normalizeH="0" noProof="0" dirty="0" smtClean="0">
                <a:ln>
                  <a:noFill/>
                </a:ln>
                <a:solidFill>
                  <a:schemeClr val="hlin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Are any clarifications needed?</a:t>
            </a:r>
          </a:p>
          <a:p>
            <a:pPr marL="529200" marR="0" lvl="0" indent="-4572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AutoNum type="arabicParenR"/>
              <a:tabLst/>
              <a:defRPr/>
            </a:pPr>
            <a:r>
              <a:rPr lang="en-GB" sz="2400" b="1" kern="0" dirty="0" smtClean="0">
                <a:solidFill>
                  <a:schemeClr val="hlink"/>
                </a:solidFill>
                <a:latin typeface="+mn-lt"/>
              </a:rPr>
              <a:t>Is there missing and/or erroneous information?</a:t>
            </a:r>
          </a:p>
          <a:p>
            <a:pPr marL="1043550" lvl="1" indent="-514350" eaLnBrk="1" hangingPunct="1">
              <a:spcBef>
                <a:spcPts val="600"/>
              </a:spcBef>
              <a:buFont typeface="+mj-lt"/>
              <a:buAutoNum type="romanLcPeriod"/>
              <a:defRPr/>
            </a:pPr>
            <a:r>
              <a:rPr lang="en-GB" sz="2400" b="1" kern="0" dirty="0" smtClean="0">
                <a:solidFill>
                  <a:schemeClr val="bg2">
                    <a:lumMod val="90000"/>
                  </a:schemeClr>
                </a:solidFill>
                <a:latin typeface="+mn-lt"/>
              </a:rPr>
              <a:t>MS perspective</a:t>
            </a:r>
          </a:p>
          <a:p>
            <a:pPr marL="986400" lvl="1" indent="-457200" eaLnBrk="1" hangingPunct="1">
              <a:spcBef>
                <a:spcPts val="600"/>
              </a:spcBef>
              <a:buAutoNum type="romanLcPeriod"/>
              <a:defRPr/>
            </a:pPr>
            <a:r>
              <a:rPr lang="en-GB" sz="2400" b="1" kern="0" dirty="0" smtClean="0">
                <a:solidFill>
                  <a:schemeClr val="bg2">
                    <a:lumMod val="90000"/>
                  </a:schemeClr>
                </a:solidFill>
                <a:latin typeface="+mn-lt"/>
              </a:rPr>
              <a:t>RSC/Regional perspective</a:t>
            </a:r>
          </a:p>
          <a:p>
            <a:pPr marL="529200" indent="-457200" eaLnBrk="1" hangingPunct="1">
              <a:spcBef>
                <a:spcPts val="600"/>
              </a:spcBef>
              <a:buAutoNum type="arabicParenR"/>
              <a:defRPr/>
            </a:pPr>
            <a:r>
              <a:rPr lang="en-GB" sz="2400" b="1" kern="0" dirty="0" smtClean="0">
                <a:solidFill>
                  <a:schemeClr val="hlink"/>
                </a:solidFill>
                <a:latin typeface="+mn-lt"/>
              </a:rPr>
              <a:t>Does this represent an accurate ‘ground truth’ of the situation as is (in 2014)?</a:t>
            </a:r>
          </a:p>
          <a:p>
            <a:pPr marL="529200" marR="0" lvl="0" indent="-4572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AutoNum type="arabicParenR"/>
              <a:tabLst/>
              <a:defRPr/>
            </a:pPr>
            <a:endParaRPr lang="en-GB" sz="2400" b="1" kern="0" dirty="0" smtClean="0">
              <a:solidFill>
                <a:schemeClr val="hlink"/>
              </a:solidFill>
              <a:latin typeface="+mn-lt"/>
            </a:endParaRPr>
          </a:p>
          <a:p>
            <a:pPr marL="529200" marR="0" lvl="0" indent="-4572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AutoNum type="arabicParenR"/>
              <a:tabLst/>
              <a:defRPr/>
            </a:pPr>
            <a:endParaRPr kumimoji="0" lang="en-GB" sz="2400" b="1" i="0" u="none" strike="noStrike" kern="0" cap="none" spc="0" normalizeH="0" noProof="0" dirty="0" smtClean="0">
              <a:ln>
                <a:noFill/>
              </a:ln>
              <a:solidFill>
                <a:schemeClr val="hlin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900113" y="6265118"/>
            <a:ext cx="5400675" cy="476250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r>
              <a:rPr lang="en-GB" dirty="0" smtClean="0"/>
              <a:t>TG-DATA, Apr 29</a:t>
            </a:r>
            <a:r>
              <a:rPr lang="en-GB" baseline="30000" dirty="0" smtClean="0"/>
              <a:t>th</a:t>
            </a:r>
            <a:r>
              <a:rPr lang="en-GB" dirty="0" smtClean="0"/>
              <a:t>-30</a:t>
            </a:r>
            <a:r>
              <a:rPr lang="en-GB" baseline="30000" dirty="0" smtClean="0"/>
              <a:t>th</a:t>
            </a:r>
            <a:r>
              <a:rPr lang="en-GB" dirty="0" smtClean="0"/>
              <a:t> 2014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173461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827584" y="764704"/>
            <a:ext cx="7344816" cy="1008063"/>
          </a:xfrm>
        </p:spPr>
        <p:txBody>
          <a:bodyPr/>
          <a:lstStyle/>
          <a:p>
            <a:pPr algn="l"/>
            <a:r>
              <a:rPr lang="en-GB" dirty="0" smtClean="0"/>
              <a:t>MSFD DATA FLOWS: SCHEMAS</a:t>
            </a:r>
            <a:br>
              <a:rPr lang="en-GB" dirty="0" smtClean="0"/>
            </a:br>
            <a:endParaRPr lang="en-US" dirty="0"/>
          </a:p>
        </p:txBody>
      </p:sp>
      <p:sp>
        <p:nvSpPr>
          <p:cNvPr id="20" name="Rectangle 3"/>
          <p:cNvSpPr txBox="1">
            <a:spLocks noChangeArrowheads="1"/>
          </p:cNvSpPr>
          <p:nvPr/>
        </p:nvSpPr>
        <p:spPr bwMode="auto">
          <a:xfrm>
            <a:off x="755576" y="1628800"/>
            <a:ext cx="6912768" cy="3816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72000" marR="0" lvl="0" indent="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GB" sz="2400" kern="0" dirty="0" smtClean="0">
                <a:solidFill>
                  <a:schemeClr val="bg2">
                    <a:lumMod val="90000"/>
                  </a:schemeClr>
                </a:solidFill>
                <a:latin typeface="+mn-lt"/>
              </a:rPr>
              <a:t>Information about </a:t>
            </a:r>
            <a:r>
              <a:rPr lang="en-GB" sz="2400" b="1" kern="0" dirty="0" smtClean="0">
                <a:solidFill>
                  <a:schemeClr val="bg2">
                    <a:lumMod val="90000"/>
                  </a:schemeClr>
                </a:solidFill>
                <a:latin typeface="+mn-lt"/>
              </a:rPr>
              <a:t>EXISTING</a:t>
            </a:r>
            <a:r>
              <a:rPr lang="en-GB" sz="2400" kern="0" dirty="0" smtClean="0">
                <a:solidFill>
                  <a:schemeClr val="bg2">
                    <a:lumMod val="90000"/>
                  </a:schemeClr>
                </a:solidFill>
                <a:latin typeface="+mn-lt"/>
              </a:rPr>
              <a:t> workflows:</a:t>
            </a:r>
            <a:endParaRPr kumimoji="0" lang="en-GB" sz="2400" i="0" u="none" strike="noStrike" kern="0" cap="none" spc="0" normalizeH="0" noProof="0" dirty="0" smtClean="0">
              <a:ln>
                <a:noFill/>
              </a:ln>
              <a:solidFill>
                <a:schemeClr val="bg2">
                  <a:lumMod val="90000"/>
                </a:schemeClr>
              </a:solidFill>
              <a:effectLst/>
              <a:uLnTx/>
              <a:uFillTx/>
              <a:latin typeface="+mn-lt"/>
            </a:endParaRPr>
          </a:p>
          <a:p>
            <a:pPr marL="529200" marR="0" lvl="0" indent="-4572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+mj-lt"/>
              <a:buAutoNum type="arabicParenR" startAt="4"/>
              <a:tabLst/>
              <a:defRPr/>
            </a:pPr>
            <a:r>
              <a:rPr kumimoji="0" lang="en-GB" sz="2400" b="1" i="0" u="none" strike="noStrike" kern="0" cap="none" spc="0" normalizeH="0" noProof="0" dirty="0" smtClean="0">
                <a:ln>
                  <a:noFill/>
                </a:ln>
                <a:solidFill>
                  <a:schemeClr val="hlin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 what extent would you consider each component </a:t>
            </a:r>
            <a:r>
              <a:rPr kumimoji="0" lang="en-GB" sz="2400" b="1" i="0" u="none" strike="noStrike" kern="0" cap="none" spc="0" normalizeH="0" noProof="0" dirty="0" smtClean="0">
                <a:ln>
                  <a:noFill/>
                </a:ln>
                <a:solidFill>
                  <a:schemeClr val="hlin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(MSFD indicators) </a:t>
            </a:r>
            <a:r>
              <a:rPr kumimoji="0" lang="en-GB" sz="2400" b="1" i="0" u="none" strike="noStrike" kern="0" cap="none" spc="0" normalizeH="0" noProof="0" dirty="0" smtClean="0">
                <a:ln>
                  <a:noFill/>
                </a:ln>
                <a:solidFill>
                  <a:schemeClr val="hlin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 MS/regional operational </a:t>
            </a:r>
            <a:r>
              <a:rPr kumimoji="0" lang="en-GB" sz="2400" b="1" i="0" u="none" strike="noStrike" kern="0" cap="none" spc="0" normalizeH="0" noProof="0" dirty="0" smtClean="0">
                <a:ln>
                  <a:noFill/>
                </a:ln>
                <a:solidFill>
                  <a:schemeClr val="hlin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system</a:t>
            </a:r>
          </a:p>
          <a:p>
            <a:pPr marL="1043550" lvl="1" indent="-514350" eaLnBrk="1" hangingPunct="1">
              <a:spcBef>
                <a:spcPts val="600"/>
              </a:spcBef>
              <a:buFont typeface="+mj-lt"/>
              <a:buAutoNum type="romanLcPeriod"/>
              <a:defRPr/>
            </a:pPr>
            <a:r>
              <a:rPr lang="en-GB" sz="2400" b="1" kern="0" dirty="0">
                <a:solidFill>
                  <a:schemeClr val="bg2">
                    <a:lumMod val="90000"/>
                  </a:schemeClr>
                </a:solidFill>
              </a:rPr>
              <a:t>MS perspective</a:t>
            </a:r>
          </a:p>
          <a:p>
            <a:pPr marL="986400" lvl="1" indent="-457200" eaLnBrk="1" hangingPunct="1">
              <a:spcBef>
                <a:spcPts val="600"/>
              </a:spcBef>
              <a:buAutoNum type="romanLcPeriod"/>
              <a:defRPr/>
            </a:pPr>
            <a:r>
              <a:rPr lang="en-GB" sz="2400" b="1" kern="0" dirty="0">
                <a:solidFill>
                  <a:schemeClr val="bg2">
                    <a:lumMod val="90000"/>
                  </a:schemeClr>
                </a:solidFill>
              </a:rPr>
              <a:t>RSC/Regional </a:t>
            </a:r>
            <a:r>
              <a:rPr lang="en-GB" sz="2400" b="1" kern="0" dirty="0" smtClean="0">
                <a:solidFill>
                  <a:schemeClr val="bg2">
                    <a:lumMod val="90000"/>
                  </a:schemeClr>
                </a:solidFill>
              </a:rPr>
              <a:t>perspective</a:t>
            </a:r>
            <a:endParaRPr kumimoji="0" lang="en-GB" sz="2400" b="1" i="0" u="none" strike="noStrike" kern="0" cap="none" spc="0" normalizeH="0" noProof="0" dirty="0" smtClean="0">
              <a:ln>
                <a:noFill/>
              </a:ln>
              <a:solidFill>
                <a:schemeClr val="hlin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29200" marR="0" lvl="0" indent="-4572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AutoNum type="arabicParenR" startAt="4"/>
              <a:tabLst/>
              <a:defRPr/>
            </a:pPr>
            <a:endParaRPr lang="en-GB" sz="2400" b="1" kern="0" dirty="0" smtClean="0">
              <a:solidFill>
                <a:schemeClr val="hlink"/>
              </a:solidFill>
              <a:latin typeface="+mn-lt"/>
            </a:endParaRPr>
          </a:p>
          <a:p>
            <a:pPr marL="529200" marR="0" lvl="0" indent="-4572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AutoNum type="arabicParenR" startAt="4"/>
              <a:tabLst/>
              <a:defRPr/>
            </a:pPr>
            <a:endParaRPr kumimoji="0" lang="en-GB" sz="2400" b="1" i="0" u="none" strike="noStrike" kern="0" cap="none" spc="0" normalizeH="0" noProof="0" dirty="0" smtClean="0">
              <a:ln>
                <a:noFill/>
              </a:ln>
              <a:solidFill>
                <a:schemeClr val="hlin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900113" y="6265118"/>
            <a:ext cx="5400675" cy="476250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r>
              <a:rPr lang="en-GB" dirty="0" smtClean="0"/>
              <a:t>TG-DATA, Apr 29</a:t>
            </a:r>
            <a:r>
              <a:rPr lang="en-GB" baseline="30000" dirty="0" smtClean="0"/>
              <a:t>th</a:t>
            </a:r>
            <a:r>
              <a:rPr lang="en-GB" dirty="0" smtClean="0"/>
              <a:t>-30</a:t>
            </a:r>
            <a:r>
              <a:rPr lang="en-GB" baseline="30000" dirty="0" smtClean="0"/>
              <a:t>th</a:t>
            </a:r>
            <a:r>
              <a:rPr lang="en-GB" dirty="0" smtClean="0"/>
              <a:t> 2014</a:t>
            </a:r>
            <a:endParaRPr lang="cs-CZ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88224" y="3519011"/>
            <a:ext cx="2362961" cy="191287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873749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827584" y="764704"/>
            <a:ext cx="7344816" cy="1008063"/>
          </a:xfrm>
        </p:spPr>
        <p:txBody>
          <a:bodyPr/>
          <a:lstStyle/>
          <a:p>
            <a:pPr algn="l"/>
            <a:r>
              <a:rPr lang="en-GB" dirty="0" smtClean="0"/>
              <a:t>MSFD DATA FLOWS: SCHEMAS</a:t>
            </a:r>
            <a:br>
              <a:rPr lang="en-GB" dirty="0" smtClean="0"/>
            </a:br>
            <a:endParaRPr lang="en-US" dirty="0"/>
          </a:p>
        </p:txBody>
      </p:sp>
      <p:sp>
        <p:nvSpPr>
          <p:cNvPr id="20" name="Rectangle 3"/>
          <p:cNvSpPr txBox="1">
            <a:spLocks noChangeArrowheads="1"/>
          </p:cNvSpPr>
          <p:nvPr/>
        </p:nvSpPr>
        <p:spPr bwMode="auto">
          <a:xfrm>
            <a:off x="755576" y="1628800"/>
            <a:ext cx="6912768" cy="3816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72000" marR="0" lvl="0" indent="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GB" sz="2400" kern="0" dirty="0" smtClean="0">
                <a:solidFill>
                  <a:schemeClr val="bg2">
                    <a:lumMod val="90000"/>
                  </a:schemeClr>
                </a:solidFill>
                <a:latin typeface="+mn-lt"/>
              </a:rPr>
              <a:t>Information about </a:t>
            </a:r>
            <a:r>
              <a:rPr lang="en-GB" sz="2400" b="1" kern="0" dirty="0" smtClean="0">
                <a:solidFill>
                  <a:schemeClr val="bg2">
                    <a:lumMod val="90000"/>
                  </a:schemeClr>
                </a:solidFill>
                <a:latin typeface="+mn-lt"/>
              </a:rPr>
              <a:t>EXISTING</a:t>
            </a:r>
            <a:r>
              <a:rPr lang="en-GB" sz="2400" kern="0" dirty="0" smtClean="0">
                <a:solidFill>
                  <a:schemeClr val="bg2">
                    <a:lumMod val="90000"/>
                  </a:schemeClr>
                </a:solidFill>
                <a:latin typeface="+mn-lt"/>
              </a:rPr>
              <a:t> workflows:</a:t>
            </a:r>
            <a:endParaRPr kumimoji="0" lang="en-GB" sz="2400" i="0" u="none" strike="noStrike" kern="0" cap="none" spc="0" normalizeH="0" noProof="0" dirty="0" smtClean="0">
              <a:ln>
                <a:noFill/>
              </a:ln>
              <a:solidFill>
                <a:schemeClr val="bg2">
                  <a:lumMod val="90000"/>
                </a:schemeClr>
              </a:solidFill>
              <a:effectLst/>
              <a:uLnTx/>
              <a:uFillTx/>
              <a:latin typeface="+mn-lt"/>
            </a:endParaRPr>
          </a:p>
          <a:p>
            <a:pPr marL="529200" marR="0" lvl="0" indent="-4572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+mj-lt"/>
              <a:buAutoNum type="arabicParenR" startAt="5"/>
              <a:tabLst/>
              <a:defRPr/>
            </a:pPr>
            <a:r>
              <a:rPr lang="en-GB" sz="2400" b="1" kern="0" dirty="0" smtClean="0">
                <a:solidFill>
                  <a:schemeClr val="hlink"/>
                </a:solidFill>
                <a:latin typeface="+mn-lt"/>
              </a:rPr>
              <a:t>What </a:t>
            </a:r>
            <a:r>
              <a:rPr lang="en-GB" sz="2400" b="1" kern="0" dirty="0" smtClean="0">
                <a:solidFill>
                  <a:schemeClr val="hlink"/>
                </a:solidFill>
                <a:latin typeface="+mn-lt"/>
              </a:rPr>
              <a:t>are the major gaps in making </a:t>
            </a:r>
            <a:endParaRPr lang="en-GB" sz="2400" b="1" kern="0" dirty="0" smtClean="0">
              <a:solidFill>
                <a:schemeClr val="hlink"/>
              </a:solidFill>
              <a:latin typeface="+mn-lt"/>
            </a:endParaRPr>
          </a:p>
          <a:p>
            <a:pPr marL="529200" lvl="1" eaLnBrk="1" hangingPunct="1">
              <a:spcBef>
                <a:spcPts val="600"/>
              </a:spcBef>
              <a:defRPr/>
            </a:pPr>
            <a:r>
              <a:rPr lang="en-GB" sz="2400" b="1" kern="0" dirty="0" smtClean="0">
                <a:solidFill>
                  <a:schemeClr val="hlink"/>
                </a:solidFill>
                <a:latin typeface="+mn-lt"/>
              </a:rPr>
              <a:t>it </a:t>
            </a:r>
            <a:r>
              <a:rPr lang="en-GB" sz="2400" b="1" kern="0" dirty="0" smtClean="0">
                <a:solidFill>
                  <a:schemeClr val="hlink"/>
                </a:solidFill>
                <a:latin typeface="+mn-lt"/>
              </a:rPr>
              <a:t>operational</a:t>
            </a:r>
            <a:r>
              <a:rPr lang="en-GB" sz="2400" b="1" kern="0" dirty="0" smtClean="0">
                <a:solidFill>
                  <a:schemeClr val="hlink"/>
                </a:solidFill>
                <a:latin typeface="+mn-lt"/>
              </a:rPr>
              <a:t>?</a:t>
            </a:r>
          </a:p>
          <a:p>
            <a:pPr marL="872100" lvl="1" indent="-342900" eaLnBrk="1" hangingPunct="1">
              <a:spcBef>
                <a:spcPts val="600"/>
              </a:spcBef>
              <a:buFontTx/>
              <a:buChar char="-"/>
              <a:defRPr/>
            </a:pPr>
            <a:r>
              <a:rPr lang="en-GB" sz="2000" b="1" kern="0" dirty="0" smtClean="0">
                <a:solidFill>
                  <a:schemeClr val="bg2">
                    <a:lumMod val="90000"/>
                  </a:schemeClr>
                </a:solidFill>
                <a:latin typeface="+mn-lt"/>
              </a:rPr>
              <a:t>Access and Usage rights (at MS/Regional level)</a:t>
            </a:r>
          </a:p>
          <a:p>
            <a:pPr marL="872100" lvl="1" indent="-342900" eaLnBrk="1" hangingPunct="1">
              <a:spcBef>
                <a:spcPts val="600"/>
              </a:spcBef>
              <a:buFontTx/>
              <a:buChar char="-"/>
              <a:defRPr/>
            </a:pPr>
            <a:r>
              <a:rPr lang="en-GB" sz="2000" b="1" kern="0" dirty="0" smtClean="0">
                <a:solidFill>
                  <a:schemeClr val="bg2">
                    <a:lumMod val="90000"/>
                  </a:schemeClr>
                </a:solidFill>
                <a:latin typeface="+mn-lt"/>
              </a:rPr>
              <a:t>QC procedures (at MS/Regional level)</a:t>
            </a:r>
          </a:p>
          <a:p>
            <a:pPr marL="872100" lvl="1" indent="-342900" eaLnBrk="1" hangingPunct="1">
              <a:spcBef>
                <a:spcPts val="600"/>
              </a:spcBef>
              <a:buFontTx/>
              <a:buChar char="-"/>
              <a:defRPr/>
            </a:pPr>
            <a:r>
              <a:rPr lang="en-GB" sz="2000" b="1" kern="0" dirty="0" smtClean="0">
                <a:solidFill>
                  <a:schemeClr val="bg2">
                    <a:lumMod val="90000"/>
                  </a:schemeClr>
                </a:solidFill>
                <a:latin typeface="+mn-lt"/>
              </a:rPr>
              <a:t>Formats and outputs?</a:t>
            </a:r>
          </a:p>
          <a:p>
            <a:pPr marL="872100" lvl="1" indent="-342900" eaLnBrk="1" hangingPunct="1">
              <a:spcBef>
                <a:spcPts val="600"/>
              </a:spcBef>
              <a:buFontTx/>
              <a:buChar char="-"/>
              <a:defRPr/>
            </a:pPr>
            <a:r>
              <a:rPr lang="en-GB" sz="2000" b="1" kern="0" dirty="0" smtClean="0">
                <a:solidFill>
                  <a:schemeClr val="bg2">
                    <a:lumMod val="90000"/>
                  </a:schemeClr>
                </a:solidFill>
                <a:latin typeface="+mn-lt"/>
              </a:rPr>
              <a:t>Metadata (to link to MSFD)</a:t>
            </a:r>
          </a:p>
          <a:p>
            <a:pPr marL="529200" lvl="1" eaLnBrk="1" hangingPunct="1">
              <a:spcBef>
                <a:spcPts val="600"/>
              </a:spcBef>
              <a:defRPr/>
            </a:pPr>
            <a:endParaRPr lang="en-GB" sz="2400" b="1" kern="0" dirty="0">
              <a:solidFill>
                <a:srgbClr val="FF0000"/>
              </a:solidFill>
              <a:latin typeface="+mn-lt"/>
            </a:endParaRPr>
          </a:p>
          <a:p>
            <a:pPr marL="529200" lvl="1" eaLnBrk="1" hangingPunct="1">
              <a:spcBef>
                <a:spcPts val="600"/>
              </a:spcBef>
              <a:defRPr/>
            </a:pPr>
            <a:endParaRPr lang="en-GB" sz="2400" b="1" kern="0" dirty="0" smtClean="0">
              <a:solidFill>
                <a:srgbClr val="FF0000"/>
              </a:solidFill>
              <a:latin typeface="+mn-lt"/>
            </a:endParaRPr>
          </a:p>
          <a:p>
            <a:pPr marL="529200" marR="0" lvl="0" indent="-4572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AutoNum type="arabicParenR" startAt="5"/>
              <a:tabLst/>
              <a:defRPr/>
            </a:pPr>
            <a:endParaRPr lang="en-GB" sz="2400" b="1" kern="0" dirty="0" smtClean="0">
              <a:solidFill>
                <a:schemeClr val="hlink"/>
              </a:solidFill>
              <a:latin typeface="+mn-lt"/>
            </a:endParaRPr>
          </a:p>
          <a:p>
            <a:pPr marL="529200" marR="0" lvl="0" indent="-4572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AutoNum type="arabicParenR" startAt="5"/>
              <a:tabLst/>
              <a:defRPr/>
            </a:pPr>
            <a:endParaRPr kumimoji="0" lang="en-GB" sz="2400" b="1" i="0" u="none" strike="noStrike" kern="0" cap="none" spc="0" normalizeH="0" noProof="0" dirty="0" smtClean="0">
              <a:ln>
                <a:noFill/>
              </a:ln>
              <a:solidFill>
                <a:schemeClr val="hlin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900113" y="6265118"/>
            <a:ext cx="5400675" cy="476250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r>
              <a:rPr lang="en-GB" dirty="0" smtClean="0"/>
              <a:t>TG-DATA, Apr 29</a:t>
            </a:r>
            <a:r>
              <a:rPr lang="en-GB" baseline="30000" dirty="0" smtClean="0"/>
              <a:t>th</a:t>
            </a:r>
            <a:r>
              <a:rPr lang="en-GB" dirty="0" smtClean="0"/>
              <a:t>-30</a:t>
            </a:r>
            <a:r>
              <a:rPr lang="en-GB" baseline="30000" dirty="0" smtClean="0"/>
              <a:t>th</a:t>
            </a:r>
            <a:r>
              <a:rPr lang="en-GB" dirty="0" smtClean="0"/>
              <a:t> 2014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5819917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827584" y="764704"/>
            <a:ext cx="7344816" cy="1008063"/>
          </a:xfrm>
        </p:spPr>
        <p:txBody>
          <a:bodyPr/>
          <a:lstStyle/>
          <a:p>
            <a:pPr algn="l"/>
            <a:r>
              <a:rPr lang="en-GB" dirty="0" smtClean="0"/>
              <a:t>MSFD DATA FLOWS: SCHEMAS</a:t>
            </a:r>
            <a:br>
              <a:rPr lang="en-GB" dirty="0" smtClean="0"/>
            </a:br>
            <a:endParaRPr lang="en-US" dirty="0"/>
          </a:p>
        </p:txBody>
      </p:sp>
      <p:sp>
        <p:nvSpPr>
          <p:cNvPr id="20" name="Rectangle 3"/>
          <p:cNvSpPr txBox="1">
            <a:spLocks noChangeArrowheads="1"/>
          </p:cNvSpPr>
          <p:nvPr/>
        </p:nvSpPr>
        <p:spPr bwMode="auto">
          <a:xfrm>
            <a:off x="755576" y="1628800"/>
            <a:ext cx="7200800" cy="3816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72000" marR="0" lvl="0" indent="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GB" sz="2400" kern="0" dirty="0" smtClean="0">
                <a:solidFill>
                  <a:schemeClr val="bg2">
                    <a:lumMod val="90000"/>
                  </a:schemeClr>
                </a:solidFill>
                <a:latin typeface="+mn-lt"/>
              </a:rPr>
              <a:t>Information about </a:t>
            </a:r>
            <a:r>
              <a:rPr lang="en-GB" sz="2400" b="1" kern="0" dirty="0" smtClean="0">
                <a:solidFill>
                  <a:schemeClr val="bg2">
                    <a:lumMod val="90000"/>
                  </a:schemeClr>
                </a:solidFill>
                <a:latin typeface="+mn-lt"/>
              </a:rPr>
              <a:t>PROPOSED or NEW </a:t>
            </a:r>
            <a:r>
              <a:rPr lang="en-GB" sz="2400" kern="0" dirty="0" smtClean="0">
                <a:solidFill>
                  <a:schemeClr val="bg2">
                    <a:lumMod val="90000"/>
                  </a:schemeClr>
                </a:solidFill>
                <a:latin typeface="+mn-lt"/>
              </a:rPr>
              <a:t>workflows:</a:t>
            </a:r>
            <a:endParaRPr kumimoji="0" lang="en-GB" sz="2400" i="0" u="none" strike="noStrike" kern="0" cap="none" spc="0" normalizeH="0" noProof="0" dirty="0" smtClean="0">
              <a:ln>
                <a:noFill/>
              </a:ln>
              <a:solidFill>
                <a:schemeClr val="bg2">
                  <a:lumMod val="90000"/>
                </a:schemeClr>
              </a:solidFill>
              <a:effectLst/>
              <a:uLnTx/>
              <a:uFillTx/>
              <a:latin typeface="+mn-lt"/>
            </a:endParaRPr>
          </a:p>
          <a:p>
            <a:pPr marL="529200" marR="0" lvl="0" indent="-4572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AutoNum type="arabicParenR"/>
              <a:tabLst/>
              <a:defRPr/>
            </a:pPr>
            <a:r>
              <a:rPr kumimoji="0" lang="en-GB" sz="2400" b="1" i="0" u="none" strike="noStrike" kern="0" cap="none" spc="0" normalizeH="0" noProof="0" dirty="0" smtClean="0">
                <a:ln>
                  <a:noFill/>
                </a:ln>
                <a:solidFill>
                  <a:schemeClr val="hlin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Which of these workflows will be developed/change/is planned to change?</a:t>
            </a:r>
          </a:p>
          <a:p>
            <a:pPr marL="529200" marR="0" lvl="0" indent="-4572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AutoNum type="arabicParenR"/>
              <a:tabLst/>
              <a:defRPr/>
            </a:pPr>
            <a:r>
              <a:rPr lang="en-GB" sz="2400" b="1" kern="0" dirty="0" smtClean="0">
                <a:solidFill>
                  <a:schemeClr val="hlink"/>
                </a:solidFill>
                <a:latin typeface="+mn-lt"/>
              </a:rPr>
              <a:t>By what means will it change?</a:t>
            </a:r>
          </a:p>
          <a:p>
            <a:pPr marL="1043550" lvl="1" indent="-514350" eaLnBrk="1" hangingPunct="1">
              <a:spcBef>
                <a:spcPts val="600"/>
              </a:spcBef>
              <a:buFont typeface="+mj-lt"/>
              <a:buAutoNum type="romanLcPeriod"/>
              <a:defRPr/>
            </a:pPr>
            <a:r>
              <a:rPr lang="en-GB" sz="2400" b="1" kern="0" dirty="0" smtClean="0">
                <a:solidFill>
                  <a:schemeClr val="hlink"/>
                </a:solidFill>
                <a:latin typeface="+mn-lt"/>
              </a:rPr>
              <a:t>RSC coordinated</a:t>
            </a:r>
          </a:p>
          <a:p>
            <a:pPr marL="1043550" lvl="1" indent="-514350" eaLnBrk="1" hangingPunct="1">
              <a:spcBef>
                <a:spcPts val="600"/>
              </a:spcBef>
              <a:buFont typeface="+mj-lt"/>
              <a:buAutoNum type="romanLcPeriod"/>
              <a:defRPr/>
            </a:pPr>
            <a:r>
              <a:rPr lang="en-GB" sz="2400" b="1" kern="0" dirty="0" smtClean="0">
                <a:solidFill>
                  <a:schemeClr val="hlink"/>
                </a:solidFill>
                <a:latin typeface="+mn-lt"/>
              </a:rPr>
              <a:t>MS lead</a:t>
            </a:r>
          </a:p>
          <a:p>
            <a:pPr marL="1043550" lvl="1" indent="-514350" eaLnBrk="1" hangingPunct="1">
              <a:spcBef>
                <a:spcPts val="600"/>
              </a:spcBef>
              <a:buFont typeface="+mj-lt"/>
              <a:buAutoNum type="romanLcPeriod"/>
              <a:defRPr/>
            </a:pPr>
            <a:r>
              <a:rPr lang="en-GB" sz="2400" b="1" kern="0" dirty="0" smtClean="0">
                <a:solidFill>
                  <a:schemeClr val="hlink"/>
                </a:solidFill>
                <a:latin typeface="+mn-lt"/>
              </a:rPr>
              <a:t>Regional/European Infrastructure project</a:t>
            </a:r>
          </a:p>
          <a:p>
            <a:pPr marL="72000" eaLnBrk="1" hangingPunct="1">
              <a:spcBef>
                <a:spcPts val="600"/>
              </a:spcBef>
              <a:defRPr/>
            </a:pPr>
            <a:r>
              <a:rPr lang="en-GB" sz="2400" b="1" kern="0" dirty="0" smtClean="0">
                <a:solidFill>
                  <a:schemeClr val="hlink"/>
                </a:solidFill>
                <a:latin typeface="+mn-lt"/>
              </a:rPr>
              <a:t>3) Is there a timeline for these changes?</a:t>
            </a:r>
          </a:p>
          <a:p>
            <a:pPr marL="529200" marR="0" lvl="0" indent="-4572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AutoNum type="arabicParenR"/>
              <a:tabLst/>
              <a:defRPr/>
            </a:pPr>
            <a:endParaRPr lang="en-GB" sz="2400" b="1" kern="0" dirty="0" smtClean="0">
              <a:solidFill>
                <a:schemeClr val="hlink"/>
              </a:solidFill>
              <a:latin typeface="+mn-lt"/>
            </a:endParaRPr>
          </a:p>
          <a:p>
            <a:pPr marL="529200" marR="0" lvl="0" indent="-4572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AutoNum type="arabicParenR"/>
              <a:tabLst/>
              <a:defRPr/>
            </a:pPr>
            <a:endParaRPr kumimoji="0" lang="en-GB" sz="2400" b="1" i="0" u="none" strike="noStrike" kern="0" cap="none" spc="0" normalizeH="0" noProof="0" dirty="0" smtClean="0">
              <a:ln>
                <a:noFill/>
              </a:ln>
              <a:solidFill>
                <a:schemeClr val="hlin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900113" y="6265118"/>
            <a:ext cx="5400675" cy="476250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r>
              <a:rPr lang="en-GB" dirty="0" smtClean="0"/>
              <a:t>TG-DATA, Apr 29</a:t>
            </a:r>
            <a:r>
              <a:rPr lang="en-GB" baseline="30000" dirty="0" smtClean="0"/>
              <a:t>th</a:t>
            </a:r>
            <a:r>
              <a:rPr lang="en-GB" dirty="0" smtClean="0"/>
              <a:t>-30</a:t>
            </a:r>
            <a:r>
              <a:rPr lang="en-GB" baseline="30000" dirty="0" smtClean="0"/>
              <a:t>th</a:t>
            </a:r>
            <a:r>
              <a:rPr lang="en-GB" dirty="0" smtClean="0"/>
              <a:t> 2014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041751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827584" y="764704"/>
            <a:ext cx="7344816" cy="1008063"/>
          </a:xfrm>
        </p:spPr>
        <p:txBody>
          <a:bodyPr/>
          <a:lstStyle/>
          <a:p>
            <a:pPr algn="l"/>
            <a:r>
              <a:rPr lang="en-GB" dirty="0" smtClean="0"/>
              <a:t>MSFD DATA FLOWS: SCHEMAS</a:t>
            </a:r>
            <a:br>
              <a:rPr lang="en-GB" dirty="0" smtClean="0"/>
            </a:br>
            <a:endParaRPr lang="en-US" dirty="0"/>
          </a:p>
        </p:txBody>
      </p:sp>
      <p:sp>
        <p:nvSpPr>
          <p:cNvPr id="20" name="Rectangle 3"/>
          <p:cNvSpPr txBox="1">
            <a:spLocks noChangeArrowheads="1"/>
          </p:cNvSpPr>
          <p:nvPr/>
        </p:nvSpPr>
        <p:spPr bwMode="auto">
          <a:xfrm>
            <a:off x="755576" y="1628800"/>
            <a:ext cx="7704856" cy="3816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72000" lvl="0" eaLnBrk="1" hangingPunct="1">
              <a:spcBef>
                <a:spcPts val="600"/>
              </a:spcBef>
              <a:defRPr/>
            </a:pPr>
            <a:r>
              <a:rPr lang="en-GB" sz="2400" kern="0" dirty="0" smtClean="0">
                <a:solidFill>
                  <a:schemeClr val="bg2">
                    <a:lumMod val="90000"/>
                  </a:schemeClr>
                </a:solidFill>
                <a:latin typeface="+mn-lt"/>
              </a:rPr>
              <a:t>Information </a:t>
            </a:r>
            <a:r>
              <a:rPr lang="en-GB" sz="2400" kern="0" dirty="0">
                <a:solidFill>
                  <a:schemeClr val="bg2">
                    <a:lumMod val="90000"/>
                  </a:schemeClr>
                </a:solidFill>
              </a:rPr>
              <a:t>about </a:t>
            </a:r>
            <a:r>
              <a:rPr lang="en-GB" sz="2400" b="1" kern="0" dirty="0">
                <a:solidFill>
                  <a:schemeClr val="bg2">
                    <a:lumMod val="90000"/>
                  </a:schemeClr>
                </a:solidFill>
              </a:rPr>
              <a:t>PROPOSED or NEW </a:t>
            </a:r>
            <a:r>
              <a:rPr lang="en-GB" sz="2400" kern="0" dirty="0">
                <a:solidFill>
                  <a:schemeClr val="bg2">
                    <a:lumMod val="90000"/>
                  </a:schemeClr>
                </a:solidFill>
              </a:rPr>
              <a:t>workflows: </a:t>
            </a:r>
            <a:endParaRPr lang="en-GB" sz="2400" kern="0" dirty="0" smtClean="0">
              <a:solidFill>
                <a:schemeClr val="bg2">
                  <a:lumMod val="90000"/>
                </a:schemeClr>
              </a:solidFill>
            </a:endParaRPr>
          </a:p>
          <a:p>
            <a:pPr marL="72000" lvl="0" eaLnBrk="1" hangingPunct="1">
              <a:spcBef>
                <a:spcPts val="600"/>
              </a:spcBef>
              <a:defRPr/>
            </a:pPr>
            <a:r>
              <a:rPr lang="en-GB" sz="2400" kern="0" dirty="0" smtClean="0">
                <a:solidFill>
                  <a:srgbClr val="E2D700"/>
                </a:solidFill>
              </a:rPr>
              <a:t>4) </a:t>
            </a:r>
            <a:r>
              <a:rPr lang="en-GB" sz="2400" b="1" kern="0" dirty="0" smtClean="0">
                <a:solidFill>
                  <a:schemeClr val="hlink"/>
                </a:solidFill>
                <a:latin typeface="+mn-lt"/>
              </a:rPr>
              <a:t>What will be the </a:t>
            </a:r>
            <a:r>
              <a:rPr lang="en-GB" sz="2400" b="1" kern="0" dirty="0" smtClean="0">
                <a:solidFill>
                  <a:schemeClr val="hlink"/>
                </a:solidFill>
                <a:latin typeface="+mn-lt"/>
              </a:rPr>
              <a:t>major gaps in making </a:t>
            </a:r>
            <a:r>
              <a:rPr lang="en-GB" sz="2400" b="1" kern="0" dirty="0" smtClean="0">
                <a:solidFill>
                  <a:schemeClr val="hlink"/>
                </a:solidFill>
                <a:latin typeface="+mn-lt"/>
              </a:rPr>
              <a:t>it </a:t>
            </a:r>
            <a:r>
              <a:rPr lang="en-GB" sz="2400" b="1" kern="0" dirty="0" smtClean="0">
                <a:solidFill>
                  <a:schemeClr val="hlink"/>
                </a:solidFill>
                <a:latin typeface="+mn-lt"/>
              </a:rPr>
              <a:t>operational</a:t>
            </a:r>
            <a:r>
              <a:rPr lang="en-GB" sz="2400" b="1" kern="0" dirty="0" smtClean="0">
                <a:solidFill>
                  <a:schemeClr val="hlink"/>
                </a:solidFill>
                <a:latin typeface="+mn-lt"/>
              </a:rPr>
              <a:t>?</a:t>
            </a:r>
          </a:p>
          <a:p>
            <a:pPr marL="872100" lvl="1" indent="-342900" eaLnBrk="1" hangingPunct="1">
              <a:spcBef>
                <a:spcPts val="600"/>
              </a:spcBef>
              <a:buFontTx/>
              <a:buChar char="-"/>
              <a:defRPr/>
            </a:pPr>
            <a:r>
              <a:rPr lang="en-GB" sz="2000" b="1" kern="0" dirty="0" smtClean="0">
                <a:solidFill>
                  <a:schemeClr val="bg2">
                    <a:lumMod val="90000"/>
                  </a:schemeClr>
                </a:solidFill>
                <a:latin typeface="+mn-lt"/>
              </a:rPr>
              <a:t>Access and Usage rights (at MS/Regional level)</a:t>
            </a:r>
          </a:p>
          <a:p>
            <a:pPr marL="872100" lvl="1" indent="-342900" eaLnBrk="1" hangingPunct="1">
              <a:spcBef>
                <a:spcPts val="600"/>
              </a:spcBef>
              <a:buFontTx/>
              <a:buChar char="-"/>
              <a:defRPr/>
            </a:pPr>
            <a:r>
              <a:rPr lang="en-GB" sz="2000" b="1" kern="0" dirty="0" smtClean="0">
                <a:solidFill>
                  <a:schemeClr val="bg2">
                    <a:lumMod val="90000"/>
                  </a:schemeClr>
                </a:solidFill>
                <a:latin typeface="+mn-lt"/>
              </a:rPr>
              <a:t>QC procedures (at MS/Regional level)</a:t>
            </a:r>
          </a:p>
          <a:p>
            <a:pPr marL="872100" lvl="1" indent="-342900" eaLnBrk="1" hangingPunct="1">
              <a:spcBef>
                <a:spcPts val="600"/>
              </a:spcBef>
              <a:buFontTx/>
              <a:buChar char="-"/>
              <a:defRPr/>
            </a:pPr>
            <a:r>
              <a:rPr lang="en-GB" sz="2000" b="1" kern="0" dirty="0" smtClean="0">
                <a:solidFill>
                  <a:schemeClr val="bg2">
                    <a:lumMod val="90000"/>
                  </a:schemeClr>
                </a:solidFill>
                <a:latin typeface="+mn-lt"/>
              </a:rPr>
              <a:t>Formats and outputs?</a:t>
            </a:r>
          </a:p>
          <a:p>
            <a:pPr marL="872100" lvl="1" indent="-342900" eaLnBrk="1" hangingPunct="1">
              <a:spcBef>
                <a:spcPts val="600"/>
              </a:spcBef>
              <a:buFontTx/>
              <a:buChar char="-"/>
              <a:defRPr/>
            </a:pPr>
            <a:r>
              <a:rPr lang="en-GB" sz="2000" b="1" kern="0" dirty="0" smtClean="0">
                <a:solidFill>
                  <a:schemeClr val="bg2">
                    <a:lumMod val="90000"/>
                  </a:schemeClr>
                </a:solidFill>
                <a:latin typeface="+mn-lt"/>
              </a:rPr>
              <a:t>Metadata (to link to MSFD)</a:t>
            </a:r>
          </a:p>
          <a:p>
            <a:pPr marL="529200" lvl="1" eaLnBrk="1" hangingPunct="1">
              <a:spcBef>
                <a:spcPts val="600"/>
              </a:spcBef>
              <a:defRPr/>
            </a:pPr>
            <a:endParaRPr lang="en-GB" sz="2400" b="1" kern="0" dirty="0">
              <a:solidFill>
                <a:srgbClr val="FF0000"/>
              </a:solidFill>
              <a:latin typeface="+mn-lt"/>
            </a:endParaRPr>
          </a:p>
          <a:p>
            <a:pPr marL="529200" lvl="1" eaLnBrk="1" hangingPunct="1">
              <a:spcBef>
                <a:spcPts val="600"/>
              </a:spcBef>
              <a:defRPr/>
            </a:pPr>
            <a:endParaRPr lang="en-GB" sz="2400" b="1" kern="0" dirty="0" smtClean="0">
              <a:solidFill>
                <a:srgbClr val="FF0000"/>
              </a:solidFill>
              <a:latin typeface="+mn-lt"/>
            </a:endParaRPr>
          </a:p>
          <a:p>
            <a:pPr marL="529200" marR="0" lvl="0" indent="-4572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AutoNum type="arabicParenR" startAt="5"/>
              <a:tabLst/>
              <a:defRPr/>
            </a:pPr>
            <a:endParaRPr lang="en-GB" sz="2400" b="1" kern="0" dirty="0" smtClean="0">
              <a:solidFill>
                <a:schemeClr val="hlink"/>
              </a:solidFill>
              <a:latin typeface="+mn-lt"/>
            </a:endParaRPr>
          </a:p>
          <a:p>
            <a:pPr marL="529200" marR="0" lvl="0" indent="-4572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AutoNum type="arabicParenR" startAt="5"/>
              <a:tabLst/>
              <a:defRPr/>
            </a:pPr>
            <a:endParaRPr kumimoji="0" lang="en-GB" sz="2400" b="1" i="0" u="none" strike="noStrike" kern="0" cap="none" spc="0" normalizeH="0" noProof="0" dirty="0" smtClean="0">
              <a:ln>
                <a:noFill/>
              </a:ln>
              <a:solidFill>
                <a:schemeClr val="hlin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900113" y="6265118"/>
            <a:ext cx="5400675" cy="476250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r>
              <a:rPr lang="en-GB" dirty="0" smtClean="0"/>
              <a:t>TG-DATA, Apr 29</a:t>
            </a:r>
            <a:r>
              <a:rPr lang="en-GB" baseline="30000" dirty="0" smtClean="0"/>
              <a:t>th</a:t>
            </a:r>
            <a:r>
              <a:rPr lang="en-GB" dirty="0" smtClean="0"/>
              <a:t>-30</a:t>
            </a:r>
            <a:r>
              <a:rPr lang="en-GB" baseline="30000" dirty="0" smtClean="0"/>
              <a:t>th</a:t>
            </a:r>
            <a:r>
              <a:rPr lang="en-GB" dirty="0" smtClean="0"/>
              <a:t> 2014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2297287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ablona final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sablona fin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ablona fin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blona final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blona final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blona final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blona final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blona final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blona final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blona final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blona final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blona final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blona final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blona final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689</TotalTime>
  <Words>275</Words>
  <Application>Microsoft Office PowerPoint</Application>
  <PresentationFormat>On-screen Show (4:3)</PresentationFormat>
  <Paragraphs>49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Arial</vt:lpstr>
      <vt:lpstr>sablona final</vt:lpstr>
      <vt:lpstr>MSFD TG-DATA D5 and D8 workshop(s) 29-30 April, Copenhagen </vt:lpstr>
      <vt:lpstr>PowerPoint Presentation</vt:lpstr>
      <vt:lpstr>MSFD DATA FLOWS: SCHEMAS </vt:lpstr>
      <vt:lpstr>MSFD DATA FLOWS: SCHEMAS </vt:lpstr>
      <vt:lpstr>MSFD DATA FLOWS: SCHEMAS </vt:lpstr>
      <vt:lpstr>MSFD DATA FLOWS: SCHEMAS </vt:lpstr>
      <vt:lpstr>MSFD DATA FLOWS: SCHEMAS </vt:lpstr>
    </vt:vector>
  </TitlesOfParts>
  <Company>Cenia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hana.spevakova</dc:creator>
  <cp:lastModifiedBy>Neil Holdsworth</cp:lastModifiedBy>
  <cp:revision>162</cp:revision>
  <dcterms:created xsi:type="dcterms:W3CDTF">2011-01-12T09:29:46Z</dcterms:created>
  <dcterms:modified xsi:type="dcterms:W3CDTF">2014-04-28T14:22:51Z</dcterms:modified>
</cp:coreProperties>
</file>