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0" r:id="rId3"/>
    <p:sldId id="260" r:id="rId4"/>
    <p:sldId id="261" r:id="rId5"/>
    <p:sldId id="262" r:id="rId6"/>
    <p:sldId id="263" r:id="rId7"/>
    <p:sldId id="272" r:id="rId8"/>
    <p:sldId id="265" r:id="rId9"/>
    <p:sldId id="305" r:id="rId10"/>
    <p:sldId id="278" r:id="rId11"/>
    <p:sldId id="273" r:id="rId12"/>
    <p:sldId id="274" r:id="rId13"/>
    <p:sldId id="275" r:id="rId14"/>
    <p:sldId id="276" r:id="rId15"/>
    <p:sldId id="277" r:id="rId16"/>
    <p:sldId id="282" r:id="rId17"/>
    <p:sldId id="306" r:id="rId18"/>
    <p:sldId id="290" r:id="rId19"/>
    <p:sldId id="291" r:id="rId20"/>
    <p:sldId id="293" r:id="rId21"/>
    <p:sldId id="294" r:id="rId22"/>
    <p:sldId id="296" r:id="rId23"/>
    <p:sldId id="297" r:id="rId24"/>
    <p:sldId id="298" r:id="rId25"/>
    <p:sldId id="299" r:id="rId26"/>
    <p:sldId id="302"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1800" y="-1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6CC9A-47D4-4BCC-94AC-19FB6D73E99D}" type="datetimeFigureOut">
              <a:rPr lang="en-GB" smtClean="0"/>
              <a:t>26/07/2012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D2D45-E009-45A4-BF8E-0BF430EB6BFD}" type="slidenum">
              <a:rPr lang="en-GB" smtClean="0"/>
              <a:t>‹#›</a:t>
            </a:fld>
            <a:endParaRPr lang="en-GB"/>
          </a:p>
        </p:txBody>
      </p:sp>
    </p:spTree>
    <p:extLst>
      <p:ext uri="{BB962C8B-B14F-4D97-AF65-F5344CB8AC3E}">
        <p14:creationId xmlns:p14="http://schemas.microsoft.com/office/powerpoint/2010/main" val="390017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The presentation discusses possible ways in which biodiversity values can be incorporated into ecosystem capital accounting frameworks to help reach the global Aichi Target 2 (CBD,2010). requires assessing where progress is being made, or where negatives outweigh positives. Although several indicators of biodiversity loss have been proposed (cf. e.g. Butchart et al. 2004, 2005; Loh et al. 2005, EEA 2009. 2010), they have not been tested  as applicable to ecosystem capital accounting, meaning  that they are scalable and  accessible to countries outside of Western Europe and North America.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D2D45-E009-45A4-BF8E-0BF430EB6BFD}" type="slidenum">
              <a:rPr lang="en-GB" smtClean="0"/>
              <a:t>1</a:t>
            </a:fld>
            <a:endParaRPr lang="en-GB"/>
          </a:p>
        </p:txBody>
      </p:sp>
    </p:spTree>
    <p:extLst>
      <p:ext uri="{BB962C8B-B14F-4D97-AF65-F5344CB8AC3E}">
        <p14:creationId xmlns:p14="http://schemas.microsoft.com/office/powerpoint/2010/main" val="260014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46DEF0-2FBA-4ED8-BA94-36FB61C584DD}"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EB771D-E80E-479E-9085-E6AED73BE0DF}"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4F0B5C-C2DC-4499-81EA-7916120DE5B6}"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99BB1D-462D-4A5D-965E-39FE88A592A2}"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71D1F96-7670-40A1-B23F-F18865EE7C50}"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BED5E0-A09F-4E78-89E0-F1D677609A6E}"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CCDD3B-F6BC-470E-AF07-97C9ABCFB983}"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4D2D45-E009-45A4-BF8E-0BF430EB6BFD}" type="slidenum">
              <a:rPr lang="en-GB" smtClean="0"/>
              <a:t>17</a:t>
            </a:fld>
            <a:endParaRPr lang="en-GB"/>
          </a:p>
        </p:txBody>
      </p:sp>
    </p:spTree>
    <p:extLst>
      <p:ext uri="{BB962C8B-B14F-4D97-AF65-F5344CB8AC3E}">
        <p14:creationId xmlns:p14="http://schemas.microsoft.com/office/powerpoint/2010/main" val="154628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5A2393A-3198-4EAA-94AF-520115EEE7C4}"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5A8C393-3290-4D5E-B7EE-69D8418B8B6D}"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a:ln>
            <a:miter lim="800000"/>
            <a:headEnd/>
            <a:tailEnd/>
          </a:ln>
        </p:spPr>
        <p:txBody>
          <a:bodyPr/>
          <a:lstStyle/>
          <a:p>
            <a:pPr>
              <a:defRPr/>
            </a:pPr>
            <a:fld id="{59476045-6A82-4210-B15A-2DC42B778FAE}"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6CAF1C3-4029-4560-987B-BB6740CDF2E5}"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8380D63-3A25-433A-A157-676EB261FDFA}"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44DB8FE-4528-4FA4-A02A-738E91CC52F2}"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AD76C73-12F8-42EF-B02A-FA14C99548FD}"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AF6017E-19B0-4B42-B4E8-D3D237F8AA64}"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FBEEDF8-41EF-4E8B-A1DF-94FFE305D7FF}"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6816987-BF2A-484B-BC94-A139D5FB7CB1}"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4D2D45-E009-45A4-BF8E-0BF430EB6BFD}" type="slidenum">
              <a:rPr lang="en-GB" smtClean="0"/>
              <a:t>27</a:t>
            </a:fld>
            <a:endParaRPr lang="en-GB"/>
          </a:p>
        </p:txBody>
      </p:sp>
    </p:spTree>
    <p:extLst>
      <p:ext uri="{BB962C8B-B14F-4D97-AF65-F5344CB8AC3E}">
        <p14:creationId xmlns:p14="http://schemas.microsoft.com/office/powerpoint/2010/main" val="320759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a:xfrm>
            <a:off x="1143000" y="685800"/>
            <a:ext cx="4572000" cy="3429000"/>
          </a:xfrm>
          <a:ln/>
        </p:spPr>
      </p:sp>
      <p:sp>
        <p:nvSpPr>
          <p:cNvPr id="798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smtClean="0"/>
              <a:t>Third point is that, as a capital, ecosystems produce 3 broad types of services between which there is no compensation or trade-off. The 3 services are carbon, freshwater and systemic services. Ecosystem capital potential and degradation can be measured by combining measurements of these 3 broad services.</a:t>
            </a:r>
            <a:endParaRPr lang="ja-JP" altLang="ja-JP" dirty="0" smtClean="0"/>
          </a:p>
          <a:p>
            <a:pPr eaLnBrk="1" hangingPunct="1">
              <a:spcBef>
                <a:spcPct val="0"/>
              </a:spcBef>
            </a:pPr>
            <a:r>
              <a:rPr lang="en-US" altLang="ja-JP" dirty="0" smtClean="0"/>
              <a:t>Fourth, the simplified ecosystem capital accounting circuit is proposed. So far, economic aggregations such as GDP or National Income were calculated from benefits based on ecological services on the assumption that the ecosystem is healthy. But actually, exploitation of ecological resources results in degradation of ecosystem itself. The degradation of ecosystem should be included the calculations of economic aggregations.</a:t>
            </a:r>
            <a:endParaRPr lang="ja-JP" altLang="ja-JP" dirty="0" smtClean="0"/>
          </a:p>
          <a:p>
            <a:pPr eaLnBrk="1" hangingPunct="1">
              <a:spcBef>
                <a:spcPct val="0"/>
              </a:spcBef>
            </a:pPr>
            <a:endParaRPr lang="ja-JP" altLang="en-US" dirty="0" smtClean="0"/>
          </a:p>
        </p:txBody>
      </p:sp>
      <p:sp>
        <p:nvSpPr>
          <p:cNvPr id="79876" name="スライド番号プレースホルダー 3"/>
          <p:cNvSpPr txBox="1">
            <a:spLocks noGrp="1"/>
          </p:cNvSpPr>
          <p:nvPr/>
        </p:nvSpPr>
        <p:spPr bwMode="auto">
          <a:xfrm>
            <a:off x="3884064" y="8685046"/>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C4D1F749-A060-41A2-944B-BCD1CEF5E02B}" type="slidenum">
              <a:rPr kumimoji="1" lang="ja-JP" altLang="en-US" sz="1200">
                <a:latin typeface="Calibri" pitchFamily="34" charset="0"/>
              </a:rPr>
              <a:pPr algn="r" eaLnBrk="1" hangingPunct="1"/>
              <a:t>3</a:t>
            </a:fld>
            <a:endParaRPr kumimoji="1" lang="en-US" altLang="ja-JP"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1143000" y="685800"/>
            <a:ext cx="4572000" cy="3429000"/>
          </a:xfrm>
          <a:ln/>
        </p:spPr>
      </p:sp>
      <p:sp>
        <p:nvSpPr>
          <p:cNvPr id="808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t>Finally, he presented Experimental implementation of ecosystem accounts in Europe.</a:t>
            </a:r>
          </a:p>
          <a:p>
            <a:pPr eaLnBrk="1" hangingPunct="1">
              <a:spcBef>
                <a:spcPct val="0"/>
              </a:spcBef>
            </a:pPr>
            <a:r>
              <a:rPr lang="en-US" altLang="ja-JP" smtClean="0"/>
              <a:t>First, define 1 square km grids and assign land cover class for each grid.</a:t>
            </a:r>
          </a:p>
          <a:p>
            <a:pPr eaLnBrk="1" hangingPunct="1">
              <a:spcBef>
                <a:spcPct val="0"/>
              </a:spcBef>
            </a:pPr>
            <a:r>
              <a:rPr lang="en-US" altLang="ja-JP" smtClean="0"/>
              <a:t>Then calculate total capital of each grid maybe by adding each component of ecosystem services such as accessible water surplus and carbon surplus and systemic services.</a:t>
            </a:r>
          </a:p>
          <a:p>
            <a:pPr eaLnBrk="1" hangingPunct="1">
              <a:spcBef>
                <a:spcPct val="0"/>
              </a:spcBef>
            </a:pPr>
            <a:endParaRPr lang="en-US" altLang="ja-JP" smtClean="0"/>
          </a:p>
          <a:p>
            <a:pPr eaLnBrk="1" hangingPunct="1">
              <a:spcBef>
                <a:spcPct val="0"/>
              </a:spcBef>
            </a:pPr>
            <a:endParaRPr lang="ja-JP" altLang="en-US" smtClean="0"/>
          </a:p>
        </p:txBody>
      </p:sp>
      <p:sp>
        <p:nvSpPr>
          <p:cNvPr id="80900" name="スライド番号プレースホルダー 3"/>
          <p:cNvSpPr txBox="1">
            <a:spLocks noGrp="1"/>
          </p:cNvSpPr>
          <p:nvPr/>
        </p:nvSpPr>
        <p:spPr bwMode="auto">
          <a:xfrm>
            <a:off x="3884064" y="8685046"/>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AA5D3C5D-9C75-4BB2-8BA0-958A205C9BC9}" type="slidenum">
              <a:rPr kumimoji="1" lang="ja-JP" altLang="en-US" sz="1200">
                <a:latin typeface="Calibri" pitchFamily="34" charset="0"/>
              </a:rPr>
              <a:pPr algn="r" eaLnBrk="1" hangingPunct="1"/>
              <a:t>4</a:t>
            </a:fld>
            <a:endParaRPr kumimoji="1" lang="ja-JP"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xfrm>
            <a:off x="1143000" y="685800"/>
            <a:ext cx="4572000" cy="3429000"/>
          </a:xfrm>
          <a:ln/>
        </p:spPr>
      </p:sp>
      <p:sp>
        <p:nvSpPr>
          <p:cNvPr id="819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t>Finally, he presented Experimental implementation of ecosystem accounts in Europe.</a:t>
            </a:r>
          </a:p>
          <a:p>
            <a:pPr eaLnBrk="1" hangingPunct="1">
              <a:spcBef>
                <a:spcPct val="0"/>
              </a:spcBef>
            </a:pPr>
            <a:r>
              <a:rPr lang="en-US" altLang="ja-JP" smtClean="0"/>
              <a:t>First, define 1 square km grids and assign land cover class for each grid.</a:t>
            </a:r>
          </a:p>
          <a:p>
            <a:pPr eaLnBrk="1" hangingPunct="1">
              <a:spcBef>
                <a:spcPct val="0"/>
              </a:spcBef>
            </a:pPr>
            <a:r>
              <a:rPr lang="en-US" altLang="ja-JP" smtClean="0"/>
              <a:t>Then calculate total capital of each grid maybe by adding each component of ecosystem services such as accessible water surplus and carbon surplus and systemic services.</a:t>
            </a:r>
          </a:p>
          <a:p>
            <a:pPr eaLnBrk="1" hangingPunct="1">
              <a:spcBef>
                <a:spcPct val="0"/>
              </a:spcBef>
            </a:pPr>
            <a:endParaRPr lang="en-US" altLang="ja-JP" smtClean="0"/>
          </a:p>
          <a:p>
            <a:pPr eaLnBrk="1" hangingPunct="1">
              <a:spcBef>
                <a:spcPct val="0"/>
              </a:spcBef>
            </a:pPr>
            <a:endParaRPr lang="ja-JP" altLang="en-US" smtClean="0"/>
          </a:p>
        </p:txBody>
      </p:sp>
      <p:sp>
        <p:nvSpPr>
          <p:cNvPr id="81924" name="スライド番号プレースホルダー 3"/>
          <p:cNvSpPr txBox="1">
            <a:spLocks noGrp="1"/>
          </p:cNvSpPr>
          <p:nvPr/>
        </p:nvSpPr>
        <p:spPr bwMode="auto">
          <a:xfrm>
            <a:off x="3884064" y="8685046"/>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9E3103FC-9D36-4466-B852-E40EBEC69BE7}" type="slidenum">
              <a:rPr kumimoji="1" lang="ja-JP" altLang="en-US" sz="1200">
                <a:latin typeface="Calibri" pitchFamily="34" charset="0"/>
              </a:rPr>
              <a:pPr algn="r" eaLnBrk="1" hangingPunct="1"/>
              <a:t>5</a:t>
            </a:fld>
            <a:endParaRPr kumimoji="1" lang="ja-JP"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xfrm>
            <a:off x="1143000" y="685800"/>
            <a:ext cx="4572000" cy="3429000"/>
          </a:xfrm>
          <a:ln/>
        </p:spPr>
      </p:sp>
      <p:sp>
        <p:nvSpPr>
          <p:cNvPr id="829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t>Then using the total capitals, we can detect the degradation of ecosystem capitals.</a:t>
            </a:r>
          </a:p>
          <a:p>
            <a:pPr eaLnBrk="1" hangingPunct="1">
              <a:spcBef>
                <a:spcPct val="0"/>
              </a:spcBef>
            </a:pPr>
            <a:endParaRPr lang="en-US" altLang="ja-JP" smtClean="0"/>
          </a:p>
          <a:p>
            <a:pPr eaLnBrk="1" hangingPunct="1">
              <a:spcBef>
                <a:spcPct val="0"/>
              </a:spcBef>
            </a:pPr>
            <a:r>
              <a:rPr lang="en-US" altLang="ja-JP" smtClean="0"/>
              <a:t>If the total capital of this area change along the time, we can calculate the change by subtracting the capital 2 from the capital 1, and we can detect degradation and improvement of ecosystem capitals.</a:t>
            </a:r>
          </a:p>
          <a:p>
            <a:pPr eaLnBrk="1" hangingPunct="1">
              <a:spcBef>
                <a:spcPct val="0"/>
              </a:spcBef>
            </a:pPr>
            <a:endParaRPr lang="ja-JP" altLang="en-US" smtClean="0"/>
          </a:p>
        </p:txBody>
      </p:sp>
      <p:sp>
        <p:nvSpPr>
          <p:cNvPr id="82948" name="スライド番号プレースホルダー 3"/>
          <p:cNvSpPr txBox="1">
            <a:spLocks noGrp="1"/>
          </p:cNvSpPr>
          <p:nvPr/>
        </p:nvSpPr>
        <p:spPr bwMode="auto">
          <a:xfrm>
            <a:off x="3884064" y="8685046"/>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60A1E986-92DF-41BF-9274-7E624E6C2BE9}" type="slidenum">
              <a:rPr kumimoji="1" lang="ja-JP" altLang="en-US" sz="1200">
                <a:latin typeface="Calibri" pitchFamily="34" charset="0"/>
              </a:rPr>
              <a:pPr algn="r" eaLnBrk="1" hangingPunct="1"/>
              <a:t>6</a:t>
            </a:fld>
            <a:endParaRPr kumimoji="1" lang="ja-JP"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083C57-941C-41E5-BE9C-60DE8254102C}"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29DE7AF4-7855-4FB9-8C5A-23E2249678EC}" type="slidenum">
              <a:rPr lang="en-GB">
                <a:solidFill>
                  <a:prstClr val="black"/>
                </a:solidFill>
              </a:rPr>
              <a:pPr eaLnBrk="1" hangingPunct="1"/>
              <a:t>8</a:t>
            </a:fld>
            <a:endParaRPr lang="en-GB">
              <a:solidFill>
                <a:prstClr val="black"/>
              </a:solidFill>
            </a:endParaRPr>
          </a:p>
        </p:txBody>
      </p:sp>
      <p:sp>
        <p:nvSpPr>
          <p:cNvPr id="106499" name="Rectangle 2"/>
          <p:cNvSpPr>
            <a:spLocks noGrp="1" noRot="1" noChangeAspect="1" noChangeArrowheads="1" noTextEdit="1"/>
          </p:cNvSpPr>
          <p:nvPr>
            <p:ph type="sldImg"/>
          </p:nvPr>
        </p:nvSpPr>
        <p:spPr>
          <a:xfrm>
            <a:off x="1155700" y="587375"/>
            <a:ext cx="3910013" cy="2932113"/>
          </a:xfrm>
          <a:ln/>
        </p:spPr>
      </p:sp>
      <p:sp>
        <p:nvSpPr>
          <p:cNvPr id="106500" name="Rectangle 3"/>
          <p:cNvSpPr>
            <a:spLocks noGrp="1" noChangeArrowheads="1"/>
          </p:cNvSpPr>
          <p:nvPr>
            <p:ph type="body" idx="1"/>
          </p:nvPr>
        </p:nvSpPr>
        <p:spPr>
          <a:xfrm>
            <a:off x="621707" y="3714020"/>
            <a:ext cx="4976857" cy="3519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4D2D45-E009-45A4-BF8E-0BF430EB6BFD}" type="slidenum">
              <a:rPr lang="en-GB" smtClean="0"/>
              <a:t>9</a:t>
            </a:fld>
            <a:endParaRPr lang="en-GB"/>
          </a:p>
        </p:txBody>
      </p:sp>
    </p:spTree>
    <p:extLst>
      <p:ext uri="{BB962C8B-B14F-4D97-AF65-F5344CB8AC3E}">
        <p14:creationId xmlns:p14="http://schemas.microsoft.com/office/powerpoint/2010/main" val="204964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6834B7-CAE4-485E-9E4A-061700CCB779}" type="datetimeFigureOut">
              <a:rPr lang="en-GB" smtClean="0"/>
              <a:t>26/07/2012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29877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834B7-CAE4-485E-9E4A-061700CCB779}" type="datetimeFigureOut">
              <a:rPr lang="en-GB" smtClean="0"/>
              <a:t>26/07/2012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98800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834B7-CAE4-485E-9E4A-061700CCB779}" type="datetimeFigureOut">
              <a:rPr lang="en-GB" smtClean="0"/>
              <a:t>26/07/2012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289397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1338" y="1052513"/>
            <a:ext cx="4044462" cy="507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6479" y="1052522"/>
            <a:ext cx="4044462"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6479" y="3665547"/>
            <a:ext cx="4044462" cy="246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6"/>
          <p:cNvSpPr>
            <a:spLocks noGrp="1"/>
          </p:cNvSpPr>
          <p:nvPr>
            <p:ph type="ftr" sz="quarter" idx="10"/>
          </p:nvPr>
        </p:nvSpPr>
        <p:spPr/>
        <p:txBody>
          <a:bodyPr/>
          <a:lstStyle>
            <a:lvl1pPr>
              <a:defRPr smtClean="0"/>
            </a:lvl1pPr>
          </a:lstStyle>
          <a:p>
            <a:pPr>
              <a:defRPr/>
            </a:pPr>
            <a:r>
              <a:rPr lang="en-GB">
                <a:solidFill>
                  <a:srgbClr val="000000"/>
                </a:solidFill>
              </a:rPr>
              <a:t>Jean-Louis Weber, 27 February 2012</a:t>
            </a:r>
          </a:p>
        </p:txBody>
      </p:sp>
      <p:sp>
        <p:nvSpPr>
          <p:cNvPr id="7" name="Slide Number Placeholder 7"/>
          <p:cNvSpPr>
            <a:spLocks noGrp="1"/>
          </p:cNvSpPr>
          <p:nvPr>
            <p:ph type="sldNum" sz="quarter" idx="11"/>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8EB47BD-8F74-4815-B660-042553BC9256}" type="slidenum">
              <a:rPr lang="en-GB">
                <a:solidFill>
                  <a:srgbClr val="000000"/>
                </a:solidFill>
                <a:latin typeface="Arial" charset="0"/>
              </a:rPr>
              <a:pPr fontAlgn="base">
                <a:spcBef>
                  <a:spcPct val="0"/>
                </a:spcBef>
                <a:spcAft>
                  <a:spcPct val="0"/>
                </a:spcAft>
                <a:defRPr/>
              </a:pPr>
              <a:t>‹#›</a:t>
            </a:fld>
            <a:endParaRPr lang="en-GB">
              <a:solidFill>
                <a:srgbClr val="000000"/>
              </a:solidFill>
              <a:latin typeface="Arial" charset="0"/>
            </a:endParaRPr>
          </a:p>
        </p:txBody>
      </p:sp>
    </p:spTree>
    <p:extLst>
      <p:ext uri="{BB962C8B-B14F-4D97-AF65-F5344CB8AC3E}">
        <p14:creationId xmlns:p14="http://schemas.microsoft.com/office/powerpoint/2010/main" val="175011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834B7-CAE4-485E-9E4A-061700CCB779}" type="datetimeFigureOut">
              <a:rPr lang="en-GB" smtClean="0"/>
              <a:t>26/07/2012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379401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834B7-CAE4-485E-9E4A-061700CCB779}" type="datetimeFigureOut">
              <a:rPr lang="en-GB" smtClean="0"/>
              <a:t>26/07/2012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18264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6834B7-CAE4-485E-9E4A-061700CCB779}" type="datetimeFigureOut">
              <a:rPr lang="en-GB" smtClean="0"/>
              <a:t>26/07/2012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336593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6834B7-CAE4-485E-9E4A-061700CCB779}" type="datetimeFigureOut">
              <a:rPr lang="en-GB" smtClean="0"/>
              <a:t>26/07/2012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242514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6834B7-CAE4-485E-9E4A-061700CCB779}" type="datetimeFigureOut">
              <a:rPr lang="en-GB" smtClean="0"/>
              <a:t>26/07/2012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4625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834B7-CAE4-485E-9E4A-061700CCB779}" type="datetimeFigureOut">
              <a:rPr lang="en-GB" smtClean="0"/>
              <a:t>26/07/2012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41597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834B7-CAE4-485E-9E4A-061700CCB779}" type="datetimeFigureOut">
              <a:rPr lang="en-GB" smtClean="0"/>
              <a:t>26/07/2012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292688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834B7-CAE4-485E-9E4A-061700CCB779}" type="datetimeFigureOut">
              <a:rPr lang="en-GB" smtClean="0"/>
              <a:t>26/07/2012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C54B93-63C6-4ED3-B620-D74BA2E614A8}" type="slidenum">
              <a:rPr lang="en-GB" smtClean="0"/>
              <a:t>‹#›</a:t>
            </a:fld>
            <a:endParaRPr lang="en-GB"/>
          </a:p>
        </p:txBody>
      </p:sp>
    </p:spTree>
    <p:extLst>
      <p:ext uri="{BB962C8B-B14F-4D97-AF65-F5344CB8AC3E}">
        <p14:creationId xmlns:p14="http://schemas.microsoft.com/office/powerpoint/2010/main" val="17546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34B7-CAE4-485E-9E4A-061700CCB779}" type="datetimeFigureOut">
              <a:rPr lang="en-GB" smtClean="0"/>
              <a:t>26/07/2012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54B93-63C6-4ED3-B620-D74BA2E614A8}" type="slidenum">
              <a:rPr lang="en-GB" smtClean="0"/>
              <a:t>‹#›</a:t>
            </a:fld>
            <a:endParaRPr lang="en-GB"/>
          </a:p>
        </p:txBody>
      </p:sp>
    </p:spTree>
    <p:extLst>
      <p:ext uri="{BB962C8B-B14F-4D97-AF65-F5344CB8AC3E}">
        <p14:creationId xmlns:p14="http://schemas.microsoft.com/office/powerpoint/2010/main" val="38438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hyperlink" Target="http://www.eea.europa.eu/publications/an-experimental-framework-for-ecosyste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nb-NO" sz="2800" b="1" dirty="0" smtClean="0"/>
              <a:t>Integrating </a:t>
            </a:r>
            <a:r>
              <a:rPr lang="nb-NO" sz="2800" b="1" dirty="0"/>
              <a:t>biodiversity measurements, assessments and policy responses in </a:t>
            </a:r>
            <a:r>
              <a:rPr lang="nb-NO" sz="2800" b="1" dirty="0" smtClean="0"/>
              <a:t>an  </a:t>
            </a:r>
            <a:r>
              <a:rPr lang="nb-NO" sz="2800" b="1" dirty="0"/>
              <a:t>ecosystem capital accounting framework</a:t>
            </a:r>
            <a:r>
              <a:rPr lang="nb-NO" sz="2800" dirty="0" smtClean="0"/>
              <a:t>.</a:t>
            </a:r>
            <a:endParaRPr lang="en-GB" sz="2800" dirty="0"/>
          </a:p>
        </p:txBody>
      </p:sp>
      <p:sp>
        <p:nvSpPr>
          <p:cNvPr id="3" name="Subtitle 2"/>
          <p:cNvSpPr>
            <a:spLocks noGrp="1"/>
          </p:cNvSpPr>
          <p:nvPr>
            <p:ph type="subTitle" idx="1"/>
          </p:nvPr>
        </p:nvSpPr>
        <p:spPr>
          <a:xfrm>
            <a:off x="1403648" y="4725144"/>
            <a:ext cx="6400800" cy="1752600"/>
          </a:xfrm>
        </p:spPr>
        <p:txBody>
          <a:bodyPr>
            <a:normAutofit/>
          </a:bodyPr>
          <a:lstStyle/>
          <a:p>
            <a:r>
              <a:rPr lang="en-GB" sz="2400" dirty="0" smtClean="0"/>
              <a:t>J-L Weber, R. Spyropoulou, A.T. Peterson</a:t>
            </a:r>
            <a:endParaRPr lang="en-GB" sz="2400" dirty="0"/>
          </a:p>
        </p:txBody>
      </p:sp>
    </p:spTree>
    <p:extLst>
      <p:ext uri="{BB962C8B-B14F-4D97-AF65-F5344CB8AC3E}">
        <p14:creationId xmlns:p14="http://schemas.microsoft.com/office/powerpoint/2010/main" val="704202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850106"/>
          </a:xfrm>
        </p:spPr>
        <p:txBody>
          <a:bodyPr>
            <a:normAutofit/>
          </a:bodyPr>
          <a:lstStyle/>
          <a:p>
            <a:r>
              <a:rPr lang="en-US" sz="3200" dirty="0" smtClean="0"/>
              <a:t>More </a:t>
            </a:r>
            <a:r>
              <a:rPr lang="en-US" sz="3200" dirty="0"/>
              <a:t>than 1000 species </a:t>
            </a:r>
            <a:r>
              <a:rPr lang="en-US" sz="3200" dirty="0" smtClean="0"/>
              <a:t>protected in the EU</a:t>
            </a:r>
          </a:p>
        </p:txBody>
      </p:sp>
      <p:sp>
        <p:nvSpPr>
          <p:cNvPr id="11267" name="Content Placeholder 2"/>
          <p:cNvSpPr>
            <a:spLocks noGrp="1"/>
          </p:cNvSpPr>
          <p:nvPr>
            <p:ph idx="1"/>
          </p:nvPr>
        </p:nvSpPr>
        <p:spPr>
          <a:xfrm>
            <a:off x="683568" y="1412776"/>
            <a:ext cx="7797552" cy="4464496"/>
          </a:xfrm>
        </p:spPr>
        <p:txBody>
          <a:bodyPr>
            <a:noAutofit/>
          </a:bodyPr>
          <a:lstStyle/>
          <a:p>
            <a:pPr eaLnBrk="1" hangingPunct="1"/>
            <a:r>
              <a:rPr lang="en-US" sz="2400" dirty="0" smtClean="0"/>
              <a:t>Distribution maps  (2006)    </a:t>
            </a:r>
          </a:p>
          <a:p>
            <a:r>
              <a:rPr lang="en-US" sz="2400" b="1" dirty="0">
                <a:solidFill>
                  <a:schemeClr val="accent2">
                    <a:lumMod val="75000"/>
                  </a:schemeClr>
                </a:solidFill>
              </a:rPr>
              <a:t>Attributing species into their most preferred habitat / Ecosystem (one specie can belong to more than one group): Forest, Agriculture, Grassland, </a:t>
            </a:r>
            <a:r>
              <a:rPr lang="en-US" sz="2400" b="1" dirty="0" err="1">
                <a:solidFill>
                  <a:schemeClr val="accent2">
                    <a:lumMod val="75000"/>
                  </a:schemeClr>
                </a:solidFill>
              </a:rPr>
              <a:t>Shrubland</a:t>
            </a:r>
            <a:r>
              <a:rPr lang="en-US" sz="2400" b="1" dirty="0">
                <a:solidFill>
                  <a:schemeClr val="accent2">
                    <a:lumMod val="75000"/>
                  </a:schemeClr>
                </a:solidFill>
              </a:rPr>
              <a:t>, Forest, Wetlands and water, Coasts</a:t>
            </a:r>
          </a:p>
          <a:p>
            <a:pPr eaLnBrk="1" hangingPunct="1"/>
            <a:r>
              <a:rPr lang="en-US" sz="2400" dirty="0" smtClean="0"/>
              <a:t>Population trends 2000-2006 ( Increasing, Stable, Decreasing)</a:t>
            </a:r>
          </a:p>
          <a:p>
            <a:pPr marL="0" indent="0">
              <a:buNone/>
            </a:pPr>
            <a:r>
              <a:rPr lang="en-US" sz="2400" dirty="0" smtClean="0"/>
              <a:t>Index T1:  no of species Increasing + Stable – Decreasing </a:t>
            </a:r>
          </a:p>
          <a:p>
            <a:r>
              <a:rPr lang="en-US" sz="2400" dirty="0" smtClean="0"/>
              <a:t>Future prospects as seen in 2006  (good, poor, bad)</a:t>
            </a:r>
            <a:endParaRPr lang="en-US" sz="2400" dirty="0"/>
          </a:p>
          <a:p>
            <a:pPr marL="0" indent="0">
              <a:buNone/>
            </a:pPr>
            <a:r>
              <a:rPr lang="en-US" sz="2400" dirty="0"/>
              <a:t>Index </a:t>
            </a:r>
            <a:r>
              <a:rPr lang="en-US" sz="2400" dirty="0" smtClean="0"/>
              <a:t> T2:  no of species with good- poor- </a:t>
            </a:r>
            <a:r>
              <a:rPr lang="en-US" sz="2400" dirty="0"/>
              <a:t>bad </a:t>
            </a:r>
            <a:r>
              <a:rPr lang="en-US" sz="2400" dirty="0" smtClean="0"/>
              <a:t>future prospects</a:t>
            </a:r>
            <a:endParaRPr lang="en-US" sz="2400" dirty="0"/>
          </a:p>
          <a:p>
            <a:pPr marL="0" indent="0" eaLnBrk="1" hangingPunct="1">
              <a:buNone/>
            </a:pPr>
            <a:endParaRPr lang="en-US" sz="2400" dirty="0" smtClean="0"/>
          </a:p>
        </p:txBody>
      </p:sp>
    </p:spTree>
    <p:extLst>
      <p:ext uri="{BB962C8B-B14F-4D97-AF65-F5344CB8AC3E}">
        <p14:creationId xmlns:p14="http://schemas.microsoft.com/office/powerpoint/2010/main" val="86810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4754" cy="1066800"/>
          </a:xfrm>
        </p:spPr>
        <p:txBody>
          <a:bodyPr rtlCol="0">
            <a:normAutofit fontScale="90000"/>
          </a:bodyPr>
          <a:lstStyle/>
          <a:p>
            <a:pPr eaLnBrk="1" fontAlgn="auto" hangingPunct="1">
              <a:spcAft>
                <a:spcPts val="0"/>
              </a:spcAft>
              <a:defRPr/>
            </a:pPr>
            <a:r>
              <a:rPr lang="fr-FR" sz="2700" dirty="0" smtClean="0"/>
              <a:t>Input 1: </a:t>
            </a:r>
            <a:r>
              <a:rPr lang="fr-FR" sz="2700" dirty="0" err="1" smtClean="0"/>
              <a:t>Number</a:t>
            </a:r>
            <a:r>
              <a:rPr lang="fr-FR" sz="2700" dirty="0" smtClean="0"/>
              <a:t> of </a:t>
            </a:r>
            <a:r>
              <a:rPr lang="fr-FR" sz="2700" dirty="0" err="1" smtClean="0"/>
              <a:t>forest</a:t>
            </a:r>
            <a:r>
              <a:rPr lang="fr-FR" sz="2700" dirty="0" smtClean="0"/>
              <a:t> </a:t>
            </a:r>
            <a:r>
              <a:rPr lang="fr-FR" sz="2700" dirty="0" err="1" smtClean="0"/>
              <a:t>species</a:t>
            </a:r>
            <a:r>
              <a:rPr lang="fr-FR" sz="2700" dirty="0" smtClean="0"/>
              <a:t> </a:t>
            </a:r>
            <a:r>
              <a:rPr lang="fr-FR" sz="2700" dirty="0" err="1" smtClean="0"/>
              <a:t>reported</a:t>
            </a:r>
            <a:r>
              <a:rPr lang="fr-FR" sz="2700" dirty="0" smtClean="0"/>
              <a:t>  </a:t>
            </a:r>
            <a:r>
              <a:rPr lang="fr-FR" sz="2700" dirty="0" err="1" smtClean="0"/>
              <a:t>with</a:t>
            </a:r>
            <a:r>
              <a:rPr lang="fr-FR" sz="2700" dirty="0" smtClean="0"/>
              <a:t>  « future = </a:t>
            </a:r>
            <a:r>
              <a:rPr lang="fr-FR" sz="2700" dirty="0" err="1" smtClean="0"/>
              <a:t>bad</a:t>
            </a:r>
            <a:r>
              <a:rPr lang="fr-FR" sz="2700" dirty="0" smtClean="0"/>
              <a:t> or </a:t>
            </a:r>
            <a:r>
              <a:rPr lang="fr-FR" sz="2700" dirty="0" err="1" smtClean="0"/>
              <a:t>poor</a:t>
            </a:r>
            <a:r>
              <a:rPr lang="fr-FR" sz="2700" dirty="0" smtClean="0"/>
              <a:t>» Note </a:t>
            </a:r>
            <a:r>
              <a:rPr lang="fr-FR" sz="2700" dirty="0" err="1" smtClean="0"/>
              <a:t>that</a:t>
            </a:r>
            <a:r>
              <a:rPr lang="fr-FR" sz="2700" dirty="0" smtClean="0"/>
              <a:t> </a:t>
            </a:r>
            <a:r>
              <a:rPr lang="fr-FR" sz="2700" dirty="0" err="1" smtClean="0"/>
              <a:t>several</a:t>
            </a:r>
            <a:r>
              <a:rPr lang="fr-FR" sz="2700" dirty="0" smtClean="0"/>
              <a:t> « </a:t>
            </a:r>
            <a:r>
              <a:rPr lang="fr-FR" sz="2700" dirty="0" err="1" smtClean="0"/>
              <a:t>forest</a:t>
            </a:r>
            <a:r>
              <a:rPr lang="fr-FR" sz="2700" dirty="0" smtClean="0"/>
              <a:t> » </a:t>
            </a:r>
            <a:r>
              <a:rPr lang="fr-FR" sz="2700" dirty="0" err="1" smtClean="0"/>
              <a:t>species</a:t>
            </a:r>
            <a:r>
              <a:rPr lang="fr-FR" sz="2700" dirty="0" smtClean="0"/>
              <a:t> </a:t>
            </a:r>
            <a:r>
              <a:rPr lang="fr-FR" sz="2700" dirty="0" err="1" smtClean="0"/>
              <a:t>can</a:t>
            </a:r>
            <a:r>
              <a:rPr lang="fr-FR" sz="2700" dirty="0" smtClean="0"/>
              <a:t> </a:t>
            </a:r>
            <a:r>
              <a:rPr lang="fr-FR" sz="2700" dirty="0" err="1" smtClean="0"/>
              <a:t>be</a:t>
            </a:r>
            <a:r>
              <a:rPr lang="fr-FR" sz="2700" dirty="0" smtClean="0"/>
              <a:t> </a:t>
            </a:r>
            <a:r>
              <a:rPr lang="fr-FR" sz="2700" dirty="0" err="1" smtClean="0"/>
              <a:t>found</a:t>
            </a:r>
            <a:r>
              <a:rPr lang="fr-FR" sz="2700" dirty="0" smtClean="0"/>
              <a:t> </a:t>
            </a:r>
            <a:r>
              <a:rPr lang="fr-FR" sz="2200" dirty="0" smtClean="0"/>
              <a:t>in </a:t>
            </a:r>
            <a:r>
              <a:rPr lang="fr-FR" sz="2200" dirty="0" err="1" smtClean="0"/>
              <a:t>other</a:t>
            </a:r>
            <a:r>
              <a:rPr lang="fr-FR" sz="2200" dirty="0" smtClean="0"/>
              <a:t> </a:t>
            </a:r>
            <a:r>
              <a:rPr lang="fr-FR" sz="2200" dirty="0" err="1" smtClean="0"/>
              <a:t>ecosystems</a:t>
            </a:r>
            <a:r>
              <a:rPr lang="fr-FR" sz="2200" dirty="0" smtClean="0"/>
              <a:t> as </a:t>
            </a:r>
            <a:r>
              <a:rPr lang="fr-FR" sz="2200" dirty="0" err="1" smtClean="0"/>
              <a:t>well</a:t>
            </a:r>
            <a:r>
              <a:rPr lang="fr-FR" sz="2200" dirty="0" smtClean="0"/>
              <a:t>.</a:t>
            </a:r>
            <a:endParaRPr lang="en-GB" sz="2200" dirty="0"/>
          </a:p>
        </p:txBody>
      </p:sp>
      <p:pic>
        <p:nvPicPr>
          <p:cNvPr id="3075"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3985" y="1600201"/>
            <a:ext cx="5756031" cy="4525963"/>
          </a:xfrm>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85" y="1619250"/>
            <a:ext cx="63597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08" y="5068888"/>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14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fr-FR" sz="3200" dirty="0" smtClean="0"/>
              <a:t>Input 2: Forest Dominant </a:t>
            </a:r>
            <a:r>
              <a:rPr lang="fr-FR" sz="3200" dirty="0" err="1" smtClean="0"/>
              <a:t>Landscape</a:t>
            </a:r>
            <a:r>
              <a:rPr lang="fr-FR" sz="3200" dirty="0" smtClean="0"/>
              <a:t> Type 34 (more </a:t>
            </a:r>
            <a:r>
              <a:rPr lang="fr-FR" sz="3200" dirty="0" err="1" smtClean="0"/>
              <a:t>than</a:t>
            </a:r>
            <a:r>
              <a:rPr lang="fr-FR" sz="3200" dirty="0" smtClean="0"/>
              <a:t> 1/3…)</a:t>
            </a:r>
            <a:endParaRPr lang="en-GB" sz="3200" dirty="0"/>
          </a:p>
        </p:txBody>
      </p:sp>
      <p:pic>
        <p:nvPicPr>
          <p:cNvPr id="5123"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3985" y="1600201"/>
            <a:ext cx="5756031" cy="4525963"/>
          </a:xfrm>
        </p:spPr>
      </p:pic>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38" y="162877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26719" cy="1143000"/>
          </a:xfrm>
        </p:spPr>
        <p:txBody>
          <a:bodyPr rtlCol="0">
            <a:normAutofit fontScale="90000"/>
          </a:bodyPr>
          <a:lstStyle/>
          <a:p>
            <a:pPr algn="l" eaLnBrk="1" fontAlgn="auto" hangingPunct="1">
              <a:spcAft>
                <a:spcPts val="0"/>
              </a:spcAft>
              <a:defRPr/>
            </a:pPr>
            <a:r>
              <a:rPr lang="fr-FR" sz="3600" dirty="0" err="1" smtClean="0"/>
              <a:t>Filtering</a:t>
            </a:r>
            <a:r>
              <a:rPr lang="fr-FR" sz="3600" dirty="0" smtClean="0"/>
              <a:t> of </a:t>
            </a:r>
            <a:r>
              <a:rPr lang="fr-FR" sz="3600" dirty="0" err="1" smtClean="0"/>
              <a:t>resampled</a:t>
            </a:r>
            <a:r>
              <a:rPr lang="fr-FR" sz="3600" dirty="0" smtClean="0"/>
              <a:t> data </a:t>
            </a:r>
            <a:r>
              <a:rPr lang="fr-FR" sz="3600" dirty="0" err="1" smtClean="0"/>
              <a:t>with</a:t>
            </a:r>
            <a:r>
              <a:rPr lang="fr-FR" sz="3600" dirty="0" smtClean="0"/>
              <a:t> the </a:t>
            </a:r>
            <a:r>
              <a:rPr lang="fr-FR" sz="3600" dirty="0" err="1" smtClean="0"/>
              <a:t>map</a:t>
            </a:r>
            <a:r>
              <a:rPr lang="fr-FR" sz="3600" dirty="0" smtClean="0"/>
              <a:t> of Forest Dominant </a:t>
            </a:r>
            <a:r>
              <a:rPr lang="fr-FR" sz="3600" dirty="0" err="1" smtClean="0"/>
              <a:t>Landscape</a:t>
            </a:r>
            <a:r>
              <a:rPr lang="fr-FR" sz="3600" dirty="0" smtClean="0"/>
              <a:t> Type 34 (1 km x 1 km)</a:t>
            </a:r>
            <a:endParaRPr lang="en-GB" sz="3600" dirty="0"/>
          </a:p>
        </p:txBody>
      </p:sp>
      <p:pic>
        <p:nvPicPr>
          <p:cNvPr id="614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3985" y="1600201"/>
            <a:ext cx="5756031" cy="4525963"/>
          </a:xfrm>
        </p:spPr>
      </p:pic>
      <p:pic>
        <p:nvPicPr>
          <p:cNvPr id="6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1" y="1628776"/>
            <a:ext cx="633046"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92" y="5157788"/>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450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fr-FR" sz="3200" dirty="0" err="1" smtClean="0"/>
              <a:t>Similarly</a:t>
            </a:r>
            <a:r>
              <a:rPr lang="fr-FR" sz="3200" dirty="0" smtClean="0"/>
              <a:t> </a:t>
            </a:r>
            <a:r>
              <a:rPr lang="fr-FR" sz="3200" dirty="0" err="1" smtClean="0"/>
              <a:t>processed</a:t>
            </a:r>
            <a:r>
              <a:rPr lang="fr-FR" sz="3200" dirty="0" smtClean="0"/>
              <a:t> data for Forest:  </a:t>
            </a:r>
            <a:r>
              <a:rPr lang="fr-FR" sz="3200" dirty="0" err="1" smtClean="0"/>
              <a:t>number</a:t>
            </a:r>
            <a:r>
              <a:rPr lang="fr-FR" sz="3200" dirty="0" smtClean="0"/>
              <a:t> of </a:t>
            </a:r>
            <a:r>
              <a:rPr lang="fr-FR" sz="3200" dirty="0" err="1" smtClean="0"/>
              <a:t>species</a:t>
            </a:r>
            <a:r>
              <a:rPr lang="fr-FR" sz="3200" dirty="0" smtClean="0"/>
              <a:t> </a:t>
            </a:r>
            <a:r>
              <a:rPr lang="fr-FR" sz="3200" dirty="0" err="1" smtClean="0"/>
              <a:t>with</a:t>
            </a:r>
            <a:r>
              <a:rPr lang="fr-FR" sz="3200" dirty="0" smtClean="0"/>
              <a:t> « future = good »</a:t>
            </a:r>
            <a:endParaRPr lang="en-GB" sz="3200" dirty="0" smtClean="0"/>
          </a:p>
        </p:txBody>
      </p:sp>
      <p:pic>
        <p:nvPicPr>
          <p:cNvPr id="921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3985" y="1600201"/>
            <a:ext cx="5756031" cy="4525963"/>
          </a:xfrm>
        </p:spPr>
      </p:pic>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39" y="1700214"/>
            <a:ext cx="747346"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12" y="436562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8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r-FR" sz="3200" dirty="0" smtClean="0"/>
              <a:t>Forest : future prospects index : </a:t>
            </a:r>
            <a:r>
              <a:rPr lang="fr-FR" sz="3200" dirty="0" err="1" smtClean="0"/>
              <a:t>Number</a:t>
            </a:r>
            <a:r>
              <a:rPr lang="fr-FR" sz="3200" dirty="0" smtClean="0"/>
              <a:t> of </a:t>
            </a:r>
            <a:r>
              <a:rPr lang="fr-FR" sz="3200" dirty="0" err="1" smtClean="0"/>
              <a:t>species</a:t>
            </a:r>
            <a:r>
              <a:rPr lang="fr-FR" sz="3200" dirty="0" smtClean="0"/>
              <a:t> </a:t>
            </a:r>
            <a:r>
              <a:rPr lang="fr-FR" sz="3200" dirty="0" err="1" smtClean="0"/>
              <a:t>with</a:t>
            </a:r>
            <a:r>
              <a:rPr lang="fr-FR" sz="3200" dirty="0" smtClean="0"/>
              <a:t> « future good minus future </a:t>
            </a:r>
            <a:r>
              <a:rPr lang="fr-FR" sz="3200" dirty="0" err="1" smtClean="0"/>
              <a:t>bad+poor</a:t>
            </a:r>
            <a:r>
              <a:rPr lang="fr-FR" sz="3200" dirty="0" smtClean="0"/>
              <a:t> »</a:t>
            </a:r>
            <a:endParaRPr lang="en-GB" sz="3200" dirty="0"/>
          </a:p>
        </p:txBody>
      </p:sp>
      <p:pic>
        <p:nvPicPr>
          <p:cNvPr id="1024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3985" y="1600201"/>
            <a:ext cx="5756031" cy="4525963"/>
          </a:xfrm>
        </p:spPr>
      </p:pic>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39" y="1628776"/>
            <a:ext cx="835269"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89" y="4292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2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200" dirty="0" smtClean="0"/>
              <a:t>Forest </a:t>
            </a:r>
            <a:r>
              <a:rPr lang="en-US" sz="3200" dirty="0"/>
              <a:t>species </a:t>
            </a:r>
            <a:r>
              <a:rPr lang="en-US" sz="3200" dirty="0" smtClean="0"/>
              <a:t>population index : No of species with population increase and stable minus no of species with decrease</a:t>
            </a:r>
            <a:endParaRPr lang="en-US" sz="3200" dirty="0"/>
          </a:p>
        </p:txBody>
      </p:sp>
      <p:pic>
        <p:nvPicPr>
          <p:cNvPr id="1536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7544" y="1700808"/>
            <a:ext cx="8147248" cy="4802853"/>
          </a:xfrm>
        </p:spPr>
      </p:pic>
    </p:spTree>
    <p:extLst>
      <p:ext uri="{BB962C8B-B14F-4D97-AF65-F5344CB8AC3E}">
        <p14:creationId xmlns:p14="http://schemas.microsoft.com/office/powerpoint/2010/main" val="1571099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REsults</a:t>
            </a:r>
            <a:endParaRPr lang="en-GB" dirty="0"/>
          </a:p>
        </p:txBody>
      </p:sp>
    </p:spTree>
    <p:extLst>
      <p:ext uri="{BB962C8B-B14F-4D97-AF65-F5344CB8AC3E}">
        <p14:creationId xmlns:p14="http://schemas.microsoft.com/office/powerpoint/2010/main" val="64426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16" y="660400"/>
            <a:ext cx="97008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561975"/>
          </a:xfrm>
        </p:spPr>
        <p:txBody>
          <a:bodyPr>
            <a:noAutofit/>
          </a:bodyPr>
          <a:lstStyle/>
          <a:p>
            <a:pPr algn="ctr">
              <a:defRPr/>
            </a:pPr>
            <a:r>
              <a:rPr lang="en-GB" sz="3200" dirty="0" smtClean="0"/>
              <a:t>Net landscape ecological potential, </a:t>
            </a:r>
            <a:r>
              <a:rPr lang="en-GB" sz="3200" dirty="0" err="1" smtClean="0"/>
              <a:t>nlep</a:t>
            </a:r>
            <a:r>
              <a:rPr lang="en-GB" sz="3200" dirty="0" smtClean="0"/>
              <a:t> 2000 (observed)</a:t>
            </a:r>
            <a:endParaRPr lang="en-GB" sz="3200" dirty="0"/>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326" y="1067286"/>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3" name="Group 4"/>
          <p:cNvGrpSpPr>
            <a:grpSpLocks/>
          </p:cNvGrpSpPr>
          <p:nvPr/>
        </p:nvGrpSpPr>
        <p:grpSpPr bwMode="auto">
          <a:xfrm>
            <a:off x="808892" y="2339975"/>
            <a:ext cx="622789" cy="1816100"/>
            <a:chOff x="7495134" y="2339588"/>
            <a:chExt cx="674364" cy="1815761"/>
          </a:xfrm>
        </p:grpSpPr>
        <p:grpSp>
          <p:nvGrpSpPr>
            <p:cNvPr id="32774" name="Group 5"/>
            <p:cNvGrpSpPr>
              <a:grpSpLocks/>
            </p:cNvGrpSpPr>
            <p:nvPr/>
          </p:nvGrpSpPr>
          <p:grpSpPr bwMode="auto">
            <a:xfrm>
              <a:off x="7495134" y="2339588"/>
              <a:ext cx="674364" cy="1513476"/>
              <a:chOff x="7495134" y="2339588"/>
              <a:chExt cx="674364" cy="1513476"/>
            </a:xfrm>
          </p:grpSpPr>
          <p:sp>
            <p:nvSpPr>
              <p:cNvPr id="8" name="Up-Down Arrow 7"/>
              <p:cNvSpPr/>
              <p:nvPr/>
            </p:nvSpPr>
            <p:spPr>
              <a:xfrm>
                <a:off x="7617313" y="2636396"/>
                <a:ext cx="483954" cy="1217384"/>
              </a:xfrm>
              <a:prstGeom prst="upDownArrow">
                <a:avLst/>
              </a:prstGeom>
              <a:gradFill>
                <a:gsLst>
                  <a:gs pos="0">
                    <a:schemeClr val="accent3">
                      <a:lumMod val="50000"/>
                    </a:schemeClr>
                  </a:gs>
                  <a:gs pos="12000">
                    <a:schemeClr val="accent3">
                      <a:lumMod val="75000"/>
                    </a:schemeClr>
                  </a:gs>
                  <a:gs pos="33000">
                    <a:schemeClr val="accent3">
                      <a:lumMod val="60000"/>
                      <a:lumOff val="40000"/>
                    </a:schemeClr>
                  </a:gs>
                  <a:gs pos="97083">
                    <a:srgbClr val="FCFAD4"/>
                  </a:gs>
                  <a:gs pos="82000">
                    <a:srgbClr val="FCFAD4"/>
                  </a:gs>
                  <a:gs pos="63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7" name="TextBox 8"/>
              <p:cNvSpPr txBox="1">
                <a:spLocks noChangeArrowheads="1"/>
              </p:cNvSpPr>
              <p:nvPr/>
            </p:nvSpPr>
            <p:spPr bwMode="auto">
              <a:xfrm>
                <a:off x="7495134" y="2339588"/>
                <a:ext cx="674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+90</a:t>
                </a:r>
              </a:p>
            </p:txBody>
          </p:sp>
        </p:grpSp>
        <p:sp>
          <p:nvSpPr>
            <p:cNvPr id="32775" name="TextBox 6"/>
            <p:cNvSpPr txBox="1">
              <a:spLocks noChangeArrowheads="1"/>
            </p:cNvSpPr>
            <p:nvPr/>
          </p:nvSpPr>
          <p:spPr bwMode="auto">
            <a:xfrm>
              <a:off x="7579953" y="3786017"/>
              <a:ext cx="504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a:t>
              </a:r>
            </a:p>
          </p:txBody>
        </p:sp>
      </p:grpSp>
    </p:spTree>
    <p:extLst>
      <p:ext uri="{BB962C8B-B14F-4D97-AF65-F5344CB8AC3E}">
        <p14:creationId xmlns:p14="http://schemas.microsoft.com/office/powerpoint/2010/main" val="57951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412" y="1614730"/>
            <a:ext cx="97008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1727" y="116632"/>
            <a:ext cx="8229600" cy="777999"/>
          </a:xfrm>
        </p:spPr>
        <p:txBody>
          <a:bodyPr>
            <a:normAutofit fontScale="90000"/>
          </a:bodyPr>
          <a:lstStyle/>
          <a:p>
            <a:pPr algn="ctr">
              <a:defRPr/>
            </a:pPr>
            <a:r>
              <a:rPr lang="en-GB" sz="3600" dirty="0" smtClean="0"/>
              <a:t>Net landscape ecological potential, </a:t>
            </a:r>
            <a:r>
              <a:rPr lang="en-GB" sz="3600" dirty="0" err="1" smtClean="0"/>
              <a:t>nlep</a:t>
            </a:r>
            <a:r>
              <a:rPr lang="en-GB" sz="3600" dirty="0" smtClean="0"/>
              <a:t> 2010 (</a:t>
            </a:r>
            <a:r>
              <a:rPr lang="en-GB" sz="3600" dirty="0" err="1" smtClean="0"/>
              <a:t>nowcast</a:t>
            </a:r>
            <a:r>
              <a:rPr lang="en-GB" sz="3600" dirty="0" smtClean="0"/>
              <a:t>)</a:t>
            </a:r>
            <a:endParaRPr lang="en-GB" sz="3600" dirty="0"/>
          </a:p>
        </p:txBody>
      </p:sp>
      <p:pic>
        <p:nvPicPr>
          <p:cNvPr id="337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89" y="1067286"/>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5"/>
          <p:cNvGrpSpPr>
            <a:grpSpLocks/>
          </p:cNvGrpSpPr>
          <p:nvPr/>
        </p:nvGrpSpPr>
        <p:grpSpPr bwMode="auto">
          <a:xfrm>
            <a:off x="808892" y="2339975"/>
            <a:ext cx="622789" cy="1816100"/>
            <a:chOff x="7495134" y="2339588"/>
            <a:chExt cx="674364" cy="1815761"/>
          </a:xfrm>
        </p:grpSpPr>
        <p:grpSp>
          <p:nvGrpSpPr>
            <p:cNvPr id="33798" name="Group 6"/>
            <p:cNvGrpSpPr>
              <a:grpSpLocks/>
            </p:cNvGrpSpPr>
            <p:nvPr/>
          </p:nvGrpSpPr>
          <p:grpSpPr bwMode="auto">
            <a:xfrm>
              <a:off x="7495134" y="2339588"/>
              <a:ext cx="674364" cy="1513476"/>
              <a:chOff x="7495134" y="2339588"/>
              <a:chExt cx="674364" cy="1513476"/>
            </a:xfrm>
          </p:grpSpPr>
          <p:sp>
            <p:nvSpPr>
              <p:cNvPr id="9" name="Up-Down Arrow 8"/>
              <p:cNvSpPr/>
              <p:nvPr/>
            </p:nvSpPr>
            <p:spPr>
              <a:xfrm>
                <a:off x="7617313" y="2636396"/>
                <a:ext cx="483954" cy="1217384"/>
              </a:xfrm>
              <a:prstGeom prst="upDownArrow">
                <a:avLst/>
              </a:prstGeom>
              <a:gradFill>
                <a:gsLst>
                  <a:gs pos="0">
                    <a:schemeClr val="accent3">
                      <a:lumMod val="50000"/>
                    </a:schemeClr>
                  </a:gs>
                  <a:gs pos="12000">
                    <a:schemeClr val="accent3">
                      <a:lumMod val="75000"/>
                    </a:schemeClr>
                  </a:gs>
                  <a:gs pos="33000">
                    <a:schemeClr val="accent3">
                      <a:lumMod val="60000"/>
                      <a:lumOff val="40000"/>
                    </a:schemeClr>
                  </a:gs>
                  <a:gs pos="97083">
                    <a:srgbClr val="FCFAD4"/>
                  </a:gs>
                  <a:gs pos="82000">
                    <a:srgbClr val="FCFAD4"/>
                  </a:gs>
                  <a:gs pos="63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1" name="TextBox 9"/>
              <p:cNvSpPr txBox="1">
                <a:spLocks noChangeArrowheads="1"/>
              </p:cNvSpPr>
              <p:nvPr/>
            </p:nvSpPr>
            <p:spPr bwMode="auto">
              <a:xfrm>
                <a:off x="7495134" y="2339588"/>
                <a:ext cx="674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+90</a:t>
                </a:r>
              </a:p>
            </p:txBody>
          </p:sp>
        </p:grpSp>
        <p:sp>
          <p:nvSpPr>
            <p:cNvPr id="33799" name="TextBox 7"/>
            <p:cNvSpPr txBox="1">
              <a:spLocks noChangeArrowheads="1"/>
            </p:cNvSpPr>
            <p:nvPr/>
          </p:nvSpPr>
          <p:spPr bwMode="auto">
            <a:xfrm>
              <a:off x="7579953" y="3786017"/>
              <a:ext cx="504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a:t>
              </a:r>
            </a:p>
          </p:txBody>
        </p:sp>
      </p:grpSp>
    </p:spTree>
    <p:extLst>
      <p:ext uri="{BB962C8B-B14F-4D97-AF65-F5344CB8AC3E}">
        <p14:creationId xmlns:p14="http://schemas.microsoft.com/office/powerpoint/2010/main" val="14500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831624" y="1341438"/>
            <a:ext cx="1979735" cy="1655762"/>
          </a:xfrm>
        </p:spPr>
        <p:txBody>
          <a:bodyPr/>
          <a:lstStyle/>
          <a:p>
            <a:pPr algn="r">
              <a:defRPr/>
            </a:pPr>
            <a:r>
              <a:rPr lang="en-US" sz="1600" dirty="0" smtClean="0">
                <a:cs typeface="Calibri" pitchFamily="34" charset="0"/>
              </a:rPr>
              <a:t>An experimental framework for ecosystem capital accounting in Europe</a:t>
            </a:r>
            <a:br>
              <a:rPr lang="en-US" sz="1600" dirty="0" smtClean="0">
                <a:cs typeface="Calibri" pitchFamily="34" charset="0"/>
              </a:rPr>
            </a:br>
            <a:r>
              <a:rPr lang="en-US" sz="1600" dirty="0" smtClean="0">
                <a:cs typeface="Calibri" pitchFamily="34" charset="0"/>
              </a:rPr>
              <a:t>EEA Technical report </a:t>
            </a:r>
            <a:br>
              <a:rPr lang="en-US" sz="1600" dirty="0" smtClean="0">
                <a:cs typeface="Calibri" pitchFamily="34" charset="0"/>
              </a:rPr>
            </a:br>
            <a:r>
              <a:rPr lang="en-US" sz="1600" dirty="0" smtClean="0">
                <a:cs typeface="Calibri" pitchFamily="34" charset="0"/>
              </a:rPr>
              <a:t>No 13/2011</a:t>
            </a:r>
          </a:p>
        </p:txBody>
      </p:sp>
      <p:pic>
        <p:nvPicPr>
          <p:cNvPr id="10243" name="Picture 4"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905" y="3141663"/>
            <a:ext cx="1784838" cy="2741612"/>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7"/>
          <p:cNvSpPr>
            <a:spLocks noChangeArrowheads="1"/>
          </p:cNvSpPr>
          <p:nvPr/>
        </p:nvSpPr>
        <p:spPr bwMode="auto">
          <a:xfrm>
            <a:off x="4438651" y="5883276"/>
            <a:ext cx="4658457" cy="830263"/>
          </a:xfrm>
          <a:prstGeom prst="rect">
            <a:avLst/>
          </a:prstGeom>
          <a:noFill/>
          <a:ln>
            <a:noFill/>
          </a:ln>
          <a:extLst/>
        </p:spPr>
        <p:txBody>
          <a:bodyPr>
            <a:spAutoFit/>
          </a:bodyPr>
          <a:lstStyle/>
          <a:p>
            <a:pPr algn="r">
              <a:defRPr/>
            </a:pPr>
            <a:r>
              <a:rPr lang="en-US" sz="1600" dirty="0">
                <a:solidFill>
                  <a:schemeClr val="accent5">
                    <a:lumMod val="50000"/>
                  </a:schemeClr>
                </a:solidFill>
                <a:hlinkClick r:id="rId4"/>
              </a:rPr>
              <a:t>http://www.eea.europa.eu/publications/an-experimental-framework-for-ecosystem</a:t>
            </a:r>
            <a:endParaRPr lang="en-US" sz="1600" dirty="0">
              <a:solidFill>
                <a:schemeClr val="accent5">
                  <a:lumMod val="50000"/>
                </a:schemeClr>
              </a:solidFill>
            </a:endParaRPr>
          </a:p>
          <a:p>
            <a:pPr algn="r">
              <a:defRPr/>
            </a:pPr>
            <a:endParaRPr lang="en-US" sz="1600" dirty="0">
              <a:solidFill>
                <a:schemeClr val="accent5">
                  <a:lumMod val="50000"/>
                </a:schemeClr>
              </a:solidFill>
            </a:endParaRPr>
          </a:p>
        </p:txBody>
      </p:sp>
      <p:sp>
        <p:nvSpPr>
          <p:cNvPr id="14341" name="Rectangle 1"/>
          <p:cNvSpPr txBox="1">
            <a:spLocks noChangeArrowheads="1"/>
          </p:cNvSpPr>
          <p:nvPr/>
        </p:nvSpPr>
        <p:spPr bwMode="auto">
          <a:xfrm>
            <a:off x="184639" y="3154363"/>
            <a:ext cx="21277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hangingPunct="1"/>
            <a:r>
              <a:rPr lang="en-US" sz="1600">
                <a:solidFill>
                  <a:schemeClr val="accent2"/>
                </a:solidFill>
                <a:cs typeface="Calibri" pitchFamily="34" charset="0"/>
              </a:rPr>
              <a:t>Land cover accounts for Europe 1990-2000  (26 countries),  2006</a:t>
            </a:r>
          </a:p>
          <a:p>
            <a:pPr eaLnBrk="1" hangingPunct="1"/>
            <a:r>
              <a:rPr lang="en-US" sz="1600">
                <a:solidFill>
                  <a:schemeClr val="accent2"/>
                </a:solidFill>
                <a:cs typeface="Calibri" pitchFamily="34" charset="0"/>
              </a:rPr>
              <a:t/>
            </a:r>
            <a:br>
              <a:rPr lang="en-US" sz="1600">
                <a:solidFill>
                  <a:schemeClr val="accent2"/>
                </a:solidFill>
                <a:cs typeface="Calibri" pitchFamily="34" charset="0"/>
              </a:rPr>
            </a:br>
            <a:r>
              <a:rPr lang="en-US" sz="1600" i="1">
                <a:solidFill>
                  <a:schemeClr val="accent2"/>
                </a:solidFill>
                <a:cs typeface="Calibri" pitchFamily="34" charset="0"/>
              </a:rPr>
              <a:t>Updated for year 2006 (34 countries), next update: for year 2012</a:t>
            </a:r>
          </a:p>
        </p:txBody>
      </p:sp>
      <p:pic>
        <p:nvPicPr>
          <p:cNvPr id="14342" name="Picture 3"/>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989" y="909639"/>
            <a:ext cx="149469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3" name="Rectangle 1"/>
          <p:cNvSpPr>
            <a:spLocks noChangeArrowheads="1"/>
          </p:cNvSpPr>
          <p:nvPr/>
        </p:nvSpPr>
        <p:spPr bwMode="auto">
          <a:xfrm>
            <a:off x="2378320" y="3227389"/>
            <a:ext cx="22596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cs typeface="Calibri" pitchFamily="34" charset="0"/>
              </a:rPr>
              <a:t>Ecosystem accounting and the cost of biodiversity losses — the case of coastal Mediterranean wetlands, 2010, a report for  TEEB</a:t>
            </a:r>
          </a:p>
        </p:txBody>
      </p:sp>
      <p:pic>
        <p:nvPicPr>
          <p:cNvPr id="2" name="Picture 7"/>
          <p:cNvPicPr>
            <a:picLocks noChangeAspect="1" noChangeArrowheads="1"/>
          </p:cNvPicPr>
          <p:nvPr/>
        </p:nvPicPr>
        <p:blipFill>
          <a:blip r:embed="rId6"/>
          <a:srcRect/>
          <a:stretch>
            <a:fillRect/>
          </a:stretch>
        </p:blipFill>
        <p:spPr bwMode="auto">
          <a:xfrm>
            <a:off x="2511669" y="995364"/>
            <a:ext cx="1494692" cy="2238375"/>
          </a:xfrm>
          <a:prstGeom prst="rect">
            <a:avLst/>
          </a:prstGeom>
          <a:noFill/>
          <a:ln w="9525">
            <a:solidFill>
              <a:schemeClr val="bg1">
                <a:lumMod val="85000"/>
              </a:schemeClr>
            </a:solidFill>
            <a:miter lim="800000"/>
            <a:headEnd/>
            <a:tailEnd/>
          </a:ln>
          <a:effectLst>
            <a:prstShdw prst="shdw13" dist="53882" dir="13500000">
              <a:schemeClr val="bg2">
                <a:alpha val="50000"/>
              </a:schemeClr>
            </a:prstShdw>
          </a:effectLst>
          <a:extLst/>
        </p:spPr>
      </p:pic>
      <p:pic>
        <p:nvPicPr>
          <p:cNvPr id="143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82" y="5322889"/>
            <a:ext cx="3166696"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2"/>
          <p:cNvSpPr txBox="1">
            <a:spLocks noChangeArrowheads="1"/>
          </p:cNvSpPr>
          <p:nvPr/>
        </p:nvSpPr>
        <p:spPr bwMode="auto">
          <a:xfrm>
            <a:off x="4771293" y="1652589"/>
            <a:ext cx="1727689"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Activities within SEEA revision context</a:t>
            </a:r>
          </a:p>
        </p:txBody>
      </p:sp>
      <p:sp>
        <p:nvSpPr>
          <p:cNvPr id="14347" name="TextBox 3"/>
          <p:cNvSpPr txBox="1">
            <a:spLocks noChangeArrowheads="1"/>
          </p:cNvSpPr>
          <p:nvPr/>
        </p:nvSpPr>
        <p:spPr bwMode="auto">
          <a:xfrm>
            <a:off x="4771293" y="3041650"/>
            <a:ext cx="1727689" cy="2031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Fast Track implementation of ecosystem capital accounts,</a:t>
            </a:r>
          </a:p>
          <a:p>
            <a:pPr eaLnBrk="1" hangingPunct="1"/>
            <a:r>
              <a:rPr lang="en-US"/>
              <a:t>2010-2012 (with Eurostat)</a:t>
            </a:r>
          </a:p>
        </p:txBody>
      </p:sp>
      <p:sp>
        <p:nvSpPr>
          <p:cNvPr id="14348" name="TextBox 4"/>
          <p:cNvSpPr txBox="1">
            <a:spLocks noChangeArrowheads="1"/>
          </p:cNvSpPr>
          <p:nvPr/>
        </p:nvSpPr>
        <p:spPr bwMode="auto">
          <a:xfrm>
            <a:off x="211016" y="184151"/>
            <a:ext cx="66455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solidFill>
                  <a:srgbClr val="0070C0"/>
                </a:solidFill>
              </a:rPr>
              <a:t>EEA’s involvement in ecosystem accounting</a:t>
            </a:r>
          </a:p>
        </p:txBody>
      </p:sp>
    </p:spTree>
    <p:extLst>
      <p:ext uri="{BB962C8B-B14F-4D97-AF65-F5344CB8AC3E}">
        <p14:creationId xmlns:p14="http://schemas.microsoft.com/office/powerpoint/2010/main" val="335262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up)">
                                      <p:cBhvr>
                                        <p:cTn id="7" dur="500"/>
                                        <p:tgtEl>
                                          <p:spTgt spid="1024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wipe(up)">
                                      <p:cBhvr>
                                        <p:cTn id="1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691" y="2132856"/>
            <a:ext cx="1455127"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561975"/>
          </a:xfrm>
        </p:spPr>
        <p:txBody>
          <a:bodyPr>
            <a:normAutofit fontScale="90000"/>
          </a:bodyPr>
          <a:lstStyle/>
          <a:p>
            <a:pPr algn="ctr">
              <a:defRPr/>
            </a:pPr>
            <a:r>
              <a:rPr lang="en-US" dirty="0" smtClean="0"/>
              <a:t>T1 Species  “Populations trend”  index, by sub-basins</a:t>
            </a:r>
            <a:endParaRPr lang="en-GB" dirty="0"/>
          </a:p>
        </p:txBody>
      </p:sp>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89" y="1435249"/>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918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137" y="1844824"/>
            <a:ext cx="1367204"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561975"/>
          </a:xfrm>
        </p:spPr>
        <p:txBody>
          <a:bodyPr>
            <a:normAutofit fontScale="90000"/>
          </a:bodyPr>
          <a:lstStyle/>
          <a:p>
            <a:pPr algn="ctr">
              <a:defRPr/>
            </a:pPr>
            <a:r>
              <a:rPr lang="en-US" dirty="0" smtClean="0"/>
              <a:t>T2 Species “Future prospect” index, by sub-basins</a:t>
            </a:r>
            <a:endParaRPr lang="en-GB" dirty="0"/>
          </a:p>
        </p:txBody>
      </p:sp>
      <p:pic>
        <p:nvPicPr>
          <p:cNvPr id="368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89" y="1419225"/>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32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7" y="1698626"/>
            <a:ext cx="8707315" cy="49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52047" y="260350"/>
            <a:ext cx="87073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10000"/>
          </a:bodyPr>
          <a:lstStyle>
            <a:lvl1pPr algn="l" rtl="0" eaLnBrk="0" fontAlgn="base" hangingPunct="0">
              <a:spcBef>
                <a:spcPct val="0"/>
              </a:spcBef>
              <a:spcAft>
                <a:spcPct val="0"/>
              </a:spcAft>
              <a:defRPr sz="2400" kern="1200">
                <a:solidFill>
                  <a:schemeClr val="accent1">
                    <a:lumMod val="75000"/>
                  </a:schemeClr>
                </a:solidFill>
                <a:latin typeface="+mj-lt"/>
                <a:ea typeface="+mj-ea"/>
                <a:cs typeface="+mj-cs"/>
              </a:defRPr>
            </a:lvl1pPr>
            <a:lvl2pPr algn="l" rtl="0" eaLnBrk="0" fontAlgn="base" hangingPunct="0">
              <a:spcBef>
                <a:spcPct val="0"/>
              </a:spcBef>
              <a:spcAft>
                <a:spcPct val="0"/>
              </a:spcAft>
              <a:defRPr sz="2400">
                <a:solidFill>
                  <a:srgbClr val="376092"/>
                </a:solidFill>
                <a:latin typeface="Calibri" pitchFamily="34" charset="0"/>
              </a:defRPr>
            </a:lvl2pPr>
            <a:lvl3pPr algn="l" rtl="0" eaLnBrk="0" fontAlgn="base" hangingPunct="0">
              <a:spcBef>
                <a:spcPct val="0"/>
              </a:spcBef>
              <a:spcAft>
                <a:spcPct val="0"/>
              </a:spcAft>
              <a:defRPr sz="2400">
                <a:solidFill>
                  <a:srgbClr val="376092"/>
                </a:solidFill>
                <a:latin typeface="Calibri" pitchFamily="34" charset="0"/>
              </a:defRPr>
            </a:lvl3pPr>
            <a:lvl4pPr algn="l" rtl="0" eaLnBrk="0" fontAlgn="base" hangingPunct="0">
              <a:spcBef>
                <a:spcPct val="0"/>
              </a:spcBef>
              <a:spcAft>
                <a:spcPct val="0"/>
              </a:spcAft>
              <a:defRPr sz="2400">
                <a:solidFill>
                  <a:srgbClr val="376092"/>
                </a:solidFill>
                <a:latin typeface="Calibri" pitchFamily="34" charset="0"/>
              </a:defRPr>
            </a:lvl4pPr>
            <a:lvl5pPr algn="l" rtl="0" eaLnBrk="0" fontAlgn="base" hangingPunct="0">
              <a:spcBef>
                <a:spcPct val="0"/>
              </a:spcBef>
              <a:spcAft>
                <a:spcPct val="0"/>
              </a:spcAft>
              <a:defRPr sz="2400">
                <a:solidFill>
                  <a:srgbClr val="376092"/>
                </a:solidFill>
                <a:latin typeface="Calibri" pitchFamily="34" charset="0"/>
              </a:defRPr>
            </a:lvl5pPr>
            <a:lvl6pPr marL="457200" algn="l" rtl="0" fontAlgn="base">
              <a:spcBef>
                <a:spcPct val="0"/>
              </a:spcBef>
              <a:spcAft>
                <a:spcPct val="0"/>
              </a:spcAft>
              <a:defRPr sz="2400">
                <a:solidFill>
                  <a:srgbClr val="376092"/>
                </a:solidFill>
                <a:latin typeface="Calibri" pitchFamily="34" charset="0"/>
              </a:defRPr>
            </a:lvl6pPr>
            <a:lvl7pPr marL="914400" algn="l" rtl="0" fontAlgn="base">
              <a:spcBef>
                <a:spcPct val="0"/>
              </a:spcBef>
              <a:spcAft>
                <a:spcPct val="0"/>
              </a:spcAft>
              <a:defRPr sz="2400">
                <a:solidFill>
                  <a:srgbClr val="376092"/>
                </a:solidFill>
                <a:latin typeface="Calibri" pitchFamily="34" charset="0"/>
              </a:defRPr>
            </a:lvl7pPr>
            <a:lvl8pPr marL="1371600" algn="l" rtl="0" fontAlgn="base">
              <a:spcBef>
                <a:spcPct val="0"/>
              </a:spcBef>
              <a:spcAft>
                <a:spcPct val="0"/>
              </a:spcAft>
              <a:defRPr sz="2400">
                <a:solidFill>
                  <a:srgbClr val="376092"/>
                </a:solidFill>
                <a:latin typeface="Calibri" pitchFamily="34" charset="0"/>
              </a:defRPr>
            </a:lvl8pPr>
            <a:lvl9pPr marL="1828800" algn="l" rtl="0" fontAlgn="base">
              <a:spcBef>
                <a:spcPct val="0"/>
              </a:spcBef>
              <a:spcAft>
                <a:spcPct val="0"/>
              </a:spcAft>
              <a:defRPr sz="2400">
                <a:solidFill>
                  <a:srgbClr val="376092"/>
                </a:solidFill>
                <a:latin typeface="Calibri" pitchFamily="34" charset="0"/>
              </a:defRPr>
            </a:lvl9pPr>
          </a:lstStyle>
          <a:p>
            <a:pPr>
              <a:defRPr/>
            </a:pPr>
            <a:r>
              <a:rPr lang="en-GB" i="1" dirty="0" smtClean="0"/>
              <a:t>Ecosystem Capital Accounts: Landscape/Biodiversity Capacity Account</a:t>
            </a:r>
            <a:r>
              <a:rPr lang="en-GB" dirty="0" smtClean="0"/>
              <a:t/>
            </a:r>
            <a:br>
              <a:rPr lang="en-GB" dirty="0" smtClean="0"/>
            </a:br>
            <a:r>
              <a:rPr lang="en-GB" dirty="0" smtClean="0"/>
              <a:t/>
            </a:r>
            <a:br>
              <a:rPr lang="en-GB" dirty="0" smtClean="0"/>
            </a:br>
            <a:r>
              <a:rPr lang="en-GB" dirty="0" smtClean="0"/>
              <a:t>Species change mean indexes pre- and post 2006, by ecosystems</a:t>
            </a:r>
            <a:endParaRPr lang="en-GB" dirty="0"/>
          </a:p>
        </p:txBody>
      </p:sp>
    </p:spTree>
    <p:extLst>
      <p:ext uri="{BB962C8B-B14F-4D97-AF65-F5344CB8AC3E}">
        <p14:creationId xmlns:p14="http://schemas.microsoft.com/office/powerpoint/2010/main" val="308673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1975"/>
          </a:xfrm>
        </p:spPr>
        <p:txBody>
          <a:bodyPr>
            <a:normAutofit fontScale="90000"/>
          </a:bodyPr>
          <a:lstStyle/>
          <a:p>
            <a:pPr algn="ctr">
              <a:defRPr/>
            </a:pPr>
            <a:r>
              <a:rPr lang="en-GB" dirty="0" smtClean="0"/>
              <a:t>Landscape/species capacity 2000 by sub-basins</a:t>
            </a:r>
            <a:endParaRPr lang="en-GB"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16" y="765176"/>
            <a:ext cx="97008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89" y="1393667"/>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4"/>
          <p:cNvGrpSpPr>
            <a:grpSpLocks/>
          </p:cNvGrpSpPr>
          <p:nvPr/>
        </p:nvGrpSpPr>
        <p:grpSpPr bwMode="auto">
          <a:xfrm>
            <a:off x="783981" y="2339975"/>
            <a:ext cx="621323" cy="1816100"/>
            <a:chOff x="7495134" y="2339588"/>
            <a:chExt cx="674364" cy="1815761"/>
          </a:xfrm>
        </p:grpSpPr>
        <p:grpSp>
          <p:nvGrpSpPr>
            <p:cNvPr id="39942" name="Group 5"/>
            <p:cNvGrpSpPr>
              <a:grpSpLocks/>
            </p:cNvGrpSpPr>
            <p:nvPr/>
          </p:nvGrpSpPr>
          <p:grpSpPr bwMode="auto">
            <a:xfrm>
              <a:off x="7495134" y="2339588"/>
              <a:ext cx="674364" cy="1514192"/>
              <a:chOff x="7495134" y="2339588"/>
              <a:chExt cx="674364" cy="1514192"/>
            </a:xfrm>
          </p:grpSpPr>
          <p:sp>
            <p:nvSpPr>
              <p:cNvPr id="8" name="Up-Down Arrow 7"/>
              <p:cNvSpPr/>
              <p:nvPr/>
            </p:nvSpPr>
            <p:spPr>
              <a:xfrm>
                <a:off x="7617601" y="2636396"/>
                <a:ext cx="485097" cy="1217384"/>
              </a:xfrm>
              <a:prstGeom prst="upDownArrow">
                <a:avLst/>
              </a:prstGeom>
              <a:gradFill>
                <a:gsLst>
                  <a:gs pos="14000">
                    <a:schemeClr val="accent4">
                      <a:lumMod val="40000"/>
                      <a:lumOff val="60000"/>
                    </a:schemeClr>
                  </a:gs>
                  <a:gs pos="0">
                    <a:srgbClr val="9966FF"/>
                  </a:gs>
                  <a:gs pos="40000">
                    <a:srgbClr val="FFFFCC"/>
                  </a:gs>
                  <a:gs pos="64000">
                    <a:srgbClr val="FFE458"/>
                  </a:gs>
                  <a:gs pos="98333">
                    <a:schemeClr val="accent2">
                      <a:lumMod val="75000"/>
                    </a:schemeClr>
                  </a:gs>
                  <a:gs pos="84000">
                    <a:srgbClr val="F4967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5" name="TextBox 8"/>
              <p:cNvSpPr txBox="1">
                <a:spLocks noChangeArrowheads="1"/>
              </p:cNvSpPr>
              <p:nvPr/>
            </p:nvSpPr>
            <p:spPr bwMode="auto">
              <a:xfrm>
                <a:off x="7495134" y="2339588"/>
                <a:ext cx="674364" cy="6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+100</a:t>
                </a:r>
              </a:p>
            </p:txBody>
          </p:sp>
        </p:grpSp>
        <p:sp>
          <p:nvSpPr>
            <p:cNvPr id="39943" name="TextBox 6"/>
            <p:cNvSpPr txBox="1">
              <a:spLocks noChangeArrowheads="1"/>
            </p:cNvSpPr>
            <p:nvPr/>
          </p:nvSpPr>
          <p:spPr bwMode="auto">
            <a:xfrm>
              <a:off x="7579953" y="3786017"/>
              <a:ext cx="504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a:t>
              </a:r>
            </a:p>
          </p:txBody>
        </p:sp>
      </p:grpSp>
    </p:spTree>
    <p:extLst>
      <p:ext uri="{BB962C8B-B14F-4D97-AF65-F5344CB8AC3E}">
        <p14:creationId xmlns:p14="http://schemas.microsoft.com/office/powerpoint/2010/main" val="179459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1975"/>
          </a:xfrm>
        </p:spPr>
        <p:txBody>
          <a:bodyPr>
            <a:normAutofit fontScale="90000"/>
          </a:bodyPr>
          <a:lstStyle/>
          <a:p>
            <a:pPr algn="ctr">
              <a:defRPr/>
            </a:pPr>
            <a:r>
              <a:rPr lang="en-GB" dirty="0" smtClean="0"/>
              <a:t>Landscape/species capacity 2006 by sub-basins</a:t>
            </a:r>
            <a:endParaRPr lang="en-GB" dirty="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16" y="765176"/>
            <a:ext cx="97008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589" y="1369530"/>
            <a:ext cx="500282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Group 4"/>
          <p:cNvGrpSpPr>
            <a:grpSpLocks/>
          </p:cNvGrpSpPr>
          <p:nvPr/>
        </p:nvGrpSpPr>
        <p:grpSpPr bwMode="auto">
          <a:xfrm>
            <a:off x="783981" y="2339975"/>
            <a:ext cx="621323" cy="1816100"/>
            <a:chOff x="7495134" y="2339588"/>
            <a:chExt cx="674364" cy="1815761"/>
          </a:xfrm>
        </p:grpSpPr>
        <p:grpSp>
          <p:nvGrpSpPr>
            <p:cNvPr id="40966" name="Group 5"/>
            <p:cNvGrpSpPr>
              <a:grpSpLocks/>
            </p:cNvGrpSpPr>
            <p:nvPr/>
          </p:nvGrpSpPr>
          <p:grpSpPr bwMode="auto">
            <a:xfrm>
              <a:off x="7495134" y="2339588"/>
              <a:ext cx="674364" cy="1514192"/>
              <a:chOff x="7495134" y="2339588"/>
              <a:chExt cx="674364" cy="1514192"/>
            </a:xfrm>
          </p:grpSpPr>
          <p:sp>
            <p:nvSpPr>
              <p:cNvPr id="8" name="Up-Down Arrow 7"/>
              <p:cNvSpPr/>
              <p:nvPr/>
            </p:nvSpPr>
            <p:spPr>
              <a:xfrm>
                <a:off x="7617601" y="2636396"/>
                <a:ext cx="485097" cy="1217384"/>
              </a:xfrm>
              <a:prstGeom prst="upDownArrow">
                <a:avLst/>
              </a:prstGeom>
              <a:gradFill>
                <a:gsLst>
                  <a:gs pos="14000">
                    <a:schemeClr val="accent4">
                      <a:lumMod val="40000"/>
                      <a:lumOff val="60000"/>
                    </a:schemeClr>
                  </a:gs>
                  <a:gs pos="0">
                    <a:srgbClr val="9966FF"/>
                  </a:gs>
                  <a:gs pos="40000">
                    <a:srgbClr val="FFFFCC"/>
                  </a:gs>
                  <a:gs pos="64000">
                    <a:srgbClr val="FFE458"/>
                  </a:gs>
                  <a:gs pos="98333">
                    <a:schemeClr val="accent2">
                      <a:lumMod val="75000"/>
                    </a:schemeClr>
                  </a:gs>
                  <a:gs pos="84000">
                    <a:srgbClr val="F4967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9" name="TextBox 8"/>
              <p:cNvSpPr txBox="1">
                <a:spLocks noChangeArrowheads="1"/>
              </p:cNvSpPr>
              <p:nvPr/>
            </p:nvSpPr>
            <p:spPr bwMode="auto">
              <a:xfrm>
                <a:off x="7495134" y="2339588"/>
                <a:ext cx="674364" cy="6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+100</a:t>
                </a:r>
              </a:p>
            </p:txBody>
          </p:sp>
        </p:grpSp>
        <p:sp>
          <p:nvSpPr>
            <p:cNvPr id="40967" name="TextBox 6"/>
            <p:cNvSpPr txBox="1">
              <a:spLocks noChangeArrowheads="1"/>
            </p:cNvSpPr>
            <p:nvPr/>
          </p:nvSpPr>
          <p:spPr bwMode="auto">
            <a:xfrm>
              <a:off x="7579953" y="3786017"/>
              <a:ext cx="504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a:t>
              </a:r>
            </a:p>
          </p:txBody>
        </p:sp>
      </p:grpSp>
    </p:spTree>
    <p:extLst>
      <p:ext uri="{BB962C8B-B14F-4D97-AF65-F5344CB8AC3E}">
        <p14:creationId xmlns:p14="http://schemas.microsoft.com/office/powerpoint/2010/main" val="304368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1975"/>
          </a:xfrm>
        </p:spPr>
        <p:txBody>
          <a:bodyPr>
            <a:normAutofit fontScale="90000"/>
          </a:bodyPr>
          <a:lstStyle/>
          <a:p>
            <a:pPr algn="ctr">
              <a:defRPr/>
            </a:pPr>
            <a:r>
              <a:rPr lang="en-GB" dirty="0" smtClean="0"/>
              <a:t>Landscape/species capacity 2010 by sub-basins</a:t>
            </a:r>
            <a:endParaRPr lang="en-GB"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16" y="765176"/>
            <a:ext cx="97008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192" y="1419225"/>
            <a:ext cx="501161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Group 4"/>
          <p:cNvGrpSpPr>
            <a:grpSpLocks/>
          </p:cNvGrpSpPr>
          <p:nvPr/>
        </p:nvGrpSpPr>
        <p:grpSpPr bwMode="auto">
          <a:xfrm>
            <a:off x="783981" y="2339975"/>
            <a:ext cx="621323" cy="1816100"/>
            <a:chOff x="7495134" y="2339588"/>
            <a:chExt cx="674364" cy="1815761"/>
          </a:xfrm>
        </p:grpSpPr>
        <p:grpSp>
          <p:nvGrpSpPr>
            <p:cNvPr id="41990" name="Group 5"/>
            <p:cNvGrpSpPr>
              <a:grpSpLocks/>
            </p:cNvGrpSpPr>
            <p:nvPr/>
          </p:nvGrpSpPr>
          <p:grpSpPr bwMode="auto">
            <a:xfrm>
              <a:off x="7495134" y="2339588"/>
              <a:ext cx="674364" cy="1514192"/>
              <a:chOff x="7495134" y="2339588"/>
              <a:chExt cx="674364" cy="1514192"/>
            </a:xfrm>
          </p:grpSpPr>
          <p:sp>
            <p:nvSpPr>
              <p:cNvPr id="8" name="Up-Down Arrow 7"/>
              <p:cNvSpPr/>
              <p:nvPr/>
            </p:nvSpPr>
            <p:spPr>
              <a:xfrm>
                <a:off x="7617601" y="2636396"/>
                <a:ext cx="485097" cy="1217384"/>
              </a:xfrm>
              <a:prstGeom prst="upDownArrow">
                <a:avLst/>
              </a:prstGeom>
              <a:gradFill>
                <a:gsLst>
                  <a:gs pos="14000">
                    <a:schemeClr val="accent4">
                      <a:lumMod val="40000"/>
                      <a:lumOff val="60000"/>
                    </a:schemeClr>
                  </a:gs>
                  <a:gs pos="0">
                    <a:srgbClr val="9966FF"/>
                  </a:gs>
                  <a:gs pos="40000">
                    <a:srgbClr val="FFFFCC"/>
                  </a:gs>
                  <a:gs pos="64000">
                    <a:srgbClr val="FFE458"/>
                  </a:gs>
                  <a:gs pos="98333">
                    <a:schemeClr val="accent2">
                      <a:lumMod val="75000"/>
                    </a:schemeClr>
                  </a:gs>
                  <a:gs pos="84000">
                    <a:srgbClr val="F4967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3" name="TextBox 8"/>
              <p:cNvSpPr txBox="1">
                <a:spLocks noChangeArrowheads="1"/>
              </p:cNvSpPr>
              <p:nvPr/>
            </p:nvSpPr>
            <p:spPr bwMode="auto">
              <a:xfrm>
                <a:off x="7495134" y="2339588"/>
                <a:ext cx="674364" cy="6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+100</a:t>
                </a:r>
              </a:p>
            </p:txBody>
          </p:sp>
        </p:grpSp>
        <p:sp>
          <p:nvSpPr>
            <p:cNvPr id="41991" name="TextBox 6"/>
            <p:cNvSpPr txBox="1">
              <a:spLocks noChangeArrowheads="1"/>
            </p:cNvSpPr>
            <p:nvPr/>
          </p:nvSpPr>
          <p:spPr bwMode="auto">
            <a:xfrm>
              <a:off x="7579953" y="3786017"/>
              <a:ext cx="504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t>+1</a:t>
              </a:r>
            </a:p>
          </p:txBody>
        </p:sp>
      </p:grpSp>
    </p:spTree>
    <p:extLst>
      <p:ext uri="{BB962C8B-B14F-4D97-AF65-F5344CB8AC3E}">
        <p14:creationId xmlns:p14="http://schemas.microsoft.com/office/powerpoint/2010/main" val="174348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1975"/>
          </a:xfrm>
        </p:spPr>
        <p:txBody>
          <a:bodyPr>
            <a:normAutofit fontScale="90000"/>
          </a:bodyPr>
          <a:lstStyle/>
          <a:p>
            <a:pPr algn="ctr">
              <a:defRPr/>
            </a:pPr>
            <a:r>
              <a:rPr lang="en-GB" dirty="0" smtClean="0"/>
              <a:t>Change in landscape/species capacity 2000-2006, by sub-basins</a:t>
            </a:r>
            <a:endParaRPr lang="en-GB" dirty="0"/>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80" y="1414636"/>
            <a:ext cx="498523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208" y="1988840"/>
            <a:ext cx="97008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941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More   questions after</a:t>
            </a:r>
            <a:endParaRPr lang="en-GB" dirty="0"/>
          </a:p>
        </p:txBody>
      </p:sp>
      <p:sp>
        <p:nvSpPr>
          <p:cNvPr id="3" name="Rectangle 2"/>
          <p:cNvSpPr/>
          <p:nvPr/>
        </p:nvSpPr>
        <p:spPr>
          <a:xfrm>
            <a:off x="179512" y="1412776"/>
            <a:ext cx="8712968" cy="5262979"/>
          </a:xfrm>
          <a:prstGeom prst="rect">
            <a:avLst/>
          </a:prstGeom>
        </p:spPr>
        <p:txBody>
          <a:bodyPr wrap="square">
            <a:spAutoFit/>
          </a:bodyPr>
          <a:lstStyle/>
          <a:p>
            <a:pPr marL="457200" lvl="0" indent="-457200">
              <a:buFontTx/>
              <a:buChar char="-"/>
            </a:pPr>
            <a:r>
              <a:rPr lang="en-GB" sz="2800" dirty="0"/>
              <a:t>How to represent the unequal distribution of species across </a:t>
            </a:r>
            <a:r>
              <a:rPr lang="en-GB" sz="2800" dirty="0" smtClean="0"/>
              <a:t> countries? </a:t>
            </a:r>
          </a:p>
          <a:p>
            <a:pPr marL="457200" lvl="0" indent="-457200">
              <a:buFontTx/>
              <a:buChar char="-"/>
            </a:pPr>
            <a:r>
              <a:rPr lang="da-DK" sz="2800" dirty="0" smtClean="0"/>
              <a:t>How to define the starting Time of these landscape/ species indices?</a:t>
            </a:r>
            <a:endParaRPr lang="en-GB" sz="2800" dirty="0"/>
          </a:p>
          <a:p>
            <a:pPr marL="457200" indent="-457200">
              <a:buFontTx/>
              <a:buChar char="-"/>
            </a:pPr>
            <a:r>
              <a:rPr lang="en-GB" sz="2800" dirty="0" smtClean="0"/>
              <a:t>How to go on linking ecosystem capital accounts with ecosystem services and human wellbeing? </a:t>
            </a:r>
          </a:p>
          <a:p>
            <a:pPr marL="457200" indent="-457200">
              <a:buFontTx/>
              <a:buChar char="-"/>
            </a:pPr>
            <a:r>
              <a:rPr lang="en-GB" sz="2800" dirty="0" smtClean="0"/>
              <a:t>More species categories, more data needed…. Will there be more monitoring? </a:t>
            </a:r>
          </a:p>
          <a:p>
            <a:pPr marL="457200" indent="-457200">
              <a:buFontTx/>
              <a:buChar char="-"/>
            </a:pPr>
            <a:r>
              <a:rPr lang="en-GB" sz="2800" dirty="0" smtClean="0"/>
              <a:t>Can </a:t>
            </a:r>
            <a:r>
              <a:rPr lang="en-GB" sz="2800" dirty="0"/>
              <a:t>this methodology be implemented at the global scale</a:t>
            </a:r>
            <a:r>
              <a:rPr lang="en-GB" sz="2800" dirty="0" smtClean="0"/>
              <a:t>,  </a:t>
            </a:r>
            <a:r>
              <a:rPr lang="en-GB" sz="2800" dirty="0" err="1" smtClean="0"/>
              <a:t>ie</a:t>
            </a:r>
            <a:r>
              <a:rPr lang="en-GB" sz="2800" dirty="0" smtClean="0"/>
              <a:t>, within global ecosystem capital accounts?</a:t>
            </a:r>
            <a:endParaRPr lang="en-GB" sz="2800" dirty="0"/>
          </a:p>
          <a:p>
            <a:pPr marL="457200" indent="-457200">
              <a:buFontTx/>
              <a:buChar char="-"/>
            </a:pPr>
            <a:endParaRPr lang="en-GB" sz="2800" dirty="0" smtClean="0"/>
          </a:p>
          <a:p>
            <a:pPr marL="457200" indent="-457200">
              <a:buFontTx/>
              <a:buChar char="-"/>
            </a:pPr>
            <a:endParaRPr lang="en-GB" sz="2800" dirty="0"/>
          </a:p>
        </p:txBody>
      </p:sp>
    </p:spTree>
    <p:extLst>
      <p:ext uri="{BB962C8B-B14F-4D97-AF65-F5344CB8AC3E}">
        <p14:creationId xmlns:p14="http://schemas.microsoft.com/office/powerpoint/2010/main" val="94886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56139" y="765175"/>
            <a:ext cx="7272704"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altLang="ja-JP" dirty="0">
                <a:solidFill>
                  <a:schemeClr val="accent2"/>
                </a:solidFill>
                <a:latin typeface="Calibri" pitchFamily="34" charset="0"/>
                <a:sym typeface="Wingdings" pitchFamily="2" charset="2"/>
              </a:rPr>
              <a:t></a:t>
            </a:r>
            <a:r>
              <a:rPr lang="en-US" altLang="ja-JP" dirty="0">
                <a:solidFill>
                  <a:schemeClr val="accent2"/>
                </a:solidFill>
                <a:latin typeface="Calibri" pitchFamily="34" charset="0"/>
              </a:rPr>
              <a:t> </a:t>
            </a:r>
            <a:r>
              <a:rPr lang="en-US" altLang="ja-JP" b="1" dirty="0">
                <a:solidFill>
                  <a:schemeClr val="accent2"/>
                </a:solidFill>
                <a:latin typeface="Calibri" pitchFamily="34" charset="0"/>
              </a:rPr>
              <a:t>Ecosystem capital potential (&amp; degradation) </a:t>
            </a:r>
            <a:r>
              <a:rPr lang="en-US" altLang="ja-JP" dirty="0">
                <a:solidFill>
                  <a:schemeClr val="accent2"/>
                </a:solidFill>
                <a:latin typeface="Calibri" pitchFamily="34" charset="0"/>
              </a:rPr>
              <a:t>can be measured by </a:t>
            </a:r>
            <a:r>
              <a:rPr lang="en-US" altLang="ja-JP" b="1" dirty="0">
                <a:solidFill>
                  <a:schemeClr val="accent2"/>
                </a:solidFill>
                <a:latin typeface="Calibri" pitchFamily="34" charset="0"/>
              </a:rPr>
              <a:t>combining measurements of 3 ecosystem services:</a:t>
            </a:r>
          </a:p>
          <a:p>
            <a:pPr defTabSz="457200"/>
            <a:r>
              <a:rPr lang="en-US" altLang="ja-JP" b="1" dirty="0">
                <a:solidFill>
                  <a:srgbClr val="FF3300"/>
                </a:solidFill>
                <a:latin typeface="Calibri" pitchFamily="34" charset="0"/>
              </a:rPr>
              <a:t>biomass/carbon</a:t>
            </a:r>
            <a:r>
              <a:rPr lang="en-US" altLang="ja-JP" dirty="0">
                <a:solidFill>
                  <a:schemeClr val="accent2"/>
                </a:solidFill>
                <a:latin typeface="Calibri" pitchFamily="34" charset="0"/>
              </a:rPr>
              <a:t>, </a:t>
            </a:r>
            <a:r>
              <a:rPr lang="en-US" altLang="ja-JP" b="1" dirty="0">
                <a:solidFill>
                  <a:srgbClr val="3333FF"/>
                </a:solidFill>
                <a:latin typeface="Calibri" pitchFamily="34" charset="0"/>
              </a:rPr>
              <a:t>freshwater</a:t>
            </a:r>
            <a:r>
              <a:rPr lang="en-US" altLang="ja-JP" dirty="0">
                <a:solidFill>
                  <a:schemeClr val="accent2"/>
                </a:solidFill>
                <a:latin typeface="Calibri" pitchFamily="34" charset="0"/>
              </a:rPr>
              <a:t> and </a:t>
            </a:r>
            <a:r>
              <a:rPr lang="en-US" altLang="ja-JP" b="1" dirty="0">
                <a:solidFill>
                  <a:srgbClr val="00FF00"/>
                </a:solidFill>
                <a:latin typeface="Calibri" pitchFamily="34" charset="0"/>
              </a:rPr>
              <a:t>systemic services</a:t>
            </a:r>
          </a:p>
        </p:txBody>
      </p:sp>
      <p:sp>
        <p:nvSpPr>
          <p:cNvPr id="12293" name="Rectangle 5"/>
          <p:cNvSpPr>
            <a:spLocks noChangeArrowheads="1"/>
          </p:cNvSpPr>
          <p:nvPr/>
        </p:nvSpPr>
        <p:spPr bwMode="auto">
          <a:xfrm>
            <a:off x="899751" y="4076709"/>
            <a:ext cx="619271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GB">
                <a:solidFill>
                  <a:srgbClr val="002060"/>
                </a:solidFill>
                <a:latin typeface="Calibri" pitchFamily="34" charset="0"/>
                <a:ea typeface="MS PGothic" pitchFamily="34" charset="-128"/>
                <a:sym typeface="Wingdings" pitchFamily="2" charset="2"/>
              </a:rPr>
              <a:t></a:t>
            </a:r>
            <a:r>
              <a:rPr lang="en-GB">
                <a:solidFill>
                  <a:srgbClr val="002060"/>
                </a:solidFill>
                <a:latin typeface="Calibri" pitchFamily="34" charset="0"/>
                <a:ea typeface="MS PGothic" pitchFamily="34" charset="-128"/>
              </a:rPr>
              <a:t>The simplified ecosystem capital accounting circuit</a:t>
            </a:r>
          </a:p>
        </p:txBody>
      </p:sp>
      <p:sp>
        <p:nvSpPr>
          <p:cNvPr id="26628" name="Rectangle 7"/>
          <p:cNvSpPr>
            <a:spLocks noChangeArrowheads="1"/>
          </p:cNvSpPr>
          <p:nvPr/>
        </p:nvSpPr>
        <p:spPr bwMode="auto">
          <a:xfrm>
            <a:off x="3563819" y="1774829"/>
            <a:ext cx="5196254"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altLang="ja-JP">
                <a:solidFill>
                  <a:schemeClr val="accent2"/>
                </a:solidFill>
                <a:latin typeface="Calibri" pitchFamily="34" charset="0"/>
              </a:rPr>
              <a:t>there is little or </a:t>
            </a:r>
            <a:r>
              <a:rPr lang="en-US" altLang="ja-JP" b="1">
                <a:solidFill>
                  <a:schemeClr val="accent2"/>
                </a:solidFill>
                <a:latin typeface="Calibri" pitchFamily="34" charset="0"/>
              </a:rPr>
              <a:t>no compensation or tradeoff between them; the use of one should not reduce the use of the others</a:t>
            </a:r>
          </a:p>
          <a:p>
            <a:pPr defTabSz="457200"/>
            <a:r>
              <a:rPr lang="en-US" altLang="ja-JP" b="1">
                <a:solidFill>
                  <a:srgbClr val="FF3300"/>
                </a:solidFill>
                <a:latin typeface="Calibri" pitchFamily="34" charset="0"/>
              </a:rPr>
              <a:t>biomass/carbon</a:t>
            </a:r>
            <a:r>
              <a:rPr lang="en-US" altLang="ja-JP">
                <a:solidFill>
                  <a:schemeClr val="accent2"/>
                </a:solidFill>
                <a:latin typeface="Calibri" pitchFamily="34" charset="0"/>
              </a:rPr>
              <a:t>, </a:t>
            </a:r>
            <a:r>
              <a:rPr lang="en-US" altLang="ja-JP" b="1">
                <a:solidFill>
                  <a:srgbClr val="3333FF"/>
                </a:solidFill>
                <a:latin typeface="Calibri" pitchFamily="34" charset="0"/>
              </a:rPr>
              <a:t>freshwater</a:t>
            </a:r>
            <a:r>
              <a:rPr lang="en-US" altLang="ja-JP">
                <a:solidFill>
                  <a:schemeClr val="accent2"/>
                </a:solidFill>
                <a:latin typeface="Calibri" pitchFamily="34" charset="0"/>
              </a:rPr>
              <a:t> are based on conventional balances </a:t>
            </a:r>
          </a:p>
          <a:p>
            <a:pPr defTabSz="457200"/>
            <a:r>
              <a:rPr lang="en-US" altLang="ja-JP" b="1">
                <a:solidFill>
                  <a:srgbClr val="00FF00"/>
                </a:solidFill>
              </a:rPr>
              <a:t>systemic services </a:t>
            </a:r>
            <a:r>
              <a:rPr lang="en-US" altLang="ja-JP" b="1">
                <a:solidFill>
                  <a:schemeClr val="accent2"/>
                </a:solidFill>
                <a:latin typeface="Calibri" pitchFamily="34" charset="0"/>
              </a:rPr>
              <a:t>(regulating, socio-cultural…) are measured indirectly in relation to ecosystem integrity.</a:t>
            </a:r>
          </a:p>
        </p:txBody>
      </p:sp>
      <p:sp>
        <p:nvSpPr>
          <p:cNvPr id="26629" name="Oval 3"/>
          <p:cNvSpPr>
            <a:spLocks noChangeArrowheads="1"/>
          </p:cNvSpPr>
          <p:nvPr/>
        </p:nvSpPr>
        <p:spPr bwMode="auto">
          <a:xfrm>
            <a:off x="1103440" y="1712922"/>
            <a:ext cx="1368669" cy="1368425"/>
          </a:xfrm>
          <a:prstGeom prst="ellipse">
            <a:avLst/>
          </a:prstGeom>
          <a:solidFill>
            <a:srgbClr val="FF0000">
              <a:alpha val="54117"/>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pPr algn="ctr" defTabSz="457200"/>
            <a:r>
              <a:rPr lang="en-US" altLang="ja-JP" b="1">
                <a:solidFill>
                  <a:srgbClr val="FFFFFF"/>
                </a:solidFill>
                <a:latin typeface="Calibri" pitchFamily="34" charset="0"/>
              </a:rPr>
              <a:t>carbon</a:t>
            </a:r>
          </a:p>
        </p:txBody>
      </p:sp>
      <p:sp>
        <p:nvSpPr>
          <p:cNvPr id="26630" name="Oval 4"/>
          <p:cNvSpPr>
            <a:spLocks noChangeArrowheads="1"/>
          </p:cNvSpPr>
          <p:nvPr/>
        </p:nvSpPr>
        <p:spPr bwMode="auto">
          <a:xfrm>
            <a:off x="1118094" y="2563822"/>
            <a:ext cx="1368669" cy="1368425"/>
          </a:xfrm>
          <a:prstGeom prst="ellipse">
            <a:avLst/>
          </a:prstGeom>
          <a:solidFill>
            <a:srgbClr val="0000FF">
              <a:alpha val="52940"/>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b" anchorCtr="1"/>
          <a:lstStyle/>
          <a:p>
            <a:pPr algn="ctr" defTabSz="457200"/>
            <a:r>
              <a:rPr lang="en-US" altLang="ja-JP" b="1">
                <a:solidFill>
                  <a:srgbClr val="FFFFFF"/>
                </a:solidFill>
                <a:latin typeface="Calibri" pitchFamily="34" charset="0"/>
              </a:rPr>
              <a:t>water</a:t>
            </a:r>
          </a:p>
        </p:txBody>
      </p:sp>
      <p:sp>
        <p:nvSpPr>
          <p:cNvPr id="26631" name="Oval 5"/>
          <p:cNvSpPr>
            <a:spLocks noChangeArrowheads="1"/>
          </p:cNvSpPr>
          <p:nvPr/>
        </p:nvSpPr>
        <p:spPr bwMode="auto">
          <a:xfrm>
            <a:off x="1907934" y="2205047"/>
            <a:ext cx="1511938" cy="1368425"/>
          </a:xfrm>
          <a:prstGeom prst="ellipse">
            <a:avLst/>
          </a:prstGeom>
          <a:solidFill>
            <a:srgbClr val="00FF00">
              <a:alpha val="54117"/>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defTabSz="457200"/>
            <a:r>
              <a:rPr lang="en-US" altLang="ja-JP" b="1" dirty="0">
                <a:solidFill>
                  <a:srgbClr val="FFFFFF"/>
                </a:solidFill>
                <a:latin typeface="Calibri" pitchFamily="34" charset="0"/>
              </a:rPr>
              <a:t>systemic services</a:t>
            </a:r>
          </a:p>
        </p:txBody>
      </p:sp>
      <p:sp>
        <p:nvSpPr>
          <p:cNvPr id="26632" name="Rectangle 11"/>
          <p:cNvSpPr>
            <a:spLocks noChangeArrowheads="1"/>
          </p:cNvSpPr>
          <p:nvPr/>
        </p:nvSpPr>
        <p:spPr bwMode="auto">
          <a:xfrm>
            <a:off x="252047" y="180400"/>
            <a:ext cx="8255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altLang="ja-JP" sz="3200" b="1" dirty="0">
                <a:latin typeface="Calibri" pitchFamily="34" charset="0"/>
              </a:rPr>
              <a:t>The background of Ecosystem Capital Accounts:</a:t>
            </a:r>
          </a:p>
        </p:txBody>
      </p:sp>
      <p:sp>
        <p:nvSpPr>
          <p:cNvPr id="12300" name="Text Box 12"/>
          <p:cNvSpPr txBox="1">
            <a:spLocks noChangeArrowheads="1"/>
          </p:cNvSpPr>
          <p:nvPr/>
        </p:nvSpPr>
        <p:spPr bwMode="auto">
          <a:xfrm>
            <a:off x="2987924" y="5013333"/>
            <a:ext cx="1367203" cy="646331"/>
          </a:xfrm>
          <a:prstGeom prst="rect">
            <a:avLst/>
          </a:prstGeom>
          <a:solidFill>
            <a:schemeClr val="bg1"/>
          </a:solidFill>
          <a:ln w="31750">
            <a:solidFill>
              <a:srgbClr val="00FF00"/>
            </a:solidFill>
            <a:miter lim="800000"/>
            <a:headEnd/>
            <a:tailEnd/>
          </a:ln>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a:latin typeface="Calibri" pitchFamily="34" charset="0"/>
              </a:rPr>
              <a:t>Healthy ecosystem</a:t>
            </a:r>
          </a:p>
        </p:txBody>
      </p:sp>
      <p:sp>
        <p:nvSpPr>
          <p:cNvPr id="12301" name="AutoShape 13"/>
          <p:cNvSpPr>
            <a:spLocks noChangeArrowheads="1"/>
          </p:cNvSpPr>
          <p:nvPr/>
        </p:nvSpPr>
        <p:spPr bwMode="auto">
          <a:xfrm>
            <a:off x="4570535" y="5156200"/>
            <a:ext cx="502626" cy="433388"/>
          </a:xfrm>
          <a:prstGeom prst="rightArrow">
            <a:avLst>
              <a:gd name="adj1" fmla="val 50000"/>
              <a:gd name="adj2" fmla="val 31410"/>
            </a:avLst>
          </a:prstGeom>
          <a:noFill/>
          <a:ln w="317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kumimoji="1" lang="ja-JP" altLang="en-US">
              <a:latin typeface="Calibri" pitchFamily="34" charset="0"/>
            </a:endParaRPr>
          </a:p>
        </p:txBody>
      </p:sp>
      <p:sp>
        <p:nvSpPr>
          <p:cNvPr id="12302" name="Text Box 14"/>
          <p:cNvSpPr txBox="1">
            <a:spLocks noChangeArrowheads="1"/>
          </p:cNvSpPr>
          <p:nvPr/>
        </p:nvSpPr>
        <p:spPr bwMode="auto">
          <a:xfrm>
            <a:off x="5219704" y="5157796"/>
            <a:ext cx="854571" cy="371513"/>
          </a:xfrm>
          <a:prstGeom prst="rect">
            <a:avLst/>
          </a:prstGeom>
          <a:solidFill>
            <a:schemeClr val="bg1"/>
          </a:solidFill>
          <a:ln w="31750">
            <a:solidFill>
              <a:srgbClr val="FF9900"/>
            </a:solidFill>
            <a:miter lim="800000"/>
            <a:headEnd/>
            <a:tailEnd/>
          </a:ln>
        </p:spPr>
        <p:txBody>
          <a:bodyPr wrap="none" lIns="90000" tIns="46800" rIns="90000" bIns="46800">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a:latin typeface="Calibri" pitchFamily="34" charset="0"/>
              </a:rPr>
              <a:t>benefit</a:t>
            </a:r>
          </a:p>
        </p:txBody>
      </p:sp>
      <p:sp>
        <p:nvSpPr>
          <p:cNvPr id="12303" name="Text Box 15"/>
          <p:cNvSpPr txBox="1">
            <a:spLocks noChangeArrowheads="1"/>
          </p:cNvSpPr>
          <p:nvPr/>
        </p:nvSpPr>
        <p:spPr bwMode="auto">
          <a:xfrm>
            <a:off x="2910259" y="4508509"/>
            <a:ext cx="385542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a:latin typeface="Calibri" pitchFamily="34" charset="0"/>
              </a:rPr>
              <a:t>Calculating economic aggregate</a:t>
            </a:r>
          </a:p>
        </p:txBody>
      </p:sp>
      <p:sp>
        <p:nvSpPr>
          <p:cNvPr id="12304" name="AutoShape 16"/>
          <p:cNvSpPr>
            <a:spLocks noChangeArrowheads="1"/>
          </p:cNvSpPr>
          <p:nvPr/>
        </p:nvSpPr>
        <p:spPr bwMode="auto">
          <a:xfrm flipH="1">
            <a:off x="3635620" y="5835639"/>
            <a:ext cx="1872762" cy="371513"/>
          </a:xfrm>
          <a:prstGeom prst="curvedUpArrow">
            <a:avLst>
              <a:gd name="adj1" fmla="val 93971"/>
              <a:gd name="adj2" fmla="val 187941"/>
              <a:gd name="adj3" fmla="val 33333"/>
            </a:avLst>
          </a:prstGeom>
          <a:solidFill>
            <a:schemeClr val="bg1"/>
          </a:solidFill>
          <a:ln w="31750">
            <a:solidFill>
              <a:srgbClr val="FF0000"/>
            </a:solidFill>
            <a:miter lim="800000"/>
            <a:headEnd/>
            <a:tailEnd/>
          </a:ln>
        </p:spPr>
        <p:txBody>
          <a:bodyPr lIns="90000" tIns="46800" rIns="90000" bIns="46800" anchor="ctr">
            <a:spAutoFit/>
          </a:bodyPr>
          <a:lstStyle/>
          <a:p>
            <a:pPr defTabSz="457200"/>
            <a:endParaRPr kumimoji="1" lang="ja-JP" altLang="en-US">
              <a:latin typeface="Calibri" pitchFamily="34" charset="0"/>
            </a:endParaRPr>
          </a:p>
        </p:txBody>
      </p:sp>
      <p:sp>
        <p:nvSpPr>
          <p:cNvPr id="12305" name="Text Box 17"/>
          <p:cNvSpPr txBox="1">
            <a:spLocks noChangeArrowheads="1"/>
          </p:cNvSpPr>
          <p:nvPr/>
        </p:nvSpPr>
        <p:spPr bwMode="auto">
          <a:xfrm>
            <a:off x="5273924" y="6113471"/>
            <a:ext cx="238364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b="1">
                <a:solidFill>
                  <a:srgbClr val="FF0000"/>
                </a:solidFill>
                <a:latin typeface="Calibri" pitchFamily="34" charset="0"/>
              </a:rPr>
              <a:t>Ecosystem degradation</a:t>
            </a:r>
          </a:p>
        </p:txBody>
      </p:sp>
      <p:sp>
        <p:nvSpPr>
          <p:cNvPr id="10255" name="AutoShape 17"/>
          <p:cNvSpPr>
            <a:spLocks noChangeArrowheads="1"/>
          </p:cNvSpPr>
          <p:nvPr/>
        </p:nvSpPr>
        <p:spPr bwMode="auto">
          <a:xfrm rot="-2461912">
            <a:off x="7164266" y="5907870"/>
            <a:ext cx="1979734" cy="371513"/>
          </a:xfrm>
          <a:prstGeom prst="curvedUpArrow">
            <a:avLst>
              <a:gd name="adj1" fmla="val 74435"/>
              <a:gd name="adj2" fmla="val 148871"/>
              <a:gd name="adj3" fmla="val 33333"/>
            </a:avLst>
          </a:prstGeom>
          <a:solidFill>
            <a:schemeClr val="bg1"/>
          </a:solidFill>
          <a:ln w="31750">
            <a:solidFill>
              <a:srgbClr val="FF0000"/>
            </a:solidFill>
            <a:miter lim="800000"/>
            <a:headEnd/>
            <a:tailEnd/>
          </a:ln>
        </p:spPr>
        <p:txBody>
          <a:bodyPr lIns="90000" tIns="46800" rIns="90000" bIns="46800" anchor="ctr">
            <a:spAutoFit/>
          </a:bodyPr>
          <a:lstStyle/>
          <a:p>
            <a:endParaRPr lang="fr-FR"/>
          </a:p>
        </p:txBody>
      </p:sp>
      <p:sp>
        <p:nvSpPr>
          <p:cNvPr id="2" name="Text Box 17"/>
          <p:cNvSpPr txBox="1">
            <a:spLocks noChangeArrowheads="1"/>
          </p:cNvSpPr>
          <p:nvPr/>
        </p:nvSpPr>
        <p:spPr bwMode="auto">
          <a:xfrm>
            <a:off x="7098325" y="4365633"/>
            <a:ext cx="1915951"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b="1">
                <a:solidFill>
                  <a:srgbClr val="FF0000"/>
                </a:solidFill>
                <a:latin typeface="Calibri" pitchFamily="34" charset="0"/>
              </a:rPr>
              <a:t>Ecosystem capital </a:t>
            </a:r>
          </a:p>
          <a:p>
            <a:pPr eaLnBrk="1" hangingPunct="1"/>
            <a:r>
              <a:rPr kumimoji="1" lang="en-US" altLang="ja-JP" b="1">
                <a:solidFill>
                  <a:srgbClr val="FF0000"/>
                </a:solidFill>
                <a:latin typeface="Calibri" pitchFamily="34" charset="0"/>
              </a:rPr>
              <a:t>depreciation</a:t>
            </a:r>
          </a:p>
          <a:p>
            <a:pPr eaLnBrk="1" hangingPunct="1"/>
            <a:r>
              <a:rPr kumimoji="1" lang="en-US" altLang="ja-JP" b="1">
                <a:solidFill>
                  <a:srgbClr val="FF0000"/>
                </a:solidFill>
                <a:latin typeface="Calibri" pitchFamily="34" charset="0"/>
              </a:rPr>
              <a:t>Ecological debts</a:t>
            </a:r>
          </a:p>
        </p:txBody>
      </p:sp>
      <p:sp>
        <p:nvSpPr>
          <p:cNvPr id="26641" name="Rectangle 4"/>
          <p:cNvSpPr>
            <a:spLocks noChangeArrowheads="1"/>
          </p:cNvSpPr>
          <p:nvPr/>
        </p:nvSpPr>
        <p:spPr bwMode="auto">
          <a:xfrm>
            <a:off x="-2929" y="6021388"/>
            <a:ext cx="5080489"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kumimoji="1" lang="en-US" altLang="ja-JP" sz="2000" baseline="30000">
                <a:latin typeface="Calibri" pitchFamily="34" charset="0"/>
              </a:rPr>
              <a:t>Adapted from </a:t>
            </a:r>
          </a:p>
          <a:p>
            <a:pPr defTabSz="457200"/>
            <a:r>
              <a:rPr kumimoji="1" lang="en-US" altLang="ja-JP" sz="2000" baseline="30000">
                <a:latin typeface="Calibri" pitchFamily="34" charset="0"/>
              </a:rPr>
              <a:t>Aoyama Yukiko, </a:t>
            </a:r>
            <a:r>
              <a:rPr kumimoji="1" lang="en-US" altLang="ja-JP" sz="2000">
                <a:latin typeface="Calibri" pitchFamily="34" charset="0"/>
              </a:rPr>
              <a:t> </a:t>
            </a:r>
            <a:r>
              <a:rPr kumimoji="1" lang="en-US" altLang="ja-JP" sz="2000" baseline="30000">
                <a:latin typeface="Calibri" pitchFamily="34" charset="0"/>
              </a:rPr>
              <a:t>Oguro Michio,  and  Yano Tohru, </a:t>
            </a:r>
          </a:p>
          <a:p>
            <a:pPr defTabSz="457200"/>
            <a:r>
              <a:rPr kumimoji="1" lang="en-US" sz="2000" baseline="30000">
                <a:latin typeface="Calibri" pitchFamily="34" charset="0"/>
                <a:ea typeface="MS PGothic" pitchFamily="34" charset="-128"/>
              </a:rPr>
              <a:t>Tohoku University, Sendai,</a:t>
            </a:r>
            <a:r>
              <a:rPr kumimoji="1" lang="en-US" sz="2000">
                <a:latin typeface="Calibri" pitchFamily="34" charset="0"/>
                <a:ea typeface="MS PGothic" pitchFamily="34" charset="-128"/>
              </a:rPr>
              <a:t> </a:t>
            </a:r>
            <a:r>
              <a:rPr kumimoji="1" lang="en-US" sz="2000" baseline="30000">
                <a:latin typeface="Calibri" pitchFamily="34" charset="0"/>
                <a:ea typeface="MS PGothic" pitchFamily="34" charset="-128"/>
              </a:rPr>
              <a:t>Japan, November 2011</a:t>
            </a:r>
            <a:endParaRPr kumimoji="1" lang="en-US" sz="2000">
              <a:latin typeface="Calibri" pitchFamily="34" charset="0"/>
              <a:ea typeface="MS PGothic" pitchFamily="34" charset="-128"/>
            </a:endParaRPr>
          </a:p>
        </p:txBody>
      </p:sp>
      <p:sp>
        <p:nvSpPr>
          <p:cNvPr id="26643" name="Footer Placeholder 2"/>
          <p:cNvSpPr>
            <a:spLocks noGrp="1"/>
          </p:cNvSpPr>
          <p:nvPr>
            <p:ph type="ftr" sz="quarter" idx="10"/>
          </p:nvPr>
        </p:nvSpPr>
        <p:spPr>
          <a:xfrm>
            <a:off x="3985846" y="6575434"/>
            <a:ext cx="2895600" cy="23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Jean-Louis Weber, 27 February 2012</a:t>
            </a:r>
          </a:p>
        </p:txBody>
      </p:sp>
    </p:spTree>
    <p:extLst>
      <p:ext uri="{BB962C8B-B14F-4D97-AF65-F5344CB8AC3E}">
        <p14:creationId xmlns:p14="http://schemas.microsoft.com/office/powerpoint/2010/main" val="1615555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304"/>
                                        </p:tgtEl>
                                        <p:attrNameLst>
                                          <p:attrName>style.visibility</p:attrName>
                                        </p:attrNameLst>
                                      </p:cBhvr>
                                      <p:to>
                                        <p:strVal val="visible"/>
                                      </p:to>
                                    </p:set>
                                    <p:animEffect transition="in" filter="dissolve">
                                      <p:cBhvr>
                                        <p:cTn id="19" dur="500"/>
                                        <p:tgtEl>
                                          <p:spTgt spid="1230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305"/>
                                        </p:tgtEl>
                                        <p:attrNameLst>
                                          <p:attrName>style.visibility</p:attrName>
                                        </p:attrNameLst>
                                      </p:cBhvr>
                                      <p:to>
                                        <p:strVal val="visible"/>
                                      </p:to>
                                    </p:set>
                                    <p:animEffect transition="in" filter="dissolve">
                                      <p:cBhvr>
                                        <p:cTn id="22" dur="500"/>
                                        <p:tgtEl>
                                          <p:spTgt spid="123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wipe(down)">
                                      <p:cBhvr>
                                        <p:cTn id="27" dur="500"/>
                                        <p:tgtEl>
                                          <p:spTgt spid="10255"/>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300" grpId="0" animBg="1"/>
      <p:bldP spid="12301" grpId="0" animBg="1"/>
      <p:bldP spid="12302" grpId="0" animBg="1"/>
      <p:bldP spid="12303" grpId="0"/>
      <p:bldP spid="12304" grpId="0" animBg="1"/>
      <p:bldP spid="12305" grpId="0"/>
      <p:bldP spid="1025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3"/>
          <p:cNvGrpSpPr>
            <a:grpSpLocks/>
          </p:cNvGrpSpPr>
          <p:nvPr/>
        </p:nvGrpSpPr>
        <p:grpSpPr bwMode="auto">
          <a:xfrm>
            <a:off x="596413" y="1255713"/>
            <a:ext cx="2880946" cy="2508250"/>
            <a:chOff x="51023" y="1374915"/>
            <a:chExt cx="2880000" cy="2508316"/>
          </a:xfrm>
        </p:grpSpPr>
        <p:grpSp>
          <p:nvGrpSpPr>
            <p:cNvPr id="27691" name="Group 22"/>
            <p:cNvGrpSpPr>
              <a:grpSpLocks/>
            </p:cNvGrpSpPr>
            <p:nvPr/>
          </p:nvGrpSpPr>
          <p:grpSpPr bwMode="auto">
            <a:xfrm>
              <a:off x="588960" y="1374915"/>
              <a:ext cx="1801587" cy="2508316"/>
              <a:chOff x="588960" y="1374915"/>
              <a:chExt cx="1801587" cy="2508316"/>
            </a:xfrm>
          </p:grpSpPr>
          <p:cxnSp>
            <p:nvCxnSpPr>
              <p:cNvPr id="18" name="Straight Connector 17"/>
              <p:cNvCxnSpPr/>
              <p:nvPr/>
            </p:nvCxnSpPr>
            <p:spPr>
              <a:xfrm>
                <a:off x="118046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79279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864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9047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7692" name="Group 21"/>
            <p:cNvGrpSpPr>
              <a:grpSpLocks/>
            </p:cNvGrpSpPr>
            <p:nvPr/>
          </p:nvGrpSpPr>
          <p:grpSpPr bwMode="auto">
            <a:xfrm>
              <a:off x="51023" y="1805640"/>
              <a:ext cx="2880000" cy="1747235"/>
              <a:chOff x="51023" y="1805640"/>
              <a:chExt cx="2880000" cy="1747235"/>
            </a:xfrm>
          </p:grpSpPr>
          <p:cxnSp>
            <p:nvCxnSpPr>
              <p:cNvPr id="21" name="Straight Connector 20"/>
              <p:cNvCxnSpPr/>
              <p:nvPr/>
            </p:nvCxnSpPr>
            <p:spPr>
              <a:xfrm flipV="1">
                <a:off x="51023" y="2389353"/>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1023" y="297198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1023" y="355302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1023" y="1805138"/>
                <a:ext cx="28800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6" name="Freeform 5"/>
          <p:cNvSpPr/>
          <p:nvPr/>
        </p:nvSpPr>
        <p:spPr>
          <a:xfrm>
            <a:off x="663820" y="1349384"/>
            <a:ext cx="2256692" cy="2244725"/>
          </a:xfrm>
          <a:custGeom>
            <a:avLst/>
            <a:gdLst>
              <a:gd name="connsiteX0" fmla="*/ 23751 w 2258234"/>
              <a:gd name="connsiteY0" fmla="*/ 950026 h 2232561"/>
              <a:gd name="connsiteX1" fmla="*/ 23751 w 2258234"/>
              <a:gd name="connsiteY1" fmla="*/ 950026 h 2232561"/>
              <a:gd name="connsiteX2" fmla="*/ 47502 w 2258234"/>
              <a:gd name="connsiteY2" fmla="*/ 1104405 h 2232561"/>
              <a:gd name="connsiteX3" fmla="*/ 344385 w 2258234"/>
              <a:gd name="connsiteY3" fmla="*/ 1579418 h 2232561"/>
              <a:gd name="connsiteX4" fmla="*/ 403761 w 2258234"/>
              <a:gd name="connsiteY4" fmla="*/ 1626919 h 2232561"/>
              <a:gd name="connsiteX5" fmla="*/ 546265 w 2258234"/>
              <a:gd name="connsiteY5" fmla="*/ 1710046 h 2232561"/>
              <a:gd name="connsiteX6" fmla="*/ 676894 w 2258234"/>
              <a:gd name="connsiteY6" fmla="*/ 1793174 h 2232561"/>
              <a:gd name="connsiteX7" fmla="*/ 855024 w 2258234"/>
              <a:gd name="connsiteY7" fmla="*/ 1840675 h 2232561"/>
              <a:gd name="connsiteX8" fmla="*/ 985652 w 2258234"/>
              <a:gd name="connsiteY8" fmla="*/ 1900052 h 2232561"/>
              <a:gd name="connsiteX9" fmla="*/ 1116281 w 2258234"/>
              <a:gd name="connsiteY9" fmla="*/ 1923802 h 2232561"/>
              <a:gd name="connsiteX10" fmla="*/ 1223159 w 2258234"/>
              <a:gd name="connsiteY10" fmla="*/ 1959428 h 2232561"/>
              <a:gd name="connsiteX11" fmla="*/ 1425039 w 2258234"/>
              <a:gd name="connsiteY11" fmla="*/ 1995054 h 2232561"/>
              <a:gd name="connsiteX12" fmla="*/ 1496291 w 2258234"/>
              <a:gd name="connsiteY12" fmla="*/ 2018805 h 2232561"/>
              <a:gd name="connsiteX13" fmla="*/ 1567543 w 2258234"/>
              <a:gd name="connsiteY13" fmla="*/ 2030680 h 2232561"/>
              <a:gd name="connsiteX14" fmla="*/ 1603169 w 2258234"/>
              <a:gd name="connsiteY14" fmla="*/ 2078181 h 2232561"/>
              <a:gd name="connsiteX15" fmla="*/ 1662546 w 2258234"/>
              <a:gd name="connsiteY15" fmla="*/ 2149433 h 2232561"/>
              <a:gd name="connsiteX16" fmla="*/ 1674421 w 2258234"/>
              <a:gd name="connsiteY16" fmla="*/ 2196935 h 2232561"/>
              <a:gd name="connsiteX17" fmla="*/ 1757548 w 2258234"/>
              <a:gd name="connsiteY17" fmla="*/ 2232561 h 2232561"/>
              <a:gd name="connsiteX18" fmla="*/ 1864426 w 2258234"/>
              <a:gd name="connsiteY18" fmla="*/ 2078181 h 2232561"/>
              <a:gd name="connsiteX19" fmla="*/ 1971304 w 2258234"/>
              <a:gd name="connsiteY19" fmla="*/ 1935678 h 2232561"/>
              <a:gd name="connsiteX20" fmla="*/ 2006930 w 2258234"/>
              <a:gd name="connsiteY20" fmla="*/ 1900052 h 2232561"/>
              <a:gd name="connsiteX21" fmla="*/ 2054431 w 2258234"/>
              <a:gd name="connsiteY21" fmla="*/ 1888176 h 2232561"/>
              <a:gd name="connsiteX22" fmla="*/ 2101933 w 2258234"/>
              <a:gd name="connsiteY22" fmla="*/ 1805049 h 2232561"/>
              <a:gd name="connsiteX23" fmla="*/ 2137559 w 2258234"/>
              <a:gd name="connsiteY23" fmla="*/ 1662545 h 2232561"/>
              <a:gd name="connsiteX24" fmla="*/ 2161309 w 2258234"/>
              <a:gd name="connsiteY24" fmla="*/ 1425039 h 2232561"/>
              <a:gd name="connsiteX25" fmla="*/ 2208811 w 2258234"/>
              <a:gd name="connsiteY25" fmla="*/ 1258784 h 2232561"/>
              <a:gd name="connsiteX26" fmla="*/ 2232561 w 2258234"/>
              <a:gd name="connsiteY26" fmla="*/ 1116280 h 2232561"/>
              <a:gd name="connsiteX27" fmla="*/ 2256312 w 2258234"/>
              <a:gd name="connsiteY27" fmla="*/ 1045028 h 2232561"/>
              <a:gd name="connsiteX28" fmla="*/ 2244437 w 2258234"/>
              <a:gd name="connsiteY28" fmla="*/ 724394 h 2232561"/>
              <a:gd name="connsiteX29" fmla="*/ 2196935 w 2258234"/>
              <a:gd name="connsiteY29" fmla="*/ 653142 h 2232561"/>
              <a:gd name="connsiteX30" fmla="*/ 2185060 w 2258234"/>
              <a:gd name="connsiteY30" fmla="*/ 617517 h 2232561"/>
              <a:gd name="connsiteX31" fmla="*/ 2173185 w 2258234"/>
              <a:gd name="connsiteY31" fmla="*/ 570015 h 2232561"/>
              <a:gd name="connsiteX32" fmla="*/ 2149434 w 2258234"/>
              <a:gd name="connsiteY32" fmla="*/ 534389 h 2232561"/>
              <a:gd name="connsiteX33" fmla="*/ 2137559 w 2258234"/>
              <a:gd name="connsiteY33" fmla="*/ 178129 h 2232561"/>
              <a:gd name="connsiteX34" fmla="*/ 2113808 w 2258234"/>
              <a:gd name="connsiteY34" fmla="*/ 142504 h 2232561"/>
              <a:gd name="connsiteX35" fmla="*/ 2101933 w 2258234"/>
              <a:gd name="connsiteY35" fmla="*/ 106878 h 2232561"/>
              <a:gd name="connsiteX36" fmla="*/ 2030681 w 2258234"/>
              <a:gd name="connsiteY36" fmla="*/ 35626 h 2232561"/>
              <a:gd name="connsiteX37" fmla="*/ 1935678 w 2258234"/>
              <a:gd name="connsiteY37" fmla="*/ 0 h 2232561"/>
              <a:gd name="connsiteX38" fmla="*/ 1092530 w 2258234"/>
              <a:gd name="connsiteY38" fmla="*/ 11875 h 2232561"/>
              <a:gd name="connsiteX39" fmla="*/ 1045029 w 2258234"/>
              <a:gd name="connsiteY39" fmla="*/ 35626 h 2232561"/>
              <a:gd name="connsiteX40" fmla="*/ 997527 w 2258234"/>
              <a:gd name="connsiteY40" fmla="*/ 47501 h 2232561"/>
              <a:gd name="connsiteX41" fmla="*/ 878774 w 2258234"/>
              <a:gd name="connsiteY41" fmla="*/ 83127 h 2232561"/>
              <a:gd name="connsiteX42" fmla="*/ 843148 w 2258234"/>
              <a:gd name="connsiteY42" fmla="*/ 95002 h 2232561"/>
              <a:gd name="connsiteX43" fmla="*/ 700644 w 2258234"/>
              <a:gd name="connsiteY43" fmla="*/ 106878 h 2232561"/>
              <a:gd name="connsiteX44" fmla="*/ 593766 w 2258234"/>
              <a:gd name="connsiteY44" fmla="*/ 106878 h 2232561"/>
              <a:gd name="connsiteX45" fmla="*/ 356260 w 2258234"/>
              <a:gd name="connsiteY45" fmla="*/ 118753 h 2232561"/>
              <a:gd name="connsiteX46" fmla="*/ 285008 w 2258234"/>
              <a:gd name="connsiteY46" fmla="*/ 142504 h 2232561"/>
              <a:gd name="connsiteX47" fmla="*/ 249382 w 2258234"/>
              <a:gd name="connsiteY47" fmla="*/ 154379 h 2232561"/>
              <a:gd name="connsiteX48" fmla="*/ 190005 w 2258234"/>
              <a:gd name="connsiteY48" fmla="*/ 225631 h 2232561"/>
              <a:gd name="connsiteX49" fmla="*/ 178130 w 2258234"/>
              <a:gd name="connsiteY49" fmla="*/ 261257 h 2232561"/>
              <a:gd name="connsiteX50" fmla="*/ 166255 w 2258234"/>
              <a:gd name="connsiteY50" fmla="*/ 308758 h 2232561"/>
              <a:gd name="connsiteX51" fmla="*/ 154379 w 2258234"/>
              <a:gd name="connsiteY51" fmla="*/ 344384 h 2232561"/>
              <a:gd name="connsiteX52" fmla="*/ 142504 w 2258234"/>
              <a:gd name="connsiteY52" fmla="*/ 403761 h 2232561"/>
              <a:gd name="connsiteX53" fmla="*/ 118753 w 2258234"/>
              <a:gd name="connsiteY53" fmla="*/ 546265 h 2232561"/>
              <a:gd name="connsiteX54" fmla="*/ 95003 w 2258234"/>
              <a:gd name="connsiteY54" fmla="*/ 641267 h 2232561"/>
              <a:gd name="connsiteX55" fmla="*/ 35626 w 2258234"/>
              <a:gd name="connsiteY55" fmla="*/ 724394 h 2232561"/>
              <a:gd name="connsiteX56" fmla="*/ 11876 w 2258234"/>
              <a:gd name="connsiteY56" fmla="*/ 795646 h 2232561"/>
              <a:gd name="connsiteX57" fmla="*/ 0 w 2258234"/>
              <a:gd name="connsiteY57" fmla="*/ 831272 h 2232561"/>
              <a:gd name="connsiteX58" fmla="*/ 59377 w 2258234"/>
              <a:gd name="connsiteY58" fmla="*/ 902524 h 2232561"/>
              <a:gd name="connsiteX59" fmla="*/ 71252 w 2258234"/>
              <a:gd name="connsiteY59" fmla="*/ 938150 h 2232561"/>
              <a:gd name="connsiteX60" fmla="*/ 23751 w 2258234"/>
              <a:gd name="connsiteY60" fmla="*/ 950026 h 22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8234" h="2232561">
                <a:moveTo>
                  <a:pt x="23751" y="950026"/>
                </a:moveTo>
                <a:lnTo>
                  <a:pt x="23751" y="950026"/>
                </a:lnTo>
                <a:cubicBezTo>
                  <a:pt x="31668" y="1001486"/>
                  <a:pt x="27398" y="1056378"/>
                  <a:pt x="47502" y="1104405"/>
                </a:cubicBezTo>
                <a:cubicBezTo>
                  <a:pt x="143185" y="1332980"/>
                  <a:pt x="194712" y="1429745"/>
                  <a:pt x="344385" y="1579418"/>
                </a:cubicBezTo>
                <a:cubicBezTo>
                  <a:pt x="362307" y="1597340"/>
                  <a:pt x="382922" y="1612492"/>
                  <a:pt x="403761" y="1626919"/>
                </a:cubicBezTo>
                <a:cubicBezTo>
                  <a:pt x="618463" y="1775559"/>
                  <a:pt x="415736" y="1631729"/>
                  <a:pt x="546265" y="1710046"/>
                </a:cubicBezTo>
                <a:cubicBezTo>
                  <a:pt x="590522" y="1736600"/>
                  <a:pt x="629361" y="1773064"/>
                  <a:pt x="676894" y="1793174"/>
                </a:cubicBezTo>
                <a:cubicBezTo>
                  <a:pt x="733489" y="1817118"/>
                  <a:pt x="796953" y="1820574"/>
                  <a:pt x="855024" y="1840675"/>
                </a:cubicBezTo>
                <a:cubicBezTo>
                  <a:pt x="900223" y="1856321"/>
                  <a:pt x="940074" y="1885550"/>
                  <a:pt x="985652" y="1900052"/>
                </a:cubicBezTo>
                <a:cubicBezTo>
                  <a:pt x="1027825" y="1913471"/>
                  <a:pt x="1073346" y="1913068"/>
                  <a:pt x="1116281" y="1923802"/>
                </a:cubicBezTo>
                <a:cubicBezTo>
                  <a:pt x="1152713" y="1932910"/>
                  <a:pt x="1187132" y="1948832"/>
                  <a:pt x="1223159" y="1959428"/>
                </a:cubicBezTo>
                <a:cubicBezTo>
                  <a:pt x="1321653" y="1988397"/>
                  <a:pt x="1320071" y="1983391"/>
                  <a:pt x="1425039" y="1995054"/>
                </a:cubicBezTo>
                <a:cubicBezTo>
                  <a:pt x="1448790" y="2002971"/>
                  <a:pt x="1472003" y="2012733"/>
                  <a:pt x="1496291" y="2018805"/>
                </a:cubicBezTo>
                <a:cubicBezTo>
                  <a:pt x="1519650" y="2024645"/>
                  <a:pt x="1546495" y="2018987"/>
                  <a:pt x="1567543" y="2030680"/>
                </a:cubicBezTo>
                <a:cubicBezTo>
                  <a:pt x="1584844" y="2040292"/>
                  <a:pt x="1590288" y="2063154"/>
                  <a:pt x="1603169" y="2078181"/>
                </a:cubicBezTo>
                <a:cubicBezTo>
                  <a:pt x="1671747" y="2158188"/>
                  <a:pt x="1610052" y="2070693"/>
                  <a:pt x="1662546" y="2149433"/>
                </a:cubicBezTo>
                <a:cubicBezTo>
                  <a:pt x="1666504" y="2165267"/>
                  <a:pt x="1665368" y="2183355"/>
                  <a:pt x="1674421" y="2196935"/>
                </a:cubicBezTo>
                <a:cubicBezTo>
                  <a:pt x="1690822" y="2221536"/>
                  <a:pt x="1733715" y="2226602"/>
                  <a:pt x="1757548" y="2232561"/>
                </a:cubicBezTo>
                <a:cubicBezTo>
                  <a:pt x="1825946" y="2118564"/>
                  <a:pt x="1758049" y="2227109"/>
                  <a:pt x="1864426" y="2078181"/>
                </a:cubicBezTo>
                <a:cubicBezTo>
                  <a:pt x="1933035" y="1982128"/>
                  <a:pt x="1889365" y="2027858"/>
                  <a:pt x="1971304" y="1935678"/>
                </a:cubicBezTo>
                <a:cubicBezTo>
                  <a:pt x="1982462" y="1923126"/>
                  <a:pt x="1992349" y="1908384"/>
                  <a:pt x="2006930" y="1900052"/>
                </a:cubicBezTo>
                <a:cubicBezTo>
                  <a:pt x="2021101" y="1891954"/>
                  <a:pt x="2038597" y="1892135"/>
                  <a:pt x="2054431" y="1888176"/>
                </a:cubicBezTo>
                <a:cubicBezTo>
                  <a:pt x="2078283" y="1852399"/>
                  <a:pt x="2083854" y="1847234"/>
                  <a:pt x="2101933" y="1805049"/>
                </a:cubicBezTo>
                <a:cubicBezTo>
                  <a:pt x="2118143" y="1767227"/>
                  <a:pt x="2132101" y="1687104"/>
                  <a:pt x="2137559" y="1662545"/>
                </a:cubicBezTo>
                <a:cubicBezTo>
                  <a:pt x="2139945" y="1636295"/>
                  <a:pt x="2155046" y="1460532"/>
                  <a:pt x="2161309" y="1425039"/>
                </a:cubicBezTo>
                <a:cubicBezTo>
                  <a:pt x="2172492" y="1361666"/>
                  <a:pt x="2189033" y="1318116"/>
                  <a:pt x="2208811" y="1258784"/>
                </a:cubicBezTo>
                <a:cubicBezTo>
                  <a:pt x="2216728" y="1211283"/>
                  <a:pt x="2222114" y="1163290"/>
                  <a:pt x="2232561" y="1116280"/>
                </a:cubicBezTo>
                <a:cubicBezTo>
                  <a:pt x="2237992" y="1091841"/>
                  <a:pt x="2255554" y="1070052"/>
                  <a:pt x="2256312" y="1045028"/>
                </a:cubicBezTo>
                <a:cubicBezTo>
                  <a:pt x="2259552" y="938126"/>
                  <a:pt x="2260459" y="830138"/>
                  <a:pt x="2244437" y="724394"/>
                </a:cubicBezTo>
                <a:cubicBezTo>
                  <a:pt x="2240161" y="696171"/>
                  <a:pt x="2196935" y="653142"/>
                  <a:pt x="2196935" y="653142"/>
                </a:cubicBezTo>
                <a:cubicBezTo>
                  <a:pt x="2192977" y="641267"/>
                  <a:pt x="2188499" y="629553"/>
                  <a:pt x="2185060" y="617517"/>
                </a:cubicBezTo>
                <a:cubicBezTo>
                  <a:pt x="2180576" y="601824"/>
                  <a:pt x="2179614" y="585017"/>
                  <a:pt x="2173185" y="570015"/>
                </a:cubicBezTo>
                <a:cubicBezTo>
                  <a:pt x="2167563" y="556897"/>
                  <a:pt x="2157351" y="546264"/>
                  <a:pt x="2149434" y="534389"/>
                </a:cubicBezTo>
                <a:cubicBezTo>
                  <a:pt x="2145476" y="415636"/>
                  <a:pt x="2148316" y="296460"/>
                  <a:pt x="2137559" y="178129"/>
                </a:cubicBezTo>
                <a:cubicBezTo>
                  <a:pt x="2136267" y="163915"/>
                  <a:pt x="2120191" y="155269"/>
                  <a:pt x="2113808" y="142504"/>
                </a:cubicBezTo>
                <a:cubicBezTo>
                  <a:pt x="2108210" y="131308"/>
                  <a:pt x="2108143" y="117746"/>
                  <a:pt x="2101933" y="106878"/>
                </a:cubicBezTo>
                <a:cubicBezTo>
                  <a:pt x="2084693" y="76707"/>
                  <a:pt x="2063342" y="49624"/>
                  <a:pt x="2030681" y="35626"/>
                </a:cubicBezTo>
                <a:cubicBezTo>
                  <a:pt x="1804312" y="-61389"/>
                  <a:pt x="2173153" y="118735"/>
                  <a:pt x="1935678" y="0"/>
                </a:cubicBezTo>
                <a:cubicBezTo>
                  <a:pt x="1654629" y="3958"/>
                  <a:pt x="1373383" y="641"/>
                  <a:pt x="1092530" y="11875"/>
                </a:cubicBezTo>
                <a:cubicBezTo>
                  <a:pt x="1074841" y="12583"/>
                  <a:pt x="1061605" y="29410"/>
                  <a:pt x="1045029" y="35626"/>
                </a:cubicBezTo>
                <a:cubicBezTo>
                  <a:pt x="1029747" y="41357"/>
                  <a:pt x="1013361" y="43543"/>
                  <a:pt x="997527" y="47501"/>
                </a:cubicBezTo>
                <a:cubicBezTo>
                  <a:pt x="932541" y="90827"/>
                  <a:pt x="987938" y="61295"/>
                  <a:pt x="878774" y="83127"/>
                </a:cubicBezTo>
                <a:cubicBezTo>
                  <a:pt x="866499" y="85582"/>
                  <a:pt x="855556" y="93348"/>
                  <a:pt x="843148" y="95002"/>
                </a:cubicBezTo>
                <a:cubicBezTo>
                  <a:pt x="795900" y="101302"/>
                  <a:pt x="748145" y="102919"/>
                  <a:pt x="700644" y="106878"/>
                </a:cubicBezTo>
                <a:cubicBezTo>
                  <a:pt x="620445" y="133610"/>
                  <a:pt x="719165" y="106878"/>
                  <a:pt x="593766" y="106878"/>
                </a:cubicBezTo>
                <a:cubicBezTo>
                  <a:pt x="514498" y="106878"/>
                  <a:pt x="435429" y="114795"/>
                  <a:pt x="356260" y="118753"/>
                </a:cubicBezTo>
                <a:lnTo>
                  <a:pt x="285008" y="142504"/>
                </a:lnTo>
                <a:lnTo>
                  <a:pt x="249382" y="154379"/>
                </a:lnTo>
                <a:cubicBezTo>
                  <a:pt x="170666" y="311809"/>
                  <a:pt x="279529" y="113724"/>
                  <a:pt x="190005" y="225631"/>
                </a:cubicBezTo>
                <a:cubicBezTo>
                  <a:pt x="182185" y="235406"/>
                  <a:pt x="181569" y="249221"/>
                  <a:pt x="178130" y="261257"/>
                </a:cubicBezTo>
                <a:cubicBezTo>
                  <a:pt x="173646" y="276950"/>
                  <a:pt x="170739" y="293065"/>
                  <a:pt x="166255" y="308758"/>
                </a:cubicBezTo>
                <a:cubicBezTo>
                  <a:pt x="162816" y="320794"/>
                  <a:pt x="157415" y="332240"/>
                  <a:pt x="154379" y="344384"/>
                </a:cubicBezTo>
                <a:cubicBezTo>
                  <a:pt x="149484" y="363966"/>
                  <a:pt x="146882" y="384057"/>
                  <a:pt x="142504" y="403761"/>
                </a:cubicBezTo>
                <a:cubicBezTo>
                  <a:pt x="112653" y="538094"/>
                  <a:pt x="152669" y="325817"/>
                  <a:pt x="118753" y="546265"/>
                </a:cubicBezTo>
                <a:cubicBezTo>
                  <a:pt x="115742" y="565836"/>
                  <a:pt x="106241" y="618791"/>
                  <a:pt x="95003" y="641267"/>
                </a:cubicBezTo>
                <a:cubicBezTo>
                  <a:pt x="86321" y="658630"/>
                  <a:pt x="43694" y="713637"/>
                  <a:pt x="35626" y="724394"/>
                </a:cubicBezTo>
                <a:lnTo>
                  <a:pt x="11876" y="795646"/>
                </a:lnTo>
                <a:lnTo>
                  <a:pt x="0" y="831272"/>
                </a:lnTo>
                <a:cubicBezTo>
                  <a:pt x="26263" y="857535"/>
                  <a:pt x="42844" y="869459"/>
                  <a:pt x="59377" y="902524"/>
                </a:cubicBezTo>
                <a:cubicBezTo>
                  <a:pt x="64975" y="913720"/>
                  <a:pt x="67294" y="926275"/>
                  <a:pt x="71252" y="938150"/>
                </a:cubicBezTo>
                <a:lnTo>
                  <a:pt x="23751" y="950026"/>
                </a:lnTo>
                <a:close/>
              </a:path>
            </a:pathLst>
          </a:custGeom>
          <a:solidFill>
            <a:srgbClr val="FFFF66">
              <a:alpha val="50196"/>
            </a:srgb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27652" name="テキスト ボックス 61"/>
          <p:cNvSpPr txBox="1">
            <a:spLocks noChangeArrowheads="1"/>
          </p:cNvSpPr>
          <p:nvPr/>
        </p:nvSpPr>
        <p:spPr bwMode="auto">
          <a:xfrm>
            <a:off x="663820" y="4653136"/>
            <a:ext cx="396826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altLang="ja-JP" sz="2400" dirty="0">
                <a:solidFill>
                  <a:schemeClr val="accent2"/>
                </a:solidFill>
                <a:latin typeface="Calibri" pitchFamily="34" charset="0"/>
              </a:rPr>
              <a:t>Land cover, landscape units,  1km</a:t>
            </a:r>
            <a:r>
              <a:rPr kumimoji="1" lang="en-US" altLang="ja-JP" sz="2400" baseline="30000" dirty="0">
                <a:solidFill>
                  <a:schemeClr val="accent2"/>
                </a:solidFill>
                <a:latin typeface="Calibri" pitchFamily="34" charset="0"/>
              </a:rPr>
              <a:t>2 </a:t>
            </a:r>
            <a:r>
              <a:rPr kumimoji="1" lang="en-US" altLang="ja-JP" sz="2400" dirty="0">
                <a:solidFill>
                  <a:schemeClr val="accent2"/>
                </a:solidFill>
                <a:latin typeface="Calibri" pitchFamily="34" charset="0"/>
              </a:rPr>
              <a:t>grids and calculation of ecosystem capital</a:t>
            </a:r>
            <a:endParaRPr kumimoji="1" lang="ja-JP" altLang="en-US" sz="2400" dirty="0">
              <a:solidFill>
                <a:schemeClr val="accent2"/>
              </a:solidFill>
              <a:latin typeface="Calibri" pitchFamily="34" charset="0"/>
            </a:endParaRPr>
          </a:p>
        </p:txBody>
      </p:sp>
      <p:sp>
        <p:nvSpPr>
          <p:cNvPr id="7" name="フリーフォーム 6"/>
          <p:cNvSpPr/>
          <p:nvPr/>
        </p:nvSpPr>
        <p:spPr>
          <a:xfrm>
            <a:off x="1131277" y="2078047"/>
            <a:ext cx="848458" cy="776287"/>
          </a:xfrm>
          <a:custGeom>
            <a:avLst/>
            <a:gdLst>
              <a:gd name="connsiteX0" fmla="*/ 0 w 1842057"/>
              <a:gd name="connsiteY0" fmla="*/ 907189 h 1605027"/>
              <a:gd name="connsiteX1" fmla="*/ 0 w 1842057"/>
              <a:gd name="connsiteY1" fmla="*/ 907189 h 1605027"/>
              <a:gd name="connsiteX2" fmla="*/ 83730 w 1842057"/>
              <a:gd name="connsiteY2" fmla="*/ 586184 h 1605027"/>
              <a:gd name="connsiteX3" fmla="*/ 153505 w 1842057"/>
              <a:gd name="connsiteY3" fmla="*/ 474530 h 1605027"/>
              <a:gd name="connsiteX4" fmla="*/ 209325 w 1842057"/>
              <a:gd name="connsiteY4" fmla="*/ 418703 h 1605027"/>
              <a:gd name="connsiteX5" fmla="*/ 265144 w 1842057"/>
              <a:gd name="connsiteY5" fmla="*/ 334963 h 1605027"/>
              <a:gd name="connsiteX6" fmla="*/ 320964 w 1842057"/>
              <a:gd name="connsiteY6" fmla="*/ 293092 h 1605027"/>
              <a:gd name="connsiteX7" fmla="*/ 348874 w 1842057"/>
              <a:gd name="connsiteY7" fmla="*/ 251222 h 1605027"/>
              <a:gd name="connsiteX8" fmla="*/ 418649 w 1842057"/>
              <a:gd name="connsiteY8" fmla="*/ 209352 h 1605027"/>
              <a:gd name="connsiteX9" fmla="*/ 544244 w 1842057"/>
              <a:gd name="connsiteY9" fmla="*/ 111654 h 1605027"/>
              <a:gd name="connsiteX10" fmla="*/ 655884 w 1842057"/>
              <a:gd name="connsiteY10" fmla="*/ 69784 h 1605027"/>
              <a:gd name="connsiteX11" fmla="*/ 697749 w 1842057"/>
              <a:gd name="connsiteY11" fmla="*/ 41871 h 1605027"/>
              <a:gd name="connsiteX12" fmla="*/ 753569 w 1842057"/>
              <a:gd name="connsiteY12" fmla="*/ 27914 h 1605027"/>
              <a:gd name="connsiteX13" fmla="*/ 948938 w 1842057"/>
              <a:gd name="connsiteY13" fmla="*/ 0 h 1605027"/>
              <a:gd name="connsiteX14" fmla="*/ 1116398 w 1842057"/>
              <a:gd name="connsiteY14" fmla="*/ 27914 h 1605027"/>
              <a:gd name="connsiteX15" fmla="*/ 1172218 w 1842057"/>
              <a:gd name="connsiteY15" fmla="*/ 69784 h 1605027"/>
              <a:gd name="connsiteX16" fmla="*/ 1283858 w 1842057"/>
              <a:gd name="connsiteY16" fmla="*/ 139568 h 1605027"/>
              <a:gd name="connsiteX17" fmla="*/ 1325723 w 1842057"/>
              <a:gd name="connsiteY17" fmla="*/ 181438 h 1605027"/>
              <a:gd name="connsiteX18" fmla="*/ 1535048 w 1842057"/>
              <a:gd name="connsiteY18" fmla="*/ 334963 h 1605027"/>
              <a:gd name="connsiteX19" fmla="*/ 1632732 w 1842057"/>
              <a:gd name="connsiteY19" fmla="*/ 460573 h 1605027"/>
              <a:gd name="connsiteX20" fmla="*/ 1688552 w 1842057"/>
              <a:gd name="connsiteY20" fmla="*/ 572227 h 1605027"/>
              <a:gd name="connsiteX21" fmla="*/ 1716462 w 1842057"/>
              <a:gd name="connsiteY21" fmla="*/ 614098 h 1605027"/>
              <a:gd name="connsiteX22" fmla="*/ 1758327 w 1842057"/>
              <a:gd name="connsiteY22" fmla="*/ 711795 h 1605027"/>
              <a:gd name="connsiteX23" fmla="*/ 1786237 w 1842057"/>
              <a:gd name="connsiteY23" fmla="*/ 753665 h 1605027"/>
              <a:gd name="connsiteX24" fmla="*/ 1842057 w 1842057"/>
              <a:gd name="connsiteY24" fmla="*/ 879276 h 1605027"/>
              <a:gd name="connsiteX25" fmla="*/ 1814147 w 1842057"/>
              <a:gd name="connsiteY25" fmla="*/ 1158411 h 1605027"/>
              <a:gd name="connsiteX26" fmla="*/ 1716462 w 1842057"/>
              <a:gd name="connsiteY26" fmla="*/ 1339849 h 1605027"/>
              <a:gd name="connsiteX27" fmla="*/ 1590867 w 1842057"/>
              <a:gd name="connsiteY27" fmla="*/ 1409633 h 1605027"/>
              <a:gd name="connsiteX28" fmla="*/ 1144308 w 1842057"/>
              <a:gd name="connsiteY28" fmla="*/ 1605027 h 1605027"/>
              <a:gd name="connsiteX29" fmla="*/ 558199 w 1842057"/>
              <a:gd name="connsiteY29" fmla="*/ 1591070 h 1605027"/>
              <a:gd name="connsiteX30" fmla="*/ 502379 w 1842057"/>
              <a:gd name="connsiteY30" fmla="*/ 1577114 h 1605027"/>
              <a:gd name="connsiteX31" fmla="*/ 474469 w 1842057"/>
              <a:gd name="connsiteY31" fmla="*/ 1535243 h 1605027"/>
              <a:gd name="connsiteX32" fmla="*/ 418649 w 1842057"/>
              <a:gd name="connsiteY32" fmla="*/ 1493373 h 1605027"/>
              <a:gd name="connsiteX33" fmla="*/ 390739 w 1842057"/>
              <a:gd name="connsiteY33" fmla="*/ 1451503 h 1605027"/>
              <a:gd name="connsiteX34" fmla="*/ 320964 w 1842057"/>
              <a:gd name="connsiteY34" fmla="*/ 1367762 h 1605027"/>
              <a:gd name="connsiteX35" fmla="*/ 293054 w 1842057"/>
              <a:gd name="connsiteY35" fmla="*/ 1270065 h 1605027"/>
              <a:gd name="connsiteX36" fmla="*/ 265144 w 1842057"/>
              <a:gd name="connsiteY36" fmla="*/ 1186325 h 1605027"/>
              <a:gd name="connsiteX37" fmla="*/ 153505 w 1842057"/>
              <a:gd name="connsiteY37" fmla="*/ 1074670 h 1605027"/>
              <a:gd name="connsiteX38" fmla="*/ 111640 w 1842057"/>
              <a:gd name="connsiteY38" fmla="*/ 1046757 h 1605027"/>
              <a:gd name="connsiteX39" fmla="*/ 83730 w 1842057"/>
              <a:gd name="connsiteY39" fmla="*/ 1004887 h 1605027"/>
              <a:gd name="connsiteX40" fmla="*/ 0 w 1842057"/>
              <a:gd name="connsiteY40" fmla="*/ 907189 h 16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42057" h="1605027">
                <a:moveTo>
                  <a:pt x="0" y="907189"/>
                </a:moveTo>
                <a:lnTo>
                  <a:pt x="0" y="907189"/>
                </a:lnTo>
                <a:cubicBezTo>
                  <a:pt x="27910" y="800187"/>
                  <a:pt x="49895" y="691462"/>
                  <a:pt x="83730" y="586184"/>
                </a:cubicBezTo>
                <a:cubicBezTo>
                  <a:pt x="84806" y="582837"/>
                  <a:pt x="141107" y="488997"/>
                  <a:pt x="153505" y="474530"/>
                </a:cubicBezTo>
                <a:cubicBezTo>
                  <a:pt x="170630" y="454549"/>
                  <a:pt x="192887" y="439253"/>
                  <a:pt x="209325" y="418703"/>
                </a:cubicBezTo>
                <a:cubicBezTo>
                  <a:pt x="230279" y="392506"/>
                  <a:pt x="238308" y="355093"/>
                  <a:pt x="265144" y="334963"/>
                </a:cubicBezTo>
                <a:cubicBezTo>
                  <a:pt x="283751" y="321006"/>
                  <a:pt x="304518" y="309540"/>
                  <a:pt x="320964" y="293092"/>
                </a:cubicBezTo>
                <a:cubicBezTo>
                  <a:pt x="332824" y="281231"/>
                  <a:pt x="336139" y="262139"/>
                  <a:pt x="348874" y="251222"/>
                </a:cubicBezTo>
                <a:cubicBezTo>
                  <a:pt x="369467" y="233568"/>
                  <a:pt x="396713" y="225307"/>
                  <a:pt x="418649" y="209352"/>
                </a:cubicBezTo>
                <a:cubicBezTo>
                  <a:pt x="431365" y="200103"/>
                  <a:pt x="510881" y="126821"/>
                  <a:pt x="544244" y="111654"/>
                </a:cubicBezTo>
                <a:cubicBezTo>
                  <a:pt x="580425" y="95206"/>
                  <a:pt x="619703" y="86232"/>
                  <a:pt x="655884" y="69784"/>
                </a:cubicBezTo>
                <a:cubicBezTo>
                  <a:pt x="671153" y="62843"/>
                  <a:pt x="682333" y="48479"/>
                  <a:pt x="697749" y="41871"/>
                </a:cubicBezTo>
                <a:cubicBezTo>
                  <a:pt x="715377" y="34315"/>
                  <a:pt x="734762" y="31676"/>
                  <a:pt x="753569" y="27914"/>
                </a:cubicBezTo>
                <a:cubicBezTo>
                  <a:pt x="820636" y="14499"/>
                  <a:pt x="880338" y="8576"/>
                  <a:pt x="948938" y="0"/>
                </a:cubicBezTo>
                <a:cubicBezTo>
                  <a:pt x="967961" y="2114"/>
                  <a:pt x="1076895" y="5338"/>
                  <a:pt x="1116398" y="27914"/>
                </a:cubicBezTo>
                <a:cubicBezTo>
                  <a:pt x="1136592" y="39455"/>
                  <a:pt x="1152495" y="57455"/>
                  <a:pt x="1172218" y="69784"/>
                </a:cubicBezTo>
                <a:cubicBezTo>
                  <a:pt x="1260185" y="124771"/>
                  <a:pt x="1198713" y="66578"/>
                  <a:pt x="1283858" y="139568"/>
                </a:cubicBezTo>
                <a:cubicBezTo>
                  <a:pt x="1298842" y="152413"/>
                  <a:pt x="1309808" y="169766"/>
                  <a:pt x="1325723" y="181438"/>
                </a:cubicBezTo>
                <a:cubicBezTo>
                  <a:pt x="1405785" y="240158"/>
                  <a:pt x="1476289" y="264442"/>
                  <a:pt x="1535048" y="334963"/>
                </a:cubicBezTo>
                <a:cubicBezTo>
                  <a:pt x="1569001" y="375712"/>
                  <a:pt x="1609014" y="413131"/>
                  <a:pt x="1632732" y="460573"/>
                </a:cubicBezTo>
                <a:cubicBezTo>
                  <a:pt x="1651339" y="497791"/>
                  <a:pt x="1665473" y="537604"/>
                  <a:pt x="1688552" y="572227"/>
                </a:cubicBezTo>
                <a:cubicBezTo>
                  <a:pt x="1697855" y="586184"/>
                  <a:pt x="1708961" y="599095"/>
                  <a:pt x="1716462" y="614098"/>
                </a:cubicBezTo>
                <a:cubicBezTo>
                  <a:pt x="1794735" y="770665"/>
                  <a:pt x="1642183" y="508518"/>
                  <a:pt x="1758327" y="711795"/>
                </a:cubicBezTo>
                <a:cubicBezTo>
                  <a:pt x="1766648" y="726359"/>
                  <a:pt x="1779425" y="738337"/>
                  <a:pt x="1786237" y="753665"/>
                </a:cubicBezTo>
                <a:cubicBezTo>
                  <a:pt x="1852664" y="903145"/>
                  <a:pt x="1778893" y="784519"/>
                  <a:pt x="1842057" y="879276"/>
                </a:cubicBezTo>
                <a:cubicBezTo>
                  <a:pt x="1841562" y="887190"/>
                  <a:pt x="1842419" y="1090550"/>
                  <a:pt x="1814147" y="1158411"/>
                </a:cubicBezTo>
                <a:cubicBezTo>
                  <a:pt x="1808257" y="1172549"/>
                  <a:pt x="1739275" y="1313774"/>
                  <a:pt x="1716462" y="1339849"/>
                </a:cubicBezTo>
                <a:cubicBezTo>
                  <a:pt x="1671778" y="1390923"/>
                  <a:pt x="1648661" y="1379356"/>
                  <a:pt x="1590867" y="1409633"/>
                </a:cubicBezTo>
                <a:cubicBezTo>
                  <a:pt x="1246304" y="1590141"/>
                  <a:pt x="1497786" y="1494551"/>
                  <a:pt x="1144308" y="1605027"/>
                </a:cubicBezTo>
                <a:lnTo>
                  <a:pt x="558199" y="1591070"/>
                </a:lnTo>
                <a:cubicBezTo>
                  <a:pt x="539038" y="1590237"/>
                  <a:pt x="518337" y="1587754"/>
                  <a:pt x="502379" y="1577114"/>
                </a:cubicBezTo>
                <a:cubicBezTo>
                  <a:pt x="488423" y="1567809"/>
                  <a:pt x="486329" y="1547104"/>
                  <a:pt x="474469" y="1535243"/>
                </a:cubicBezTo>
                <a:cubicBezTo>
                  <a:pt x="458023" y="1518795"/>
                  <a:pt x="435095" y="1509821"/>
                  <a:pt x="418649" y="1493373"/>
                </a:cubicBezTo>
                <a:cubicBezTo>
                  <a:pt x="406789" y="1481512"/>
                  <a:pt x="401476" y="1464389"/>
                  <a:pt x="390739" y="1451503"/>
                </a:cubicBezTo>
                <a:cubicBezTo>
                  <a:pt x="301202" y="1344045"/>
                  <a:pt x="390257" y="1471716"/>
                  <a:pt x="320964" y="1367762"/>
                </a:cubicBezTo>
                <a:cubicBezTo>
                  <a:pt x="311661" y="1335196"/>
                  <a:pt x="303013" y="1302436"/>
                  <a:pt x="293054" y="1270065"/>
                </a:cubicBezTo>
                <a:cubicBezTo>
                  <a:pt x="284402" y="1241943"/>
                  <a:pt x="289624" y="1202648"/>
                  <a:pt x="265144" y="1186325"/>
                </a:cubicBezTo>
                <a:cubicBezTo>
                  <a:pt x="170748" y="1123384"/>
                  <a:pt x="282329" y="1203510"/>
                  <a:pt x="153505" y="1074670"/>
                </a:cubicBezTo>
                <a:cubicBezTo>
                  <a:pt x="141646" y="1062809"/>
                  <a:pt x="125595" y="1056061"/>
                  <a:pt x="111640" y="1046757"/>
                </a:cubicBezTo>
                <a:lnTo>
                  <a:pt x="83730" y="1004887"/>
                </a:lnTo>
                <a:lnTo>
                  <a:pt x="0" y="907189"/>
                </a:lnTo>
                <a:close/>
              </a:path>
            </a:pathLst>
          </a:cu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kumimoji="1" lang="ja-JP" altLang="en-US"/>
          </a:p>
        </p:txBody>
      </p:sp>
      <p:grpSp>
        <p:nvGrpSpPr>
          <p:cNvPr id="27654" name="Group 11"/>
          <p:cNvGrpSpPr>
            <a:grpSpLocks/>
          </p:cNvGrpSpPr>
          <p:nvPr/>
        </p:nvGrpSpPr>
        <p:grpSpPr bwMode="auto">
          <a:xfrm>
            <a:off x="1131277" y="1687513"/>
            <a:ext cx="1191358" cy="1166812"/>
            <a:chOff x="579438" y="2990636"/>
            <a:chExt cx="1191600" cy="1166907"/>
          </a:xfrm>
        </p:grpSpPr>
        <p:sp>
          <p:nvSpPr>
            <p:cNvPr id="3" name="Rectangle 2"/>
            <p:cNvSpPr/>
            <p:nvPr/>
          </p:nvSpPr>
          <p:spPr>
            <a:xfrm>
              <a:off x="579438" y="2990636"/>
              <a:ext cx="1191600" cy="1166907"/>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cxnSp>
          <p:nvCxnSpPr>
            <p:cNvPr id="9" name="Straight Connector 8"/>
            <p:cNvCxnSpPr>
              <a:stCxn id="3" idx="0"/>
              <a:endCxn id="3" idx="2"/>
            </p:cNvCxnSpPr>
            <p:nvPr/>
          </p:nvCxnSpPr>
          <p:spPr>
            <a:xfrm>
              <a:off x="1175971" y="2990636"/>
              <a:ext cx="0" cy="116690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a:stCxn id="3" idx="1"/>
              <a:endCxn id="3" idx="3"/>
            </p:cNvCxnSpPr>
            <p:nvPr/>
          </p:nvCxnSpPr>
          <p:spPr>
            <a:xfrm>
              <a:off x="579438" y="3574884"/>
              <a:ext cx="1191600" cy="0"/>
            </a:xfrm>
            <a:prstGeom prst="line">
              <a:avLst/>
            </a:prstGeom>
          </p:spPr>
          <p:style>
            <a:lnRef idx="2">
              <a:schemeClr val="dk1"/>
            </a:lnRef>
            <a:fillRef idx="0">
              <a:schemeClr val="dk1"/>
            </a:fillRef>
            <a:effectRef idx="1">
              <a:schemeClr val="dk1"/>
            </a:effectRef>
            <a:fontRef idx="minor">
              <a:schemeClr val="tx1"/>
            </a:fontRef>
          </p:style>
        </p:cxnSp>
      </p:grpSp>
      <p:sp>
        <p:nvSpPr>
          <p:cNvPr id="66" name="Rectangle 65"/>
          <p:cNvSpPr/>
          <p:nvPr/>
        </p:nvSpPr>
        <p:spPr>
          <a:xfrm>
            <a:off x="1131277" y="1687513"/>
            <a:ext cx="1191358" cy="1166812"/>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nvGrpSpPr>
          <p:cNvPr id="27656" name="Group 26"/>
          <p:cNvGrpSpPr>
            <a:grpSpLocks/>
          </p:cNvGrpSpPr>
          <p:nvPr/>
        </p:nvGrpSpPr>
        <p:grpSpPr bwMode="auto">
          <a:xfrm>
            <a:off x="4479273" y="3530618"/>
            <a:ext cx="1203080" cy="1190625"/>
            <a:chOff x="5880179" y="2523206"/>
            <a:chExt cx="1203475" cy="1190216"/>
          </a:xfrm>
        </p:grpSpPr>
        <p:grpSp>
          <p:nvGrpSpPr>
            <p:cNvPr id="27682" name="グループ化 4"/>
            <p:cNvGrpSpPr>
              <a:grpSpLocks/>
            </p:cNvGrpSpPr>
            <p:nvPr/>
          </p:nvGrpSpPr>
          <p:grpSpPr bwMode="auto">
            <a:xfrm>
              <a:off x="5892054" y="2523206"/>
              <a:ext cx="1191600" cy="1190216"/>
              <a:chOff x="578900" y="1442415"/>
              <a:chExt cx="1320866" cy="1315598"/>
            </a:xfrm>
          </p:grpSpPr>
          <p:sp>
            <p:nvSpPr>
              <p:cNvPr id="59" name="正方形/長方形 13"/>
              <p:cNvSpPr/>
              <p:nvPr/>
            </p:nvSpPr>
            <p:spPr>
              <a:xfrm>
                <a:off x="578736" y="1442415"/>
                <a:ext cx="661327"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60" name="正方形/長方形 14"/>
              <p:cNvSpPr/>
              <p:nvPr/>
            </p:nvSpPr>
            <p:spPr>
              <a:xfrm>
                <a:off x="1240063" y="1442415"/>
                <a:ext cx="659703"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a:t>
                </a:r>
                <a:endParaRPr kumimoji="1" lang="ja-JP" altLang="en-US" sz="3200" dirty="0">
                  <a:solidFill>
                    <a:schemeClr val="tx1"/>
                  </a:solidFill>
                </a:endParaRPr>
              </a:p>
            </p:txBody>
          </p:sp>
          <p:sp>
            <p:nvSpPr>
              <p:cNvPr id="61" name="正方形/長方形 15"/>
              <p:cNvSpPr/>
              <p:nvPr/>
            </p:nvSpPr>
            <p:spPr>
              <a:xfrm>
                <a:off x="578736" y="2101968"/>
                <a:ext cx="661327"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6</a:t>
                </a:r>
                <a:endParaRPr kumimoji="1" lang="ja-JP" altLang="en-US" sz="2800" dirty="0">
                  <a:solidFill>
                    <a:schemeClr val="tx1"/>
                  </a:solidFill>
                </a:endParaRPr>
              </a:p>
            </p:txBody>
          </p:sp>
          <p:sp>
            <p:nvSpPr>
              <p:cNvPr id="62" name="正方形/長方形 16"/>
              <p:cNvSpPr/>
              <p:nvPr/>
            </p:nvSpPr>
            <p:spPr>
              <a:xfrm>
                <a:off x="1240063" y="2101968"/>
                <a:ext cx="659703"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4</a:t>
                </a:r>
                <a:endParaRPr kumimoji="1" lang="ja-JP" altLang="en-US" sz="2800" dirty="0">
                  <a:solidFill>
                    <a:schemeClr val="tx1"/>
                  </a:solidFill>
                </a:endParaRPr>
              </a:p>
            </p:txBody>
          </p:sp>
        </p:grpSp>
        <p:sp>
          <p:nvSpPr>
            <p:cNvPr id="81" name="Rectangle 80"/>
            <p:cNvSpPr/>
            <p:nvPr/>
          </p:nvSpPr>
          <p:spPr>
            <a:xfrm>
              <a:off x="5880179" y="2540663"/>
              <a:ext cx="1191748" cy="1166411"/>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7657" name="Group 85"/>
          <p:cNvGrpSpPr>
            <a:grpSpLocks/>
          </p:cNvGrpSpPr>
          <p:nvPr/>
        </p:nvGrpSpPr>
        <p:grpSpPr bwMode="auto">
          <a:xfrm>
            <a:off x="4465027" y="2094070"/>
            <a:ext cx="1203081" cy="1189037"/>
            <a:chOff x="5880179" y="2523206"/>
            <a:chExt cx="1203475" cy="1190216"/>
          </a:xfrm>
        </p:grpSpPr>
        <p:grpSp>
          <p:nvGrpSpPr>
            <p:cNvPr id="27676" name="グループ化 4"/>
            <p:cNvGrpSpPr>
              <a:grpSpLocks/>
            </p:cNvGrpSpPr>
            <p:nvPr/>
          </p:nvGrpSpPr>
          <p:grpSpPr bwMode="auto">
            <a:xfrm>
              <a:off x="5892054" y="2523206"/>
              <a:ext cx="1191600" cy="1190216"/>
              <a:chOff x="578900" y="1442415"/>
              <a:chExt cx="1320866" cy="1315598"/>
            </a:xfrm>
          </p:grpSpPr>
          <p:sp>
            <p:nvSpPr>
              <p:cNvPr id="89" name="正方形/長方形 13"/>
              <p:cNvSpPr/>
              <p:nvPr/>
            </p:nvSpPr>
            <p:spPr>
              <a:xfrm>
                <a:off x="578736" y="1442415"/>
                <a:ext cx="661328" cy="655164"/>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2</a:t>
                </a:r>
                <a:endParaRPr kumimoji="1" lang="ja-JP" altLang="en-US" sz="3200" dirty="0">
                  <a:solidFill>
                    <a:schemeClr val="tx1"/>
                  </a:solidFill>
                </a:endParaRPr>
              </a:p>
            </p:txBody>
          </p:sp>
          <p:sp>
            <p:nvSpPr>
              <p:cNvPr id="90" name="正方形/長方形 14"/>
              <p:cNvSpPr/>
              <p:nvPr/>
            </p:nvSpPr>
            <p:spPr>
              <a:xfrm>
                <a:off x="1240064" y="1442415"/>
                <a:ext cx="659702" cy="655164"/>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91" name="正方形/長方形 15"/>
              <p:cNvSpPr/>
              <p:nvPr/>
            </p:nvSpPr>
            <p:spPr>
              <a:xfrm>
                <a:off x="578736" y="2102849"/>
                <a:ext cx="661328" cy="655164"/>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92" name="正方形/長方形 16"/>
              <p:cNvSpPr/>
              <p:nvPr/>
            </p:nvSpPr>
            <p:spPr>
              <a:xfrm>
                <a:off x="1240064" y="2102849"/>
                <a:ext cx="659702" cy="655164"/>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3</a:t>
                </a:r>
                <a:endParaRPr kumimoji="1" lang="ja-JP" altLang="en-US" sz="3200" dirty="0">
                  <a:solidFill>
                    <a:schemeClr val="tx1"/>
                  </a:solidFill>
                </a:endParaRPr>
              </a:p>
            </p:txBody>
          </p:sp>
        </p:grpSp>
        <p:sp>
          <p:nvSpPr>
            <p:cNvPr id="88" name="Rectangle 87"/>
            <p:cNvSpPr/>
            <p:nvPr/>
          </p:nvSpPr>
          <p:spPr>
            <a:xfrm>
              <a:off x="5880179" y="2540685"/>
              <a:ext cx="1191748" cy="1166380"/>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7658" name="Group 92"/>
          <p:cNvGrpSpPr>
            <a:grpSpLocks/>
          </p:cNvGrpSpPr>
          <p:nvPr/>
        </p:nvGrpSpPr>
        <p:grpSpPr bwMode="auto">
          <a:xfrm>
            <a:off x="4453305" y="697706"/>
            <a:ext cx="1203080" cy="1189038"/>
            <a:chOff x="5880179" y="2523206"/>
            <a:chExt cx="1203475" cy="1190216"/>
          </a:xfrm>
        </p:grpSpPr>
        <p:grpSp>
          <p:nvGrpSpPr>
            <p:cNvPr id="27670" name="グループ化 4"/>
            <p:cNvGrpSpPr>
              <a:grpSpLocks/>
            </p:cNvGrpSpPr>
            <p:nvPr/>
          </p:nvGrpSpPr>
          <p:grpSpPr bwMode="auto">
            <a:xfrm>
              <a:off x="5892054" y="2523206"/>
              <a:ext cx="1191600" cy="1190216"/>
              <a:chOff x="578900" y="1442415"/>
              <a:chExt cx="1320866" cy="1315598"/>
            </a:xfrm>
          </p:grpSpPr>
          <p:sp>
            <p:nvSpPr>
              <p:cNvPr id="96" name="正方形/長方形 13"/>
              <p:cNvSpPr/>
              <p:nvPr/>
            </p:nvSpPr>
            <p:spPr>
              <a:xfrm>
                <a:off x="578736" y="1442415"/>
                <a:ext cx="661327" cy="65516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6</a:t>
                </a:r>
                <a:endParaRPr kumimoji="1" lang="ja-JP" altLang="en-US" sz="3200" dirty="0">
                  <a:solidFill>
                    <a:schemeClr val="tx1"/>
                  </a:solidFill>
                </a:endParaRPr>
              </a:p>
            </p:txBody>
          </p:sp>
          <p:sp>
            <p:nvSpPr>
              <p:cNvPr id="97" name="正方形/長方形 14"/>
              <p:cNvSpPr/>
              <p:nvPr/>
            </p:nvSpPr>
            <p:spPr>
              <a:xfrm>
                <a:off x="1240063" y="1442415"/>
                <a:ext cx="659703" cy="65516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5</a:t>
                </a:r>
                <a:endParaRPr kumimoji="1" lang="ja-JP" altLang="en-US" sz="3200" dirty="0">
                  <a:solidFill>
                    <a:schemeClr val="tx1"/>
                  </a:solidFill>
                </a:endParaRPr>
              </a:p>
            </p:txBody>
          </p:sp>
          <p:sp>
            <p:nvSpPr>
              <p:cNvPr id="98" name="正方形/長方形 15"/>
              <p:cNvSpPr/>
              <p:nvPr/>
            </p:nvSpPr>
            <p:spPr>
              <a:xfrm>
                <a:off x="578736" y="2102848"/>
                <a:ext cx="661327" cy="65516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10</a:t>
                </a:r>
                <a:endParaRPr kumimoji="1" lang="ja-JP" altLang="en-US" sz="2800" dirty="0">
                  <a:solidFill>
                    <a:schemeClr val="tx1"/>
                  </a:solidFill>
                </a:endParaRPr>
              </a:p>
            </p:txBody>
          </p:sp>
          <p:sp>
            <p:nvSpPr>
              <p:cNvPr id="99" name="正方形/長方形 16"/>
              <p:cNvSpPr/>
              <p:nvPr/>
            </p:nvSpPr>
            <p:spPr>
              <a:xfrm>
                <a:off x="1240063" y="2102848"/>
                <a:ext cx="659703" cy="65516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8</a:t>
                </a:r>
                <a:endParaRPr kumimoji="1" lang="ja-JP" altLang="en-US" sz="2800" dirty="0">
                  <a:solidFill>
                    <a:schemeClr val="tx1"/>
                  </a:solidFill>
                </a:endParaRPr>
              </a:p>
            </p:txBody>
          </p:sp>
        </p:grpSp>
        <p:sp>
          <p:nvSpPr>
            <p:cNvPr id="95" name="Rectangle 94"/>
            <p:cNvSpPr/>
            <p:nvPr/>
          </p:nvSpPr>
          <p:spPr>
            <a:xfrm>
              <a:off x="5880179" y="2540686"/>
              <a:ext cx="1191748" cy="1166379"/>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sp>
        <p:nvSpPr>
          <p:cNvPr id="27659" name="TextBox 30"/>
          <p:cNvSpPr txBox="1">
            <a:spLocks noChangeArrowheads="1"/>
          </p:cNvSpPr>
          <p:nvPr/>
        </p:nvSpPr>
        <p:spPr bwMode="auto">
          <a:xfrm>
            <a:off x="6610869" y="758825"/>
            <a:ext cx="1330569"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dirty="0">
                <a:latin typeface="Calibri" pitchFamily="34" charset="0"/>
                <a:ea typeface="MS PGothic" pitchFamily="34" charset="-128"/>
              </a:rPr>
              <a:t>Carbon</a:t>
            </a:r>
          </a:p>
          <a:p>
            <a:pPr algn="ctr" eaLnBrk="1" hangingPunct="1"/>
            <a:r>
              <a:rPr kumimoji="1" lang="en-US" sz="2400" dirty="0">
                <a:latin typeface="Calibri" pitchFamily="34" charset="0"/>
                <a:ea typeface="MS PGothic" pitchFamily="34" charset="-128"/>
              </a:rPr>
              <a:t>surplus</a:t>
            </a:r>
          </a:p>
        </p:txBody>
      </p:sp>
      <p:sp>
        <p:nvSpPr>
          <p:cNvPr id="27660" name="TextBox 109"/>
          <p:cNvSpPr txBox="1">
            <a:spLocks noChangeArrowheads="1"/>
          </p:cNvSpPr>
          <p:nvPr/>
        </p:nvSpPr>
        <p:spPr bwMode="auto">
          <a:xfrm>
            <a:off x="6477000" y="2150249"/>
            <a:ext cx="1330569"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dirty="0">
                <a:latin typeface="Calibri" pitchFamily="34" charset="0"/>
                <a:ea typeface="MS PGothic" pitchFamily="34" charset="-128"/>
              </a:rPr>
              <a:t>Water surplus</a:t>
            </a:r>
          </a:p>
        </p:txBody>
      </p:sp>
      <p:sp>
        <p:nvSpPr>
          <p:cNvPr id="27661" name="TextBox 110"/>
          <p:cNvSpPr txBox="1">
            <a:spLocks noChangeArrowheads="1"/>
          </p:cNvSpPr>
          <p:nvPr/>
        </p:nvSpPr>
        <p:spPr bwMode="auto">
          <a:xfrm>
            <a:off x="6424250" y="3531412"/>
            <a:ext cx="177018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dirty="0">
                <a:latin typeface="Calibri" pitchFamily="34" charset="0"/>
                <a:ea typeface="MS PGothic" pitchFamily="34" charset="-128"/>
              </a:rPr>
              <a:t>Landscape integrity, biodiversity</a:t>
            </a:r>
          </a:p>
        </p:txBody>
      </p:sp>
      <p:sp>
        <p:nvSpPr>
          <p:cNvPr id="27662" name="TextBox 35"/>
          <p:cNvSpPr txBox="1">
            <a:spLocks noChangeArrowheads="1"/>
          </p:cNvSpPr>
          <p:nvPr/>
        </p:nvSpPr>
        <p:spPr bwMode="auto">
          <a:xfrm>
            <a:off x="6868258" y="1566049"/>
            <a:ext cx="88362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a:latin typeface="Calibri" pitchFamily="34" charset="0"/>
                <a:ea typeface="MS PGothic" pitchFamily="34" charset="-128"/>
              </a:rPr>
              <a:t>“+”</a:t>
            </a:r>
          </a:p>
        </p:txBody>
      </p:sp>
      <p:sp>
        <p:nvSpPr>
          <p:cNvPr id="27663" name="TextBox 114"/>
          <p:cNvSpPr txBox="1">
            <a:spLocks noChangeArrowheads="1"/>
          </p:cNvSpPr>
          <p:nvPr/>
        </p:nvSpPr>
        <p:spPr bwMode="auto">
          <a:xfrm>
            <a:off x="6811107" y="2938555"/>
            <a:ext cx="99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dirty="0">
                <a:latin typeface="Calibri" pitchFamily="34" charset="0"/>
                <a:ea typeface="MS PGothic" pitchFamily="34" charset="-128"/>
              </a:rPr>
              <a:t>“+”</a:t>
            </a:r>
          </a:p>
        </p:txBody>
      </p:sp>
      <p:sp>
        <p:nvSpPr>
          <p:cNvPr id="39" name="Striped Right Arrow 38"/>
          <p:cNvSpPr/>
          <p:nvPr/>
        </p:nvSpPr>
        <p:spPr>
          <a:xfrm rot="19833943">
            <a:off x="2516066" y="1268422"/>
            <a:ext cx="1513742" cy="485775"/>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5" name="Striped Right Arrow 164"/>
          <p:cNvSpPr/>
          <p:nvPr/>
        </p:nvSpPr>
        <p:spPr>
          <a:xfrm>
            <a:off x="2494089" y="2079634"/>
            <a:ext cx="1463920"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6" name="Striped Right Arrow 165"/>
          <p:cNvSpPr/>
          <p:nvPr/>
        </p:nvSpPr>
        <p:spPr>
          <a:xfrm rot="1722035">
            <a:off x="2502877" y="2921009"/>
            <a:ext cx="1524000"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pic>
        <p:nvPicPr>
          <p:cNvPr id="27667"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431" y="-1036638"/>
            <a:ext cx="1000858"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Jean-Louis Weber, 27 February 2012</a:t>
            </a:r>
          </a:p>
        </p:txBody>
      </p:sp>
      <p:sp>
        <p:nvSpPr>
          <p:cNvPr id="4" name="TextBox 3"/>
          <p:cNvSpPr txBox="1"/>
          <p:nvPr/>
        </p:nvSpPr>
        <p:spPr>
          <a:xfrm>
            <a:off x="107504" y="0"/>
            <a:ext cx="7280877" cy="1077218"/>
          </a:xfrm>
          <a:prstGeom prst="rect">
            <a:avLst/>
          </a:prstGeom>
          <a:noFill/>
        </p:spPr>
        <p:txBody>
          <a:bodyPr wrap="square" rtlCol="0">
            <a:spAutoFit/>
          </a:bodyPr>
          <a:lstStyle/>
          <a:p>
            <a:r>
              <a:rPr lang="en-US" sz="3200" b="1" dirty="0"/>
              <a:t>What do ecosystem capital accounts tell? an ultra-short story</a:t>
            </a:r>
            <a:endParaRPr lang="en-GB" sz="3200" b="1" dirty="0"/>
          </a:p>
        </p:txBody>
      </p:sp>
    </p:spTree>
    <p:extLst>
      <p:ext uri="{BB962C8B-B14F-4D97-AF65-F5344CB8AC3E}">
        <p14:creationId xmlns:p14="http://schemas.microsoft.com/office/powerpoint/2010/main" val="926775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3"/>
          <p:cNvGrpSpPr>
            <a:grpSpLocks/>
          </p:cNvGrpSpPr>
          <p:nvPr/>
        </p:nvGrpSpPr>
        <p:grpSpPr bwMode="auto">
          <a:xfrm>
            <a:off x="596413" y="1255713"/>
            <a:ext cx="2880946" cy="2508250"/>
            <a:chOff x="51023" y="1374915"/>
            <a:chExt cx="2880000" cy="2508316"/>
          </a:xfrm>
        </p:grpSpPr>
        <p:grpSp>
          <p:nvGrpSpPr>
            <p:cNvPr id="28746" name="Group 22"/>
            <p:cNvGrpSpPr>
              <a:grpSpLocks/>
            </p:cNvGrpSpPr>
            <p:nvPr/>
          </p:nvGrpSpPr>
          <p:grpSpPr bwMode="auto">
            <a:xfrm>
              <a:off x="588960" y="1374915"/>
              <a:ext cx="1801587" cy="2508316"/>
              <a:chOff x="588960" y="1374915"/>
              <a:chExt cx="1801587" cy="2508316"/>
            </a:xfrm>
          </p:grpSpPr>
          <p:cxnSp>
            <p:nvCxnSpPr>
              <p:cNvPr id="18" name="Straight Connector 17"/>
              <p:cNvCxnSpPr/>
              <p:nvPr/>
            </p:nvCxnSpPr>
            <p:spPr>
              <a:xfrm>
                <a:off x="118046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79279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864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9047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747" name="Group 21"/>
            <p:cNvGrpSpPr>
              <a:grpSpLocks/>
            </p:cNvGrpSpPr>
            <p:nvPr/>
          </p:nvGrpSpPr>
          <p:grpSpPr bwMode="auto">
            <a:xfrm>
              <a:off x="51023" y="1805640"/>
              <a:ext cx="2880000" cy="1747235"/>
              <a:chOff x="51023" y="1805640"/>
              <a:chExt cx="2880000" cy="1747235"/>
            </a:xfrm>
          </p:grpSpPr>
          <p:cxnSp>
            <p:nvCxnSpPr>
              <p:cNvPr id="21" name="Straight Connector 20"/>
              <p:cNvCxnSpPr/>
              <p:nvPr/>
            </p:nvCxnSpPr>
            <p:spPr>
              <a:xfrm flipV="1">
                <a:off x="51023" y="2389353"/>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1023" y="297198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1023" y="355302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1023" y="1805138"/>
                <a:ext cx="28800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6" name="Freeform 5"/>
          <p:cNvSpPr/>
          <p:nvPr/>
        </p:nvSpPr>
        <p:spPr>
          <a:xfrm>
            <a:off x="663820" y="1349384"/>
            <a:ext cx="2256692" cy="2244725"/>
          </a:xfrm>
          <a:custGeom>
            <a:avLst/>
            <a:gdLst>
              <a:gd name="connsiteX0" fmla="*/ 23751 w 2258234"/>
              <a:gd name="connsiteY0" fmla="*/ 950026 h 2232561"/>
              <a:gd name="connsiteX1" fmla="*/ 23751 w 2258234"/>
              <a:gd name="connsiteY1" fmla="*/ 950026 h 2232561"/>
              <a:gd name="connsiteX2" fmla="*/ 47502 w 2258234"/>
              <a:gd name="connsiteY2" fmla="*/ 1104405 h 2232561"/>
              <a:gd name="connsiteX3" fmla="*/ 344385 w 2258234"/>
              <a:gd name="connsiteY3" fmla="*/ 1579418 h 2232561"/>
              <a:gd name="connsiteX4" fmla="*/ 403761 w 2258234"/>
              <a:gd name="connsiteY4" fmla="*/ 1626919 h 2232561"/>
              <a:gd name="connsiteX5" fmla="*/ 546265 w 2258234"/>
              <a:gd name="connsiteY5" fmla="*/ 1710046 h 2232561"/>
              <a:gd name="connsiteX6" fmla="*/ 676894 w 2258234"/>
              <a:gd name="connsiteY6" fmla="*/ 1793174 h 2232561"/>
              <a:gd name="connsiteX7" fmla="*/ 855024 w 2258234"/>
              <a:gd name="connsiteY7" fmla="*/ 1840675 h 2232561"/>
              <a:gd name="connsiteX8" fmla="*/ 985652 w 2258234"/>
              <a:gd name="connsiteY8" fmla="*/ 1900052 h 2232561"/>
              <a:gd name="connsiteX9" fmla="*/ 1116281 w 2258234"/>
              <a:gd name="connsiteY9" fmla="*/ 1923802 h 2232561"/>
              <a:gd name="connsiteX10" fmla="*/ 1223159 w 2258234"/>
              <a:gd name="connsiteY10" fmla="*/ 1959428 h 2232561"/>
              <a:gd name="connsiteX11" fmla="*/ 1425039 w 2258234"/>
              <a:gd name="connsiteY11" fmla="*/ 1995054 h 2232561"/>
              <a:gd name="connsiteX12" fmla="*/ 1496291 w 2258234"/>
              <a:gd name="connsiteY12" fmla="*/ 2018805 h 2232561"/>
              <a:gd name="connsiteX13" fmla="*/ 1567543 w 2258234"/>
              <a:gd name="connsiteY13" fmla="*/ 2030680 h 2232561"/>
              <a:gd name="connsiteX14" fmla="*/ 1603169 w 2258234"/>
              <a:gd name="connsiteY14" fmla="*/ 2078181 h 2232561"/>
              <a:gd name="connsiteX15" fmla="*/ 1662546 w 2258234"/>
              <a:gd name="connsiteY15" fmla="*/ 2149433 h 2232561"/>
              <a:gd name="connsiteX16" fmla="*/ 1674421 w 2258234"/>
              <a:gd name="connsiteY16" fmla="*/ 2196935 h 2232561"/>
              <a:gd name="connsiteX17" fmla="*/ 1757548 w 2258234"/>
              <a:gd name="connsiteY17" fmla="*/ 2232561 h 2232561"/>
              <a:gd name="connsiteX18" fmla="*/ 1864426 w 2258234"/>
              <a:gd name="connsiteY18" fmla="*/ 2078181 h 2232561"/>
              <a:gd name="connsiteX19" fmla="*/ 1971304 w 2258234"/>
              <a:gd name="connsiteY19" fmla="*/ 1935678 h 2232561"/>
              <a:gd name="connsiteX20" fmla="*/ 2006930 w 2258234"/>
              <a:gd name="connsiteY20" fmla="*/ 1900052 h 2232561"/>
              <a:gd name="connsiteX21" fmla="*/ 2054431 w 2258234"/>
              <a:gd name="connsiteY21" fmla="*/ 1888176 h 2232561"/>
              <a:gd name="connsiteX22" fmla="*/ 2101933 w 2258234"/>
              <a:gd name="connsiteY22" fmla="*/ 1805049 h 2232561"/>
              <a:gd name="connsiteX23" fmla="*/ 2137559 w 2258234"/>
              <a:gd name="connsiteY23" fmla="*/ 1662545 h 2232561"/>
              <a:gd name="connsiteX24" fmla="*/ 2161309 w 2258234"/>
              <a:gd name="connsiteY24" fmla="*/ 1425039 h 2232561"/>
              <a:gd name="connsiteX25" fmla="*/ 2208811 w 2258234"/>
              <a:gd name="connsiteY25" fmla="*/ 1258784 h 2232561"/>
              <a:gd name="connsiteX26" fmla="*/ 2232561 w 2258234"/>
              <a:gd name="connsiteY26" fmla="*/ 1116280 h 2232561"/>
              <a:gd name="connsiteX27" fmla="*/ 2256312 w 2258234"/>
              <a:gd name="connsiteY27" fmla="*/ 1045028 h 2232561"/>
              <a:gd name="connsiteX28" fmla="*/ 2244437 w 2258234"/>
              <a:gd name="connsiteY28" fmla="*/ 724394 h 2232561"/>
              <a:gd name="connsiteX29" fmla="*/ 2196935 w 2258234"/>
              <a:gd name="connsiteY29" fmla="*/ 653142 h 2232561"/>
              <a:gd name="connsiteX30" fmla="*/ 2185060 w 2258234"/>
              <a:gd name="connsiteY30" fmla="*/ 617517 h 2232561"/>
              <a:gd name="connsiteX31" fmla="*/ 2173185 w 2258234"/>
              <a:gd name="connsiteY31" fmla="*/ 570015 h 2232561"/>
              <a:gd name="connsiteX32" fmla="*/ 2149434 w 2258234"/>
              <a:gd name="connsiteY32" fmla="*/ 534389 h 2232561"/>
              <a:gd name="connsiteX33" fmla="*/ 2137559 w 2258234"/>
              <a:gd name="connsiteY33" fmla="*/ 178129 h 2232561"/>
              <a:gd name="connsiteX34" fmla="*/ 2113808 w 2258234"/>
              <a:gd name="connsiteY34" fmla="*/ 142504 h 2232561"/>
              <a:gd name="connsiteX35" fmla="*/ 2101933 w 2258234"/>
              <a:gd name="connsiteY35" fmla="*/ 106878 h 2232561"/>
              <a:gd name="connsiteX36" fmla="*/ 2030681 w 2258234"/>
              <a:gd name="connsiteY36" fmla="*/ 35626 h 2232561"/>
              <a:gd name="connsiteX37" fmla="*/ 1935678 w 2258234"/>
              <a:gd name="connsiteY37" fmla="*/ 0 h 2232561"/>
              <a:gd name="connsiteX38" fmla="*/ 1092530 w 2258234"/>
              <a:gd name="connsiteY38" fmla="*/ 11875 h 2232561"/>
              <a:gd name="connsiteX39" fmla="*/ 1045029 w 2258234"/>
              <a:gd name="connsiteY39" fmla="*/ 35626 h 2232561"/>
              <a:gd name="connsiteX40" fmla="*/ 997527 w 2258234"/>
              <a:gd name="connsiteY40" fmla="*/ 47501 h 2232561"/>
              <a:gd name="connsiteX41" fmla="*/ 878774 w 2258234"/>
              <a:gd name="connsiteY41" fmla="*/ 83127 h 2232561"/>
              <a:gd name="connsiteX42" fmla="*/ 843148 w 2258234"/>
              <a:gd name="connsiteY42" fmla="*/ 95002 h 2232561"/>
              <a:gd name="connsiteX43" fmla="*/ 700644 w 2258234"/>
              <a:gd name="connsiteY43" fmla="*/ 106878 h 2232561"/>
              <a:gd name="connsiteX44" fmla="*/ 593766 w 2258234"/>
              <a:gd name="connsiteY44" fmla="*/ 106878 h 2232561"/>
              <a:gd name="connsiteX45" fmla="*/ 356260 w 2258234"/>
              <a:gd name="connsiteY45" fmla="*/ 118753 h 2232561"/>
              <a:gd name="connsiteX46" fmla="*/ 285008 w 2258234"/>
              <a:gd name="connsiteY46" fmla="*/ 142504 h 2232561"/>
              <a:gd name="connsiteX47" fmla="*/ 249382 w 2258234"/>
              <a:gd name="connsiteY47" fmla="*/ 154379 h 2232561"/>
              <a:gd name="connsiteX48" fmla="*/ 190005 w 2258234"/>
              <a:gd name="connsiteY48" fmla="*/ 225631 h 2232561"/>
              <a:gd name="connsiteX49" fmla="*/ 178130 w 2258234"/>
              <a:gd name="connsiteY49" fmla="*/ 261257 h 2232561"/>
              <a:gd name="connsiteX50" fmla="*/ 166255 w 2258234"/>
              <a:gd name="connsiteY50" fmla="*/ 308758 h 2232561"/>
              <a:gd name="connsiteX51" fmla="*/ 154379 w 2258234"/>
              <a:gd name="connsiteY51" fmla="*/ 344384 h 2232561"/>
              <a:gd name="connsiteX52" fmla="*/ 142504 w 2258234"/>
              <a:gd name="connsiteY52" fmla="*/ 403761 h 2232561"/>
              <a:gd name="connsiteX53" fmla="*/ 118753 w 2258234"/>
              <a:gd name="connsiteY53" fmla="*/ 546265 h 2232561"/>
              <a:gd name="connsiteX54" fmla="*/ 95003 w 2258234"/>
              <a:gd name="connsiteY54" fmla="*/ 641267 h 2232561"/>
              <a:gd name="connsiteX55" fmla="*/ 35626 w 2258234"/>
              <a:gd name="connsiteY55" fmla="*/ 724394 h 2232561"/>
              <a:gd name="connsiteX56" fmla="*/ 11876 w 2258234"/>
              <a:gd name="connsiteY56" fmla="*/ 795646 h 2232561"/>
              <a:gd name="connsiteX57" fmla="*/ 0 w 2258234"/>
              <a:gd name="connsiteY57" fmla="*/ 831272 h 2232561"/>
              <a:gd name="connsiteX58" fmla="*/ 59377 w 2258234"/>
              <a:gd name="connsiteY58" fmla="*/ 902524 h 2232561"/>
              <a:gd name="connsiteX59" fmla="*/ 71252 w 2258234"/>
              <a:gd name="connsiteY59" fmla="*/ 938150 h 2232561"/>
              <a:gd name="connsiteX60" fmla="*/ 23751 w 2258234"/>
              <a:gd name="connsiteY60" fmla="*/ 950026 h 22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8234" h="2232561">
                <a:moveTo>
                  <a:pt x="23751" y="950026"/>
                </a:moveTo>
                <a:lnTo>
                  <a:pt x="23751" y="950026"/>
                </a:lnTo>
                <a:cubicBezTo>
                  <a:pt x="31668" y="1001486"/>
                  <a:pt x="27398" y="1056378"/>
                  <a:pt x="47502" y="1104405"/>
                </a:cubicBezTo>
                <a:cubicBezTo>
                  <a:pt x="143185" y="1332980"/>
                  <a:pt x="194712" y="1429745"/>
                  <a:pt x="344385" y="1579418"/>
                </a:cubicBezTo>
                <a:cubicBezTo>
                  <a:pt x="362307" y="1597340"/>
                  <a:pt x="382922" y="1612492"/>
                  <a:pt x="403761" y="1626919"/>
                </a:cubicBezTo>
                <a:cubicBezTo>
                  <a:pt x="618463" y="1775559"/>
                  <a:pt x="415736" y="1631729"/>
                  <a:pt x="546265" y="1710046"/>
                </a:cubicBezTo>
                <a:cubicBezTo>
                  <a:pt x="590522" y="1736600"/>
                  <a:pt x="629361" y="1773064"/>
                  <a:pt x="676894" y="1793174"/>
                </a:cubicBezTo>
                <a:cubicBezTo>
                  <a:pt x="733489" y="1817118"/>
                  <a:pt x="796953" y="1820574"/>
                  <a:pt x="855024" y="1840675"/>
                </a:cubicBezTo>
                <a:cubicBezTo>
                  <a:pt x="900223" y="1856321"/>
                  <a:pt x="940074" y="1885550"/>
                  <a:pt x="985652" y="1900052"/>
                </a:cubicBezTo>
                <a:cubicBezTo>
                  <a:pt x="1027825" y="1913471"/>
                  <a:pt x="1073346" y="1913068"/>
                  <a:pt x="1116281" y="1923802"/>
                </a:cubicBezTo>
                <a:cubicBezTo>
                  <a:pt x="1152713" y="1932910"/>
                  <a:pt x="1187132" y="1948832"/>
                  <a:pt x="1223159" y="1959428"/>
                </a:cubicBezTo>
                <a:cubicBezTo>
                  <a:pt x="1321653" y="1988397"/>
                  <a:pt x="1320071" y="1983391"/>
                  <a:pt x="1425039" y="1995054"/>
                </a:cubicBezTo>
                <a:cubicBezTo>
                  <a:pt x="1448790" y="2002971"/>
                  <a:pt x="1472003" y="2012733"/>
                  <a:pt x="1496291" y="2018805"/>
                </a:cubicBezTo>
                <a:cubicBezTo>
                  <a:pt x="1519650" y="2024645"/>
                  <a:pt x="1546495" y="2018987"/>
                  <a:pt x="1567543" y="2030680"/>
                </a:cubicBezTo>
                <a:cubicBezTo>
                  <a:pt x="1584844" y="2040292"/>
                  <a:pt x="1590288" y="2063154"/>
                  <a:pt x="1603169" y="2078181"/>
                </a:cubicBezTo>
                <a:cubicBezTo>
                  <a:pt x="1671747" y="2158188"/>
                  <a:pt x="1610052" y="2070693"/>
                  <a:pt x="1662546" y="2149433"/>
                </a:cubicBezTo>
                <a:cubicBezTo>
                  <a:pt x="1666504" y="2165267"/>
                  <a:pt x="1665368" y="2183355"/>
                  <a:pt x="1674421" y="2196935"/>
                </a:cubicBezTo>
                <a:cubicBezTo>
                  <a:pt x="1690822" y="2221536"/>
                  <a:pt x="1733715" y="2226602"/>
                  <a:pt x="1757548" y="2232561"/>
                </a:cubicBezTo>
                <a:cubicBezTo>
                  <a:pt x="1825946" y="2118564"/>
                  <a:pt x="1758049" y="2227109"/>
                  <a:pt x="1864426" y="2078181"/>
                </a:cubicBezTo>
                <a:cubicBezTo>
                  <a:pt x="1933035" y="1982128"/>
                  <a:pt x="1889365" y="2027858"/>
                  <a:pt x="1971304" y="1935678"/>
                </a:cubicBezTo>
                <a:cubicBezTo>
                  <a:pt x="1982462" y="1923126"/>
                  <a:pt x="1992349" y="1908384"/>
                  <a:pt x="2006930" y="1900052"/>
                </a:cubicBezTo>
                <a:cubicBezTo>
                  <a:pt x="2021101" y="1891954"/>
                  <a:pt x="2038597" y="1892135"/>
                  <a:pt x="2054431" y="1888176"/>
                </a:cubicBezTo>
                <a:cubicBezTo>
                  <a:pt x="2078283" y="1852399"/>
                  <a:pt x="2083854" y="1847234"/>
                  <a:pt x="2101933" y="1805049"/>
                </a:cubicBezTo>
                <a:cubicBezTo>
                  <a:pt x="2118143" y="1767227"/>
                  <a:pt x="2132101" y="1687104"/>
                  <a:pt x="2137559" y="1662545"/>
                </a:cubicBezTo>
                <a:cubicBezTo>
                  <a:pt x="2139945" y="1636295"/>
                  <a:pt x="2155046" y="1460532"/>
                  <a:pt x="2161309" y="1425039"/>
                </a:cubicBezTo>
                <a:cubicBezTo>
                  <a:pt x="2172492" y="1361666"/>
                  <a:pt x="2189033" y="1318116"/>
                  <a:pt x="2208811" y="1258784"/>
                </a:cubicBezTo>
                <a:cubicBezTo>
                  <a:pt x="2216728" y="1211283"/>
                  <a:pt x="2222114" y="1163290"/>
                  <a:pt x="2232561" y="1116280"/>
                </a:cubicBezTo>
                <a:cubicBezTo>
                  <a:pt x="2237992" y="1091841"/>
                  <a:pt x="2255554" y="1070052"/>
                  <a:pt x="2256312" y="1045028"/>
                </a:cubicBezTo>
                <a:cubicBezTo>
                  <a:pt x="2259552" y="938126"/>
                  <a:pt x="2260459" y="830138"/>
                  <a:pt x="2244437" y="724394"/>
                </a:cubicBezTo>
                <a:cubicBezTo>
                  <a:pt x="2240161" y="696171"/>
                  <a:pt x="2196935" y="653142"/>
                  <a:pt x="2196935" y="653142"/>
                </a:cubicBezTo>
                <a:cubicBezTo>
                  <a:pt x="2192977" y="641267"/>
                  <a:pt x="2188499" y="629553"/>
                  <a:pt x="2185060" y="617517"/>
                </a:cubicBezTo>
                <a:cubicBezTo>
                  <a:pt x="2180576" y="601824"/>
                  <a:pt x="2179614" y="585017"/>
                  <a:pt x="2173185" y="570015"/>
                </a:cubicBezTo>
                <a:cubicBezTo>
                  <a:pt x="2167563" y="556897"/>
                  <a:pt x="2157351" y="546264"/>
                  <a:pt x="2149434" y="534389"/>
                </a:cubicBezTo>
                <a:cubicBezTo>
                  <a:pt x="2145476" y="415636"/>
                  <a:pt x="2148316" y="296460"/>
                  <a:pt x="2137559" y="178129"/>
                </a:cubicBezTo>
                <a:cubicBezTo>
                  <a:pt x="2136267" y="163915"/>
                  <a:pt x="2120191" y="155269"/>
                  <a:pt x="2113808" y="142504"/>
                </a:cubicBezTo>
                <a:cubicBezTo>
                  <a:pt x="2108210" y="131308"/>
                  <a:pt x="2108143" y="117746"/>
                  <a:pt x="2101933" y="106878"/>
                </a:cubicBezTo>
                <a:cubicBezTo>
                  <a:pt x="2084693" y="76707"/>
                  <a:pt x="2063342" y="49624"/>
                  <a:pt x="2030681" y="35626"/>
                </a:cubicBezTo>
                <a:cubicBezTo>
                  <a:pt x="1804312" y="-61389"/>
                  <a:pt x="2173153" y="118735"/>
                  <a:pt x="1935678" y="0"/>
                </a:cubicBezTo>
                <a:cubicBezTo>
                  <a:pt x="1654629" y="3958"/>
                  <a:pt x="1373383" y="641"/>
                  <a:pt x="1092530" y="11875"/>
                </a:cubicBezTo>
                <a:cubicBezTo>
                  <a:pt x="1074841" y="12583"/>
                  <a:pt x="1061605" y="29410"/>
                  <a:pt x="1045029" y="35626"/>
                </a:cubicBezTo>
                <a:cubicBezTo>
                  <a:pt x="1029747" y="41357"/>
                  <a:pt x="1013361" y="43543"/>
                  <a:pt x="997527" y="47501"/>
                </a:cubicBezTo>
                <a:cubicBezTo>
                  <a:pt x="932541" y="90827"/>
                  <a:pt x="987938" y="61295"/>
                  <a:pt x="878774" y="83127"/>
                </a:cubicBezTo>
                <a:cubicBezTo>
                  <a:pt x="866499" y="85582"/>
                  <a:pt x="855556" y="93348"/>
                  <a:pt x="843148" y="95002"/>
                </a:cubicBezTo>
                <a:cubicBezTo>
                  <a:pt x="795900" y="101302"/>
                  <a:pt x="748145" y="102919"/>
                  <a:pt x="700644" y="106878"/>
                </a:cubicBezTo>
                <a:cubicBezTo>
                  <a:pt x="620445" y="133610"/>
                  <a:pt x="719165" y="106878"/>
                  <a:pt x="593766" y="106878"/>
                </a:cubicBezTo>
                <a:cubicBezTo>
                  <a:pt x="514498" y="106878"/>
                  <a:pt x="435429" y="114795"/>
                  <a:pt x="356260" y="118753"/>
                </a:cubicBezTo>
                <a:lnTo>
                  <a:pt x="285008" y="142504"/>
                </a:lnTo>
                <a:lnTo>
                  <a:pt x="249382" y="154379"/>
                </a:lnTo>
                <a:cubicBezTo>
                  <a:pt x="170666" y="311809"/>
                  <a:pt x="279529" y="113724"/>
                  <a:pt x="190005" y="225631"/>
                </a:cubicBezTo>
                <a:cubicBezTo>
                  <a:pt x="182185" y="235406"/>
                  <a:pt x="181569" y="249221"/>
                  <a:pt x="178130" y="261257"/>
                </a:cubicBezTo>
                <a:cubicBezTo>
                  <a:pt x="173646" y="276950"/>
                  <a:pt x="170739" y="293065"/>
                  <a:pt x="166255" y="308758"/>
                </a:cubicBezTo>
                <a:cubicBezTo>
                  <a:pt x="162816" y="320794"/>
                  <a:pt x="157415" y="332240"/>
                  <a:pt x="154379" y="344384"/>
                </a:cubicBezTo>
                <a:cubicBezTo>
                  <a:pt x="149484" y="363966"/>
                  <a:pt x="146882" y="384057"/>
                  <a:pt x="142504" y="403761"/>
                </a:cubicBezTo>
                <a:cubicBezTo>
                  <a:pt x="112653" y="538094"/>
                  <a:pt x="152669" y="325817"/>
                  <a:pt x="118753" y="546265"/>
                </a:cubicBezTo>
                <a:cubicBezTo>
                  <a:pt x="115742" y="565836"/>
                  <a:pt x="106241" y="618791"/>
                  <a:pt x="95003" y="641267"/>
                </a:cubicBezTo>
                <a:cubicBezTo>
                  <a:pt x="86321" y="658630"/>
                  <a:pt x="43694" y="713637"/>
                  <a:pt x="35626" y="724394"/>
                </a:cubicBezTo>
                <a:lnTo>
                  <a:pt x="11876" y="795646"/>
                </a:lnTo>
                <a:lnTo>
                  <a:pt x="0" y="831272"/>
                </a:lnTo>
                <a:cubicBezTo>
                  <a:pt x="26263" y="857535"/>
                  <a:pt x="42844" y="869459"/>
                  <a:pt x="59377" y="902524"/>
                </a:cubicBezTo>
                <a:cubicBezTo>
                  <a:pt x="64975" y="913720"/>
                  <a:pt x="67294" y="926275"/>
                  <a:pt x="71252" y="938150"/>
                </a:cubicBezTo>
                <a:lnTo>
                  <a:pt x="23751" y="950026"/>
                </a:lnTo>
                <a:close/>
              </a:path>
            </a:pathLst>
          </a:custGeom>
          <a:solidFill>
            <a:srgbClr val="FFFF66">
              <a:alpha val="50196"/>
            </a:srgb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28676" name="テキスト ボックス 61"/>
          <p:cNvSpPr txBox="1">
            <a:spLocks noChangeArrowheads="1"/>
          </p:cNvSpPr>
          <p:nvPr/>
        </p:nvSpPr>
        <p:spPr bwMode="auto">
          <a:xfrm>
            <a:off x="68873" y="38108"/>
            <a:ext cx="396826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altLang="ja-JP" sz="2400">
                <a:solidFill>
                  <a:schemeClr val="accent2"/>
                </a:solidFill>
                <a:latin typeface="Calibri" pitchFamily="34" charset="0"/>
              </a:rPr>
              <a:t>Land cover, landscape units,  1km</a:t>
            </a:r>
            <a:r>
              <a:rPr kumimoji="1" lang="en-US" altLang="ja-JP" sz="2400" baseline="30000">
                <a:solidFill>
                  <a:schemeClr val="accent2"/>
                </a:solidFill>
                <a:latin typeface="Calibri" pitchFamily="34" charset="0"/>
              </a:rPr>
              <a:t>2 </a:t>
            </a:r>
            <a:r>
              <a:rPr kumimoji="1" lang="en-US" altLang="ja-JP" sz="2400">
                <a:solidFill>
                  <a:schemeClr val="accent2"/>
                </a:solidFill>
                <a:latin typeface="Calibri" pitchFamily="34" charset="0"/>
              </a:rPr>
              <a:t>grids and calculation of ecosystem capital</a:t>
            </a:r>
            <a:endParaRPr kumimoji="1" lang="ja-JP" altLang="en-US" sz="2400">
              <a:solidFill>
                <a:schemeClr val="accent2"/>
              </a:solidFill>
              <a:latin typeface="Calibri" pitchFamily="34" charset="0"/>
            </a:endParaRPr>
          </a:p>
        </p:txBody>
      </p:sp>
      <p:sp>
        <p:nvSpPr>
          <p:cNvPr id="7" name="フリーフォーム 6"/>
          <p:cNvSpPr/>
          <p:nvPr/>
        </p:nvSpPr>
        <p:spPr>
          <a:xfrm>
            <a:off x="1131277" y="2078047"/>
            <a:ext cx="848458" cy="776287"/>
          </a:xfrm>
          <a:custGeom>
            <a:avLst/>
            <a:gdLst>
              <a:gd name="connsiteX0" fmla="*/ 0 w 1842057"/>
              <a:gd name="connsiteY0" fmla="*/ 907189 h 1605027"/>
              <a:gd name="connsiteX1" fmla="*/ 0 w 1842057"/>
              <a:gd name="connsiteY1" fmla="*/ 907189 h 1605027"/>
              <a:gd name="connsiteX2" fmla="*/ 83730 w 1842057"/>
              <a:gd name="connsiteY2" fmla="*/ 586184 h 1605027"/>
              <a:gd name="connsiteX3" fmla="*/ 153505 w 1842057"/>
              <a:gd name="connsiteY3" fmla="*/ 474530 h 1605027"/>
              <a:gd name="connsiteX4" fmla="*/ 209325 w 1842057"/>
              <a:gd name="connsiteY4" fmla="*/ 418703 h 1605027"/>
              <a:gd name="connsiteX5" fmla="*/ 265144 w 1842057"/>
              <a:gd name="connsiteY5" fmla="*/ 334963 h 1605027"/>
              <a:gd name="connsiteX6" fmla="*/ 320964 w 1842057"/>
              <a:gd name="connsiteY6" fmla="*/ 293092 h 1605027"/>
              <a:gd name="connsiteX7" fmla="*/ 348874 w 1842057"/>
              <a:gd name="connsiteY7" fmla="*/ 251222 h 1605027"/>
              <a:gd name="connsiteX8" fmla="*/ 418649 w 1842057"/>
              <a:gd name="connsiteY8" fmla="*/ 209352 h 1605027"/>
              <a:gd name="connsiteX9" fmla="*/ 544244 w 1842057"/>
              <a:gd name="connsiteY9" fmla="*/ 111654 h 1605027"/>
              <a:gd name="connsiteX10" fmla="*/ 655884 w 1842057"/>
              <a:gd name="connsiteY10" fmla="*/ 69784 h 1605027"/>
              <a:gd name="connsiteX11" fmla="*/ 697749 w 1842057"/>
              <a:gd name="connsiteY11" fmla="*/ 41871 h 1605027"/>
              <a:gd name="connsiteX12" fmla="*/ 753569 w 1842057"/>
              <a:gd name="connsiteY12" fmla="*/ 27914 h 1605027"/>
              <a:gd name="connsiteX13" fmla="*/ 948938 w 1842057"/>
              <a:gd name="connsiteY13" fmla="*/ 0 h 1605027"/>
              <a:gd name="connsiteX14" fmla="*/ 1116398 w 1842057"/>
              <a:gd name="connsiteY14" fmla="*/ 27914 h 1605027"/>
              <a:gd name="connsiteX15" fmla="*/ 1172218 w 1842057"/>
              <a:gd name="connsiteY15" fmla="*/ 69784 h 1605027"/>
              <a:gd name="connsiteX16" fmla="*/ 1283858 w 1842057"/>
              <a:gd name="connsiteY16" fmla="*/ 139568 h 1605027"/>
              <a:gd name="connsiteX17" fmla="*/ 1325723 w 1842057"/>
              <a:gd name="connsiteY17" fmla="*/ 181438 h 1605027"/>
              <a:gd name="connsiteX18" fmla="*/ 1535048 w 1842057"/>
              <a:gd name="connsiteY18" fmla="*/ 334963 h 1605027"/>
              <a:gd name="connsiteX19" fmla="*/ 1632732 w 1842057"/>
              <a:gd name="connsiteY19" fmla="*/ 460573 h 1605027"/>
              <a:gd name="connsiteX20" fmla="*/ 1688552 w 1842057"/>
              <a:gd name="connsiteY20" fmla="*/ 572227 h 1605027"/>
              <a:gd name="connsiteX21" fmla="*/ 1716462 w 1842057"/>
              <a:gd name="connsiteY21" fmla="*/ 614098 h 1605027"/>
              <a:gd name="connsiteX22" fmla="*/ 1758327 w 1842057"/>
              <a:gd name="connsiteY22" fmla="*/ 711795 h 1605027"/>
              <a:gd name="connsiteX23" fmla="*/ 1786237 w 1842057"/>
              <a:gd name="connsiteY23" fmla="*/ 753665 h 1605027"/>
              <a:gd name="connsiteX24" fmla="*/ 1842057 w 1842057"/>
              <a:gd name="connsiteY24" fmla="*/ 879276 h 1605027"/>
              <a:gd name="connsiteX25" fmla="*/ 1814147 w 1842057"/>
              <a:gd name="connsiteY25" fmla="*/ 1158411 h 1605027"/>
              <a:gd name="connsiteX26" fmla="*/ 1716462 w 1842057"/>
              <a:gd name="connsiteY26" fmla="*/ 1339849 h 1605027"/>
              <a:gd name="connsiteX27" fmla="*/ 1590867 w 1842057"/>
              <a:gd name="connsiteY27" fmla="*/ 1409633 h 1605027"/>
              <a:gd name="connsiteX28" fmla="*/ 1144308 w 1842057"/>
              <a:gd name="connsiteY28" fmla="*/ 1605027 h 1605027"/>
              <a:gd name="connsiteX29" fmla="*/ 558199 w 1842057"/>
              <a:gd name="connsiteY29" fmla="*/ 1591070 h 1605027"/>
              <a:gd name="connsiteX30" fmla="*/ 502379 w 1842057"/>
              <a:gd name="connsiteY30" fmla="*/ 1577114 h 1605027"/>
              <a:gd name="connsiteX31" fmla="*/ 474469 w 1842057"/>
              <a:gd name="connsiteY31" fmla="*/ 1535243 h 1605027"/>
              <a:gd name="connsiteX32" fmla="*/ 418649 w 1842057"/>
              <a:gd name="connsiteY32" fmla="*/ 1493373 h 1605027"/>
              <a:gd name="connsiteX33" fmla="*/ 390739 w 1842057"/>
              <a:gd name="connsiteY33" fmla="*/ 1451503 h 1605027"/>
              <a:gd name="connsiteX34" fmla="*/ 320964 w 1842057"/>
              <a:gd name="connsiteY34" fmla="*/ 1367762 h 1605027"/>
              <a:gd name="connsiteX35" fmla="*/ 293054 w 1842057"/>
              <a:gd name="connsiteY35" fmla="*/ 1270065 h 1605027"/>
              <a:gd name="connsiteX36" fmla="*/ 265144 w 1842057"/>
              <a:gd name="connsiteY36" fmla="*/ 1186325 h 1605027"/>
              <a:gd name="connsiteX37" fmla="*/ 153505 w 1842057"/>
              <a:gd name="connsiteY37" fmla="*/ 1074670 h 1605027"/>
              <a:gd name="connsiteX38" fmla="*/ 111640 w 1842057"/>
              <a:gd name="connsiteY38" fmla="*/ 1046757 h 1605027"/>
              <a:gd name="connsiteX39" fmla="*/ 83730 w 1842057"/>
              <a:gd name="connsiteY39" fmla="*/ 1004887 h 1605027"/>
              <a:gd name="connsiteX40" fmla="*/ 0 w 1842057"/>
              <a:gd name="connsiteY40" fmla="*/ 907189 h 16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42057" h="1605027">
                <a:moveTo>
                  <a:pt x="0" y="907189"/>
                </a:moveTo>
                <a:lnTo>
                  <a:pt x="0" y="907189"/>
                </a:lnTo>
                <a:cubicBezTo>
                  <a:pt x="27910" y="800187"/>
                  <a:pt x="49895" y="691462"/>
                  <a:pt x="83730" y="586184"/>
                </a:cubicBezTo>
                <a:cubicBezTo>
                  <a:pt x="84806" y="582837"/>
                  <a:pt x="141107" y="488997"/>
                  <a:pt x="153505" y="474530"/>
                </a:cubicBezTo>
                <a:cubicBezTo>
                  <a:pt x="170630" y="454549"/>
                  <a:pt x="192887" y="439253"/>
                  <a:pt x="209325" y="418703"/>
                </a:cubicBezTo>
                <a:cubicBezTo>
                  <a:pt x="230279" y="392506"/>
                  <a:pt x="238308" y="355093"/>
                  <a:pt x="265144" y="334963"/>
                </a:cubicBezTo>
                <a:cubicBezTo>
                  <a:pt x="283751" y="321006"/>
                  <a:pt x="304518" y="309540"/>
                  <a:pt x="320964" y="293092"/>
                </a:cubicBezTo>
                <a:cubicBezTo>
                  <a:pt x="332824" y="281231"/>
                  <a:pt x="336139" y="262139"/>
                  <a:pt x="348874" y="251222"/>
                </a:cubicBezTo>
                <a:cubicBezTo>
                  <a:pt x="369467" y="233568"/>
                  <a:pt x="396713" y="225307"/>
                  <a:pt x="418649" y="209352"/>
                </a:cubicBezTo>
                <a:cubicBezTo>
                  <a:pt x="431365" y="200103"/>
                  <a:pt x="510881" y="126821"/>
                  <a:pt x="544244" y="111654"/>
                </a:cubicBezTo>
                <a:cubicBezTo>
                  <a:pt x="580425" y="95206"/>
                  <a:pt x="619703" y="86232"/>
                  <a:pt x="655884" y="69784"/>
                </a:cubicBezTo>
                <a:cubicBezTo>
                  <a:pt x="671153" y="62843"/>
                  <a:pt x="682333" y="48479"/>
                  <a:pt x="697749" y="41871"/>
                </a:cubicBezTo>
                <a:cubicBezTo>
                  <a:pt x="715377" y="34315"/>
                  <a:pt x="734762" y="31676"/>
                  <a:pt x="753569" y="27914"/>
                </a:cubicBezTo>
                <a:cubicBezTo>
                  <a:pt x="820636" y="14499"/>
                  <a:pt x="880338" y="8576"/>
                  <a:pt x="948938" y="0"/>
                </a:cubicBezTo>
                <a:cubicBezTo>
                  <a:pt x="967961" y="2114"/>
                  <a:pt x="1076895" y="5338"/>
                  <a:pt x="1116398" y="27914"/>
                </a:cubicBezTo>
                <a:cubicBezTo>
                  <a:pt x="1136592" y="39455"/>
                  <a:pt x="1152495" y="57455"/>
                  <a:pt x="1172218" y="69784"/>
                </a:cubicBezTo>
                <a:cubicBezTo>
                  <a:pt x="1260185" y="124771"/>
                  <a:pt x="1198713" y="66578"/>
                  <a:pt x="1283858" y="139568"/>
                </a:cubicBezTo>
                <a:cubicBezTo>
                  <a:pt x="1298842" y="152413"/>
                  <a:pt x="1309808" y="169766"/>
                  <a:pt x="1325723" y="181438"/>
                </a:cubicBezTo>
                <a:cubicBezTo>
                  <a:pt x="1405785" y="240158"/>
                  <a:pt x="1476289" y="264442"/>
                  <a:pt x="1535048" y="334963"/>
                </a:cubicBezTo>
                <a:cubicBezTo>
                  <a:pt x="1569001" y="375712"/>
                  <a:pt x="1609014" y="413131"/>
                  <a:pt x="1632732" y="460573"/>
                </a:cubicBezTo>
                <a:cubicBezTo>
                  <a:pt x="1651339" y="497791"/>
                  <a:pt x="1665473" y="537604"/>
                  <a:pt x="1688552" y="572227"/>
                </a:cubicBezTo>
                <a:cubicBezTo>
                  <a:pt x="1697855" y="586184"/>
                  <a:pt x="1708961" y="599095"/>
                  <a:pt x="1716462" y="614098"/>
                </a:cubicBezTo>
                <a:cubicBezTo>
                  <a:pt x="1794735" y="770665"/>
                  <a:pt x="1642183" y="508518"/>
                  <a:pt x="1758327" y="711795"/>
                </a:cubicBezTo>
                <a:cubicBezTo>
                  <a:pt x="1766648" y="726359"/>
                  <a:pt x="1779425" y="738337"/>
                  <a:pt x="1786237" y="753665"/>
                </a:cubicBezTo>
                <a:cubicBezTo>
                  <a:pt x="1852664" y="903145"/>
                  <a:pt x="1778893" y="784519"/>
                  <a:pt x="1842057" y="879276"/>
                </a:cubicBezTo>
                <a:cubicBezTo>
                  <a:pt x="1841562" y="887190"/>
                  <a:pt x="1842419" y="1090550"/>
                  <a:pt x="1814147" y="1158411"/>
                </a:cubicBezTo>
                <a:cubicBezTo>
                  <a:pt x="1808257" y="1172549"/>
                  <a:pt x="1739275" y="1313774"/>
                  <a:pt x="1716462" y="1339849"/>
                </a:cubicBezTo>
                <a:cubicBezTo>
                  <a:pt x="1671778" y="1390923"/>
                  <a:pt x="1648661" y="1379356"/>
                  <a:pt x="1590867" y="1409633"/>
                </a:cubicBezTo>
                <a:cubicBezTo>
                  <a:pt x="1246304" y="1590141"/>
                  <a:pt x="1497786" y="1494551"/>
                  <a:pt x="1144308" y="1605027"/>
                </a:cubicBezTo>
                <a:lnTo>
                  <a:pt x="558199" y="1591070"/>
                </a:lnTo>
                <a:cubicBezTo>
                  <a:pt x="539038" y="1590237"/>
                  <a:pt x="518337" y="1587754"/>
                  <a:pt x="502379" y="1577114"/>
                </a:cubicBezTo>
                <a:cubicBezTo>
                  <a:pt x="488423" y="1567809"/>
                  <a:pt x="486329" y="1547104"/>
                  <a:pt x="474469" y="1535243"/>
                </a:cubicBezTo>
                <a:cubicBezTo>
                  <a:pt x="458023" y="1518795"/>
                  <a:pt x="435095" y="1509821"/>
                  <a:pt x="418649" y="1493373"/>
                </a:cubicBezTo>
                <a:cubicBezTo>
                  <a:pt x="406789" y="1481512"/>
                  <a:pt x="401476" y="1464389"/>
                  <a:pt x="390739" y="1451503"/>
                </a:cubicBezTo>
                <a:cubicBezTo>
                  <a:pt x="301202" y="1344045"/>
                  <a:pt x="390257" y="1471716"/>
                  <a:pt x="320964" y="1367762"/>
                </a:cubicBezTo>
                <a:cubicBezTo>
                  <a:pt x="311661" y="1335196"/>
                  <a:pt x="303013" y="1302436"/>
                  <a:pt x="293054" y="1270065"/>
                </a:cubicBezTo>
                <a:cubicBezTo>
                  <a:pt x="284402" y="1241943"/>
                  <a:pt x="289624" y="1202648"/>
                  <a:pt x="265144" y="1186325"/>
                </a:cubicBezTo>
                <a:cubicBezTo>
                  <a:pt x="170748" y="1123384"/>
                  <a:pt x="282329" y="1203510"/>
                  <a:pt x="153505" y="1074670"/>
                </a:cubicBezTo>
                <a:cubicBezTo>
                  <a:pt x="141646" y="1062809"/>
                  <a:pt x="125595" y="1056061"/>
                  <a:pt x="111640" y="1046757"/>
                </a:cubicBezTo>
                <a:lnTo>
                  <a:pt x="83730" y="1004887"/>
                </a:lnTo>
                <a:lnTo>
                  <a:pt x="0" y="907189"/>
                </a:lnTo>
                <a:close/>
              </a:path>
            </a:pathLst>
          </a:cu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kumimoji="1" lang="ja-JP" altLang="en-US"/>
          </a:p>
        </p:txBody>
      </p:sp>
      <p:grpSp>
        <p:nvGrpSpPr>
          <p:cNvPr id="28678" name="Group 11"/>
          <p:cNvGrpSpPr>
            <a:grpSpLocks/>
          </p:cNvGrpSpPr>
          <p:nvPr/>
        </p:nvGrpSpPr>
        <p:grpSpPr bwMode="auto">
          <a:xfrm>
            <a:off x="1131277" y="1687513"/>
            <a:ext cx="1191358" cy="1166812"/>
            <a:chOff x="579438" y="2990636"/>
            <a:chExt cx="1191600" cy="1166907"/>
          </a:xfrm>
        </p:grpSpPr>
        <p:sp>
          <p:nvSpPr>
            <p:cNvPr id="3" name="Rectangle 2"/>
            <p:cNvSpPr/>
            <p:nvPr/>
          </p:nvSpPr>
          <p:spPr>
            <a:xfrm>
              <a:off x="579438" y="2990636"/>
              <a:ext cx="1191600" cy="1166907"/>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cxnSp>
          <p:nvCxnSpPr>
            <p:cNvPr id="9" name="Straight Connector 8"/>
            <p:cNvCxnSpPr>
              <a:stCxn id="3" idx="0"/>
              <a:endCxn id="3" idx="2"/>
            </p:cNvCxnSpPr>
            <p:nvPr/>
          </p:nvCxnSpPr>
          <p:spPr>
            <a:xfrm>
              <a:off x="1175971" y="2990636"/>
              <a:ext cx="0" cy="116690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a:stCxn id="3" idx="1"/>
              <a:endCxn id="3" idx="3"/>
            </p:cNvCxnSpPr>
            <p:nvPr/>
          </p:nvCxnSpPr>
          <p:spPr>
            <a:xfrm>
              <a:off x="579438" y="3574884"/>
              <a:ext cx="1191600" cy="0"/>
            </a:xfrm>
            <a:prstGeom prst="line">
              <a:avLst/>
            </a:prstGeom>
          </p:spPr>
          <p:style>
            <a:lnRef idx="2">
              <a:schemeClr val="dk1"/>
            </a:lnRef>
            <a:fillRef idx="0">
              <a:schemeClr val="dk1"/>
            </a:fillRef>
            <a:effectRef idx="1">
              <a:schemeClr val="dk1"/>
            </a:effectRef>
            <a:fontRef idx="minor">
              <a:schemeClr val="tx1"/>
            </a:fontRef>
          </p:style>
        </p:cxnSp>
      </p:grpSp>
      <p:sp>
        <p:nvSpPr>
          <p:cNvPr id="66" name="Rectangle 65"/>
          <p:cNvSpPr/>
          <p:nvPr/>
        </p:nvSpPr>
        <p:spPr>
          <a:xfrm>
            <a:off x="1131277" y="1687513"/>
            <a:ext cx="1191358" cy="1166812"/>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nvGrpSpPr>
          <p:cNvPr id="28680" name="Group 26"/>
          <p:cNvGrpSpPr>
            <a:grpSpLocks/>
          </p:cNvGrpSpPr>
          <p:nvPr/>
        </p:nvGrpSpPr>
        <p:grpSpPr bwMode="auto">
          <a:xfrm>
            <a:off x="4500197" y="3225801"/>
            <a:ext cx="1203080" cy="1190625"/>
            <a:chOff x="5880179" y="2523206"/>
            <a:chExt cx="1203475" cy="1190216"/>
          </a:xfrm>
        </p:grpSpPr>
        <p:grpSp>
          <p:nvGrpSpPr>
            <p:cNvPr id="28737" name="グループ化 4"/>
            <p:cNvGrpSpPr>
              <a:grpSpLocks/>
            </p:cNvGrpSpPr>
            <p:nvPr/>
          </p:nvGrpSpPr>
          <p:grpSpPr bwMode="auto">
            <a:xfrm>
              <a:off x="5892054" y="2523206"/>
              <a:ext cx="1191600" cy="1190216"/>
              <a:chOff x="578900" y="1442415"/>
              <a:chExt cx="1320866" cy="1315598"/>
            </a:xfrm>
          </p:grpSpPr>
          <p:sp>
            <p:nvSpPr>
              <p:cNvPr id="59" name="正方形/長方形 13"/>
              <p:cNvSpPr/>
              <p:nvPr/>
            </p:nvSpPr>
            <p:spPr>
              <a:xfrm>
                <a:off x="578736" y="1442415"/>
                <a:ext cx="661327"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60" name="正方形/長方形 14"/>
              <p:cNvSpPr/>
              <p:nvPr/>
            </p:nvSpPr>
            <p:spPr>
              <a:xfrm>
                <a:off x="1240063" y="1442415"/>
                <a:ext cx="659703"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a:t>
                </a:r>
                <a:endParaRPr kumimoji="1" lang="ja-JP" altLang="en-US" sz="3200" dirty="0">
                  <a:solidFill>
                    <a:schemeClr val="tx1"/>
                  </a:solidFill>
                </a:endParaRPr>
              </a:p>
            </p:txBody>
          </p:sp>
          <p:sp>
            <p:nvSpPr>
              <p:cNvPr id="61" name="正方形/長方形 15"/>
              <p:cNvSpPr/>
              <p:nvPr/>
            </p:nvSpPr>
            <p:spPr>
              <a:xfrm>
                <a:off x="578736" y="2101968"/>
                <a:ext cx="661327"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6</a:t>
                </a:r>
                <a:endParaRPr kumimoji="1" lang="ja-JP" altLang="en-US" sz="2800" dirty="0">
                  <a:solidFill>
                    <a:schemeClr val="tx1"/>
                  </a:solidFill>
                </a:endParaRPr>
              </a:p>
            </p:txBody>
          </p:sp>
          <p:sp>
            <p:nvSpPr>
              <p:cNvPr id="62" name="正方形/長方形 16"/>
              <p:cNvSpPr/>
              <p:nvPr/>
            </p:nvSpPr>
            <p:spPr>
              <a:xfrm>
                <a:off x="1240063" y="2101968"/>
                <a:ext cx="659703"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4</a:t>
                </a:r>
                <a:endParaRPr kumimoji="1" lang="ja-JP" altLang="en-US" sz="2800" dirty="0">
                  <a:solidFill>
                    <a:schemeClr val="tx1"/>
                  </a:solidFill>
                </a:endParaRPr>
              </a:p>
            </p:txBody>
          </p:sp>
        </p:grpSp>
        <p:sp>
          <p:nvSpPr>
            <p:cNvPr id="81" name="Rectangle 80"/>
            <p:cNvSpPr/>
            <p:nvPr/>
          </p:nvSpPr>
          <p:spPr>
            <a:xfrm>
              <a:off x="5880179" y="2540663"/>
              <a:ext cx="1191748" cy="1166411"/>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8681" name="Group 85"/>
          <p:cNvGrpSpPr>
            <a:grpSpLocks/>
          </p:cNvGrpSpPr>
          <p:nvPr/>
        </p:nvGrpSpPr>
        <p:grpSpPr bwMode="auto">
          <a:xfrm>
            <a:off x="4489940" y="1811347"/>
            <a:ext cx="1203081" cy="1189037"/>
            <a:chOff x="5880179" y="2523206"/>
            <a:chExt cx="1203475" cy="1190216"/>
          </a:xfrm>
        </p:grpSpPr>
        <p:grpSp>
          <p:nvGrpSpPr>
            <p:cNvPr id="28731" name="グループ化 4"/>
            <p:cNvGrpSpPr>
              <a:grpSpLocks/>
            </p:cNvGrpSpPr>
            <p:nvPr/>
          </p:nvGrpSpPr>
          <p:grpSpPr bwMode="auto">
            <a:xfrm>
              <a:off x="5892054" y="2523206"/>
              <a:ext cx="1191600" cy="1190216"/>
              <a:chOff x="578900" y="1442415"/>
              <a:chExt cx="1320866" cy="1315598"/>
            </a:xfrm>
          </p:grpSpPr>
          <p:sp>
            <p:nvSpPr>
              <p:cNvPr id="89" name="正方形/長方形 13"/>
              <p:cNvSpPr/>
              <p:nvPr/>
            </p:nvSpPr>
            <p:spPr>
              <a:xfrm>
                <a:off x="578736" y="1442415"/>
                <a:ext cx="661328" cy="655164"/>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2</a:t>
                </a:r>
                <a:endParaRPr kumimoji="1" lang="ja-JP" altLang="en-US" sz="3200" dirty="0">
                  <a:solidFill>
                    <a:schemeClr val="tx1"/>
                  </a:solidFill>
                </a:endParaRPr>
              </a:p>
            </p:txBody>
          </p:sp>
          <p:sp>
            <p:nvSpPr>
              <p:cNvPr id="90" name="正方形/長方形 14"/>
              <p:cNvSpPr/>
              <p:nvPr/>
            </p:nvSpPr>
            <p:spPr>
              <a:xfrm>
                <a:off x="1240064" y="1442415"/>
                <a:ext cx="659702" cy="655164"/>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91" name="正方形/長方形 15"/>
              <p:cNvSpPr/>
              <p:nvPr/>
            </p:nvSpPr>
            <p:spPr>
              <a:xfrm>
                <a:off x="578736" y="2102849"/>
                <a:ext cx="661328" cy="655164"/>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4</a:t>
                </a:r>
                <a:endParaRPr kumimoji="1" lang="ja-JP" altLang="en-US" sz="3200" dirty="0">
                  <a:solidFill>
                    <a:schemeClr val="tx1"/>
                  </a:solidFill>
                </a:endParaRPr>
              </a:p>
            </p:txBody>
          </p:sp>
          <p:sp>
            <p:nvSpPr>
              <p:cNvPr id="92" name="正方形/長方形 16"/>
              <p:cNvSpPr/>
              <p:nvPr/>
            </p:nvSpPr>
            <p:spPr>
              <a:xfrm>
                <a:off x="1240064" y="2102849"/>
                <a:ext cx="659702" cy="655164"/>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3</a:t>
                </a:r>
                <a:endParaRPr kumimoji="1" lang="ja-JP" altLang="en-US" sz="3200" dirty="0">
                  <a:solidFill>
                    <a:schemeClr val="tx1"/>
                  </a:solidFill>
                </a:endParaRPr>
              </a:p>
            </p:txBody>
          </p:sp>
        </p:grpSp>
        <p:sp>
          <p:nvSpPr>
            <p:cNvPr id="88" name="Rectangle 87"/>
            <p:cNvSpPr/>
            <p:nvPr/>
          </p:nvSpPr>
          <p:spPr>
            <a:xfrm>
              <a:off x="5880179" y="2540685"/>
              <a:ext cx="1191748" cy="1166380"/>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8682" name="Group 92"/>
          <p:cNvGrpSpPr>
            <a:grpSpLocks/>
          </p:cNvGrpSpPr>
          <p:nvPr/>
        </p:nvGrpSpPr>
        <p:grpSpPr bwMode="auto">
          <a:xfrm>
            <a:off x="4476751" y="384175"/>
            <a:ext cx="1203080" cy="1189038"/>
            <a:chOff x="5880179" y="2523206"/>
            <a:chExt cx="1203475" cy="1190216"/>
          </a:xfrm>
        </p:grpSpPr>
        <p:grpSp>
          <p:nvGrpSpPr>
            <p:cNvPr id="28725" name="グループ化 4"/>
            <p:cNvGrpSpPr>
              <a:grpSpLocks/>
            </p:cNvGrpSpPr>
            <p:nvPr/>
          </p:nvGrpSpPr>
          <p:grpSpPr bwMode="auto">
            <a:xfrm>
              <a:off x="5892054" y="2523206"/>
              <a:ext cx="1191600" cy="1190216"/>
              <a:chOff x="578900" y="1442415"/>
              <a:chExt cx="1320866" cy="1315598"/>
            </a:xfrm>
          </p:grpSpPr>
          <p:sp>
            <p:nvSpPr>
              <p:cNvPr id="96" name="正方形/長方形 13"/>
              <p:cNvSpPr/>
              <p:nvPr/>
            </p:nvSpPr>
            <p:spPr>
              <a:xfrm>
                <a:off x="578736" y="1442415"/>
                <a:ext cx="661327" cy="65516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6</a:t>
                </a:r>
                <a:endParaRPr kumimoji="1" lang="ja-JP" altLang="en-US" sz="3200" dirty="0">
                  <a:solidFill>
                    <a:schemeClr val="tx1"/>
                  </a:solidFill>
                </a:endParaRPr>
              </a:p>
            </p:txBody>
          </p:sp>
          <p:sp>
            <p:nvSpPr>
              <p:cNvPr id="97" name="正方形/長方形 14"/>
              <p:cNvSpPr/>
              <p:nvPr/>
            </p:nvSpPr>
            <p:spPr>
              <a:xfrm>
                <a:off x="1240063" y="1442415"/>
                <a:ext cx="659703" cy="65516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5</a:t>
                </a:r>
                <a:endParaRPr kumimoji="1" lang="ja-JP" altLang="en-US" sz="3200" dirty="0">
                  <a:solidFill>
                    <a:schemeClr val="tx1"/>
                  </a:solidFill>
                </a:endParaRPr>
              </a:p>
            </p:txBody>
          </p:sp>
          <p:sp>
            <p:nvSpPr>
              <p:cNvPr id="98" name="正方形/長方形 15"/>
              <p:cNvSpPr/>
              <p:nvPr/>
            </p:nvSpPr>
            <p:spPr>
              <a:xfrm>
                <a:off x="578736" y="2102848"/>
                <a:ext cx="661327" cy="65516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10</a:t>
                </a:r>
                <a:endParaRPr kumimoji="1" lang="ja-JP" altLang="en-US" sz="2800" dirty="0">
                  <a:solidFill>
                    <a:schemeClr val="tx1"/>
                  </a:solidFill>
                </a:endParaRPr>
              </a:p>
            </p:txBody>
          </p:sp>
          <p:sp>
            <p:nvSpPr>
              <p:cNvPr id="99" name="正方形/長方形 16"/>
              <p:cNvSpPr/>
              <p:nvPr/>
            </p:nvSpPr>
            <p:spPr>
              <a:xfrm>
                <a:off x="1240063" y="2102848"/>
                <a:ext cx="659703" cy="65516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8</a:t>
                </a:r>
                <a:endParaRPr kumimoji="1" lang="ja-JP" altLang="en-US" sz="2800" dirty="0">
                  <a:solidFill>
                    <a:schemeClr val="tx1"/>
                  </a:solidFill>
                </a:endParaRPr>
              </a:p>
            </p:txBody>
          </p:sp>
        </p:grpSp>
        <p:sp>
          <p:nvSpPr>
            <p:cNvPr id="95" name="Rectangle 94"/>
            <p:cNvSpPr/>
            <p:nvPr/>
          </p:nvSpPr>
          <p:spPr>
            <a:xfrm>
              <a:off x="5880179" y="2540686"/>
              <a:ext cx="1191748" cy="1166379"/>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8683" name="Group 99"/>
          <p:cNvGrpSpPr>
            <a:grpSpLocks/>
          </p:cNvGrpSpPr>
          <p:nvPr/>
        </p:nvGrpSpPr>
        <p:grpSpPr bwMode="auto">
          <a:xfrm>
            <a:off x="4513389" y="5256222"/>
            <a:ext cx="1270249" cy="1190625"/>
            <a:chOff x="5880179" y="2523206"/>
            <a:chExt cx="1203475" cy="1190216"/>
          </a:xfrm>
        </p:grpSpPr>
        <p:grpSp>
          <p:nvGrpSpPr>
            <p:cNvPr id="28719" name="グループ化 4"/>
            <p:cNvGrpSpPr>
              <a:grpSpLocks/>
            </p:cNvGrpSpPr>
            <p:nvPr/>
          </p:nvGrpSpPr>
          <p:grpSpPr bwMode="auto">
            <a:xfrm>
              <a:off x="5892054" y="2523206"/>
              <a:ext cx="1191600" cy="1190216"/>
              <a:chOff x="578900" y="1442415"/>
              <a:chExt cx="1320866" cy="1315598"/>
            </a:xfrm>
          </p:grpSpPr>
          <p:sp>
            <p:nvSpPr>
              <p:cNvPr id="103" name="正方形/長方形 13"/>
              <p:cNvSpPr/>
              <p:nvPr/>
            </p:nvSpPr>
            <p:spPr>
              <a:xfrm>
                <a:off x="578736" y="1442415"/>
                <a:ext cx="661328"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12</a:t>
                </a:r>
                <a:endParaRPr kumimoji="1" lang="ja-JP" altLang="en-US" sz="3200" dirty="0">
                  <a:solidFill>
                    <a:schemeClr val="tx1"/>
                  </a:solidFill>
                </a:endParaRPr>
              </a:p>
            </p:txBody>
          </p:sp>
          <p:sp>
            <p:nvSpPr>
              <p:cNvPr id="104" name="正方形/長方形 14"/>
              <p:cNvSpPr/>
              <p:nvPr/>
            </p:nvSpPr>
            <p:spPr>
              <a:xfrm>
                <a:off x="1240064" y="1442415"/>
                <a:ext cx="659702"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10</a:t>
                </a:r>
                <a:endParaRPr kumimoji="1" lang="ja-JP" altLang="en-US" sz="2800" dirty="0">
                  <a:solidFill>
                    <a:schemeClr val="tx1"/>
                  </a:solidFill>
                </a:endParaRPr>
              </a:p>
            </p:txBody>
          </p:sp>
          <p:sp>
            <p:nvSpPr>
              <p:cNvPr id="105" name="正方形/長方形 15"/>
              <p:cNvSpPr/>
              <p:nvPr/>
            </p:nvSpPr>
            <p:spPr>
              <a:xfrm>
                <a:off x="578736" y="2101968"/>
                <a:ext cx="661328"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20</a:t>
                </a:r>
                <a:endParaRPr kumimoji="1" lang="ja-JP" altLang="en-US" sz="2800" dirty="0">
                  <a:solidFill>
                    <a:schemeClr val="tx1"/>
                  </a:solidFill>
                </a:endParaRPr>
              </a:p>
            </p:txBody>
          </p:sp>
          <p:sp>
            <p:nvSpPr>
              <p:cNvPr id="106" name="正方形/長方形 16"/>
              <p:cNvSpPr/>
              <p:nvPr/>
            </p:nvSpPr>
            <p:spPr>
              <a:xfrm>
                <a:off x="1240064" y="2101968"/>
                <a:ext cx="659702"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15</a:t>
                </a:r>
                <a:endParaRPr kumimoji="1" lang="ja-JP" altLang="en-US" sz="2800" dirty="0">
                  <a:solidFill>
                    <a:schemeClr val="tx1"/>
                  </a:solidFill>
                </a:endParaRPr>
              </a:p>
            </p:txBody>
          </p:sp>
        </p:grpSp>
        <p:sp>
          <p:nvSpPr>
            <p:cNvPr id="102" name="Rectangle 101"/>
            <p:cNvSpPr/>
            <p:nvPr/>
          </p:nvSpPr>
          <p:spPr>
            <a:xfrm>
              <a:off x="5880179" y="2540662"/>
              <a:ext cx="1191748" cy="1166412"/>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cxnSp>
        <p:nvCxnSpPr>
          <p:cNvPr id="29" name="Straight Connector 28"/>
          <p:cNvCxnSpPr/>
          <p:nvPr/>
        </p:nvCxnSpPr>
        <p:spPr>
          <a:xfrm>
            <a:off x="4506063" y="5010150"/>
            <a:ext cx="1144465" cy="0"/>
          </a:xfrm>
          <a:prstGeom prst="line">
            <a:avLst/>
          </a:prstGeom>
          <a:ln w="57150"/>
        </p:spPr>
        <p:style>
          <a:lnRef idx="2">
            <a:schemeClr val="dk1"/>
          </a:lnRef>
          <a:fillRef idx="0">
            <a:schemeClr val="dk1"/>
          </a:fillRef>
          <a:effectRef idx="1">
            <a:schemeClr val="dk1"/>
          </a:effectRef>
          <a:fontRef idx="minor">
            <a:schemeClr val="tx1"/>
          </a:fontRef>
        </p:style>
      </p:cxnSp>
      <p:sp>
        <p:nvSpPr>
          <p:cNvPr id="28685" name="TextBox 30"/>
          <p:cNvSpPr txBox="1">
            <a:spLocks noChangeArrowheads="1"/>
          </p:cNvSpPr>
          <p:nvPr/>
        </p:nvSpPr>
        <p:spPr bwMode="auto">
          <a:xfrm>
            <a:off x="6644058" y="439738"/>
            <a:ext cx="1330569"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a:latin typeface="Calibri" pitchFamily="34" charset="0"/>
                <a:ea typeface="MS PGothic" pitchFamily="34" charset="-128"/>
              </a:rPr>
              <a:t>Carbon</a:t>
            </a:r>
          </a:p>
          <a:p>
            <a:pPr algn="ctr" eaLnBrk="1" hangingPunct="1"/>
            <a:r>
              <a:rPr kumimoji="1" lang="en-US" sz="2400">
                <a:latin typeface="Calibri" pitchFamily="34" charset="0"/>
                <a:ea typeface="MS PGothic" pitchFamily="34" charset="-128"/>
              </a:rPr>
              <a:t>surplus</a:t>
            </a:r>
          </a:p>
        </p:txBody>
      </p:sp>
      <p:sp>
        <p:nvSpPr>
          <p:cNvPr id="28686" name="TextBox 109"/>
          <p:cNvSpPr txBox="1">
            <a:spLocks noChangeArrowheads="1"/>
          </p:cNvSpPr>
          <p:nvPr/>
        </p:nvSpPr>
        <p:spPr bwMode="auto">
          <a:xfrm>
            <a:off x="6644058" y="1879609"/>
            <a:ext cx="1330569"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a:latin typeface="Calibri" pitchFamily="34" charset="0"/>
                <a:ea typeface="MS PGothic" pitchFamily="34" charset="-128"/>
              </a:rPr>
              <a:t>Water surplus</a:t>
            </a:r>
          </a:p>
        </p:txBody>
      </p:sp>
      <p:sp>
        <p:nvSpPr>
          <p:cNvPr id="28687" name="TextBox 110"/>
          <p:cNvSpPr txBox="1">
            <a:spLocks noChangeArrowheads="1"/>
          </p:cNvSpPr>
          <p:nvPr/>
        </p:nvSpPr>
        <p:spPr bwMode="auto">
          <a:xfrm>
            <a:off x="6424250" y="3171825"/>
            <a:ext cx="177018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2400">
                <a:latin typeface="Calibri" pitchFamily="34" charset="0"/>
                <a:ea typeface="MS PGothic" pitchFamily="34" charset="-128"/>
              </a:rPr>
              <a:t>Landscape integrity, biodiversity</a:t>
            </a:r>
          </a:p>
        </p:txBody>
      </p:sp>
      <p:sp>
        <p:nvSpPr>
          <p:cNvPr id="28688" name="TextBox 35"/>
          <p:cNvSpPr txBox="1">
            <a:spLocks noChangeArrowheads="1"/>
          </p:cNvSpPr>
          <p:nvPr/>
        </p:nvSpPr>
        <p:spPr bwMode="auto">
          <a:xfrm>
            <a:off x="6868258" y="1292225"/>
            <a:ext cx="88362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a:latin typeface="Calibri" pitchFamily="34" charset="0"/>
                <a:ea typeface="MS PGothic" pitchFamily="34" charset="-128"/>
              </a:rPr>
              <a:t>“+”</a:t>
            </a:r>
          </a:p>
        </p:txBody>
      </p:sp>
      <p:sp>
        <p:nvSpPr>
          <p:cNvPr id="28689" name="TextBox 113"/>
          <p:cNvSpPr txBox="1">
            <a:spLocks noChangeArrowheads="1"/>
          </p:cNvSpPr>
          <p:nvPr/>
        </p:nvSpPr>
        <p:spPr bwMode="auto">
          <a:xfrm>
            <a:off x="6824297" y="4659313"/>
            <a:ext cx="99792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a:latin typeface="Calibri" pitchFamily="34" charset="0"/>
                <a:ea typeface="MS PGothic" pitchFamily="34" charset="-128"/>
              </a:rPr>
              <a:t>“=”</a:t>
            </a:r>
          </a:p>
        </p:txBody>
      </p:sp>
      <p:sp>
        <p:nvSpPr>
          <p:cNvPr id="28690" name="TextBox 114"/>
          <p:cNvSpPr txBox="1">
            <a:spLocks noChangeArrowheads="1"/>
          </p:cNvSpPr>
          <p:nvPr/>
        </p:nvSpPr>
        <p:spPr bwMode="auto">
          <a:xfrm>
            <a:off x="6811107" y="2655888"/>
            <a:ext cx="99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a:latin typeface="Calibri" pitchFamily="34" charset="0"/>
                <a:ea typeface="MS PGothic" pitchFamily="34" charset="-128"/>
              </a:rPr>
              <a:t>“+”</a:t>
            </a:r>
          </a:p>
        </p:txBody>
      </p:sp>
      <p:sp>
        <p:nvSpPr>
          <p:cNvPr id="28691" name="Rectangle 36"/>
          <p:cNvSpPr>
            <a:spLocks noChangeArrowheads="1"/>
          </p:cNvSpPr>
          <p:nvPr/>
        </p:nvSpPr>
        <p:spPr bwMode="auto">
          <a:xfrm>
            <a:off x="6210300" y="5270500"/>
            <a:ext cx="222592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kumimoji="1" lang="en-US" altLang="ja-JP" sz="2400">
                <a:latin typeface="Calibri" pitchFamily="34" charset="0"/>
              </a:rPr>
              <a:t>Total ecosystem capital potential (or capacity)</a:t>
            </a:r>
            <a:endParaRPr kumimoji="1" lang="en-US" sz="2400">
              <a:latin typeface="Calibri" pitchFamily="34" charset="0"/>
              <a:ea typeface="MS PGothic" pitchFamily="34" charset="-128"/>
            </a:endParaRPr>
          </a:p>
        </p:txBody>
      </p:sp>
      <p:grpSp>
        <p:nvGrpSpPr>
          <p:cNvPr id="28692" name="Group 137"/>
          <p:cNvGrpSpPr>
            <a:grpSpLocks/>
          </p:cNvGrpSpPr>
          <p:nvPr/>
        </p:nvGrpSpPr>
        <p:grpSpPr bwMode="auto">
          <a:xfrm>
            <a:off x="854320" y="4256088"/>
            <a:ext cx="2879480" cy="2508250"/>
            <a:chOff x="51023" y="1374915"/>
            <a:chExt cx="2880000" cy="2508316"/>
          </a:xfrm>
        </p:grpSpPr>
        <p:grpSp>
          <p:nvGrpSpPr>
            <p:cNvPr id="28709" name="Group 138"/>
            <p:cNvGrpSpPr>
              <a:grpSpLocks/>
            </p:cNvGrpSpPr>
            <p:nvPr/>
          </p:nvGrpSpPr>
          <p:grpSpPr bwMode="auto">
            <a:xfrm>
              <a:off x="588960" y="1374915"/>
              <a:ext cx="1801587" cy="2508316"/>
              <a:chOff x="588960" y="1374915"/>
              <a:chExt cx="1801587" cy="2508316"/>
            </a:xfrm>
          </p:grpSpPr>
          <p:cxnSp>
            <p:nvCxnSpPr>
              <p:cNvPr id="145" name="Straight Connector 144"/>
              <p:cNvCxnSpPr/>
              <p:nvPr/>
            </p:nvCxnSpPr>
            <p:spPr>
              <a:xfrm>
                <a:off x="1181038"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792214"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88916"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2390199" y="1374915"/>
                <a:ext cx="0" cy="250831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710" name="Group 139"/>
            <p:cNvGrpSpPr>
              <a:grpSpLocks/>
            </p:cNvGrpSpPr>
            <p:nvPr/>
          </p:nvGrpSpPr>
          <p:grpSpPr bwMode="auto">
            <a:xfrm>
              <a:off x="51023" y="1805640"/>
              <a:ext cx="2880000" cy="1747235"/>
              <a:chOff x="51023" y="1805640"/>
              <a:chExt cx="2880000" cy="1747235"/>
            </a:xfrm>
          </p:grpSpPr>
          <p:cxnSp>
            <p:nvCxnSpPr>
              <p:cNvPr id="141" name="Straight Connector 140"/>
              <p:cNvCxnSpPr/>
              <p:nvPr/>
            </p:nvCxnSpPr>
            <p:spPr>
              <a:xfrm flipV="1">
                <a:off x="51023" y="2389353"/>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1023" y="297198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51023" y="355302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51023" y="1805138"/>
                <a:ext cx="28800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49" name="Freeform 148"/>
          <p:cNvSpPr/>
          <p:nvPr/>
        </p:nvSpPr>
        <p:spPr>
          <a:xfrm>
            <a:off x="920262" y="4349759"/>
            <a:ext cx="2258158" cy="2244725"/>
          </a:xfrm>
          <a:custGeom>
            <a:avLst/>
            <a:gdLst>
              <a:gd name="connsiteX0" fmla="*/ 23751 w 2258234"/>
              <a:gd name="connsiteY0" fmla="*/ 950026 h 2232561"/>
              <a:gd name="connsiteX1" fmla="*/ 23751 w 2258234"/>
              <a:gd name="connsiteY1" fmla="*/ 950026 h 2232561"/>
              <a:gd name="connsiteX2" fmla="*/ 47502 w 2258234"/>
              <a:gd name="connsiteY2" fmla="*/ 1104405 h 2232561"/>
              <a:gd name="connsiteX3" fmla="*/ 344385 w 2258234"/>
              <a:gd name="connsiteY3" fmla="*/ 1579418 h 2232561"/>
              <a:gd name="connsiteX4" fmla="*/ 403761 w 2258234"/>
              <a:gd name="connsiteY4" fmla="*/ 1626919 h 2232561"/>
              <a:gd name="connsiteX5" fmla="*/ 546265 w 2258234"/>
              <a:gd name="connsiteY5" fmla="*/ 1710046 h 2232561"/>
              <a:gd name="connsiteX6" fmla="*/ 676894 w 2258234"/>
              <a:gd name="connsiteY6" fmla="*/ 1793174 h 2232561"/>
              <a:gd name="connsiteX7" fmla="*/ 855024 w 2258234"/>
              <a:gd name="connsiteY7" fmla="*/ 1840675 h 2232561"/>
              <a:gd name="connsiteX8" fmla="*/ 985652 w 2258234"/>
              <a:gd name="connsiteY8" fmla="*/ 1900052 h 2232561"/>
              <a:gd name="connsiteX9" fmla="*/ 1116281 w 2258234"/>
              <a:gd name="connsiteY9" fmla="*/ 1923802 h 2232561"/>
              <a:gd name="connsiteX10" fmla="*/ 1223159 w 2258234"/>
              <a:gd name="connsiteY10" fmla="*/ 1959428 h 2232561"/>
              <a:gd name="connsiteX11" fmla="*/ 1425039 w 2258234"/>
              <a:gd name="connsiteY11" fmla="*/ 1995054 h 2232561"/>
              <a:gd name="connsiteX12" fmla="*/ 1496291 w 2258234"/>
              <a:gd name="connsiteY12" fmla="*/ 2018805 h 2232561"/>
              <a:gd name="connsiteX13" fmla="*/ 1567543 w 2258234"/>
              <a:gd name="connsiteY13" fmla="*/ 2030680 h 2232561"/>
              <a:gd name="connsiteX14" fmla="*/ 1603169 w 2258234"/>
              <a:gd name="connsiteY14" fmla="*/ 2078181 h 2232561"/>
              <a:gd name="connsiteX15" fmla="*/ 1662546 w 2258234"/>
              <a:gd name="connsiteY15" fmla="*/ 2149433 h 2232561"/>
              <a:gd name="connsiteX16" fmla="*/ 1674421 w 2258234"/>
              <a:gd name="connsiteY16" fmla="*/ 2196935 h 2232561"/>
              <a:gd name="connsiteX17" fmla="*/ 1757548 w 2258234"/>
              <a:gd name="connsiteY17" fmla="*/ 2232561 h 2232561"/>
              <a:gd name="connsiteX18" fmla="*/ 1864426 w 2258234"/>
              <a:gd name="connsiteY18" fmla="*/ 2078181 h 2232561"/>
              <a:gd name="connsiteX19" fmla="*/ 1971304 w 2258234"/>
              <a:gd name="connsiteY19" fmla="*/ 1935678 h 2232561"/>
              <a:gd name="connsiteX20" fmla="*/ 2006930 w 2258234"/>
              <a:gd name="connsiteY20" fmla="*/ 1900052 h 2232561"/>
              <a:gd name="connsiteX21" fmla="*/ 2054431 w 2258234"/>
              <a:gd name="connsiteY21" fmla="*/ 1888176 h 2232561"/>
              <a:gd name="connsiteX22" fmla="*/ 2101933 w 2258234"/>
              <a:gd name="connsiteY22" fmla="*/ 1805049 h 2232561"/>
              <a:gd name="connsiteX23" fmla="*/ 2137559 w 2258234"/>
              <a:gd name="connsiteY23" fmla="*/ 1662545 h 2232561"/>
              <a:gd name="connsiteX24" fmla="*/ 2161309 w 2258234"/>
              <a:gd name="connsiteY24" fmla="*/ 1425039 h 2232561"/>
              <a:gd name="connsiteX25" fmla="*/ 2208811 w 2258234"/>
              <a:gd name="connsiteY25" fmla="*/ 1258784 h 2232561"/>
              <a:gd name="connsiteX26" fmla="*/ 2232561 w 2258234"/>
              <a:gd name="connsiteY26" fmla="*/ 1116280 h 2232561"/>
              <a:gd name="connsiteX27" fmla="*/ 2256312 w 2258234"/>
              <a:gd name="connsiteY27" fmla="*/ 1045028 h 2232561"/>
              <a:gd name="connsiteX28" fmla="*/ 2244437 w 2258234"/>
              <a:gd name="connsiteY28" fmla="*/ 724394 h 2232561"/>
              <a:gd name="connsiteX29" fmla="*/ 2196935 w 2258234"/>
              <a:gd name="connsiteY29" fmla="*/ 653142 h 2232561"/>
              <a:gd name="connsiteX30" fmla="*/ 2185060 w 2258234"/>
              <a:gd name="connsiteY30" fmla="*/ 617517 h 2232561"/>
              <a:gd name="connsiteX31" fmla="*/ 2173185 w 2258234"/>
              <a:gd name="connsiteY31" fmla="*/ 570015 h 2232561"/>
              <a:gd name="connsiteX32" fmla="*/ 2149434 w 2258234"/>
              <a:gd name="connsiteY32" fmla="*/ 534389 h 2232561"/>
              <a:gd name="connsiteX33" fmla="*/ 2137559 w 2258234"/>
              <a:gd name="connsiteY33" fmla="*/ 178129 h 2232561"/>
              <a:gd name="connsiteX34" fmla="*/ 2113808 w 2258234"/>
              <a:gd name="connsiteY34" fmla="*/ 142504 h 2232561"/>
              <a:gd name="connsiteX35" fmla="*/ 2101933 w 2258234"/>
              <a:gd name="connsiteY35" fmla="*/ 106878 h 2232561"/>
              <a:gd name="connsiteX36" fmla="*/ 2030681 w 2258234"/>
              <a:gd name="connsiteY36" fmla="*/ 35626 h 2232561"/>
              <a:gd name="connsiteX37" fmla="*/ 1935678 w 2258234"/>
              <a:gd name="connsiteY37" fmla="*/ 0 h 2232561"/>
              <a:gd name="connsiteX38" fmla="*/ 1092530 w 2258234"/>
              <a:gd name="connsiteY38" fmla="*/ 11875 h 2232561"/>
              <a:gd name="connsiteX39" fmla="*/ 1045029 w 2258234"/>
              <a:gd name="connsiteY39" fmla="*/ 35626 h 2232561"/>
              <a:gd name="connsiteX40" fmla="*/ 997527 w 2258234"/>
              <a:gd name="connsiteY40" fmla="*/ 47501 h 2232561"/>
              <a:gd name="connsiteX41" fmla="*/ 878774 w 2258234"/>
              <a:gd name="connsiteY41" fmla="*/ 83127 h 2232561"/>
              <a:gd name="connsiteX42" fmla="*/ 843148 w 2258234"/>
              <a:gd name="connsiteY42" fmla="*/ 95002 h 2232561"/>
              <a:gd name="connsiteX43" fmla="*/ 700644 w 2258234"/>
              <a:gd name="connsiteY43" fmla="*/ 106878 h 2232561"/>
              <a:gd name="connsiteX44" fmla="*/ 593766 w 2258234"/>
              <a:gd name="connsiteY44" fmla="*/ 106878 h 2232561"/>
              <a:gd name="connsiteX45" fmla="*/ 356260 w 2258234"/>
              <a:gd name="connsiteY45" fmla="*/ 118753 h 2232561"/>
              <a:gd name="connsiteX46" fmla="*/ 285008 w 2258234"/>
              <a:gd name="connsiteY46" fmla="*/ 142504 h 2232561"/>
              <a:gd name="connsiteX47" fmla="*/ 249382 w 2258234"/>
              <a:gd name="connsiteY47" fmla="*/ 154379 h 2232561"/>
              <a:gd name="connsiteX48" fmla="*/ 190005 w 2258234"/>
              <a:gd name="connsiteY48" fmla="*/ 225631 h 2232561"/>
              <a:gd name="connsiteX49" fmla="*/ 178130 w 2258234"/>
              <a:gd name="connsiteY49" fmla="*/ 261257 h 2232561"/>
              <a:gd name="connsiteX50" fmla="*/ 166255 w 2258234"/>
              <a:gd name="connsiteY50" fmla="*/ 308758 h 2232561"/>
              <a:gd name="connsiteX51" fmla="*/ 154379 w 2258234"/>
              <a:gd name="connsiteY51" fmla="*/ 344384 h 2232561"/>
              <a:gd name="connsiteX52" fmla="*/ 142504 w 2258234"/>
              <a:gd name="connsiteY52" fmla="*/ 403761 h 2232561"/>
              <a:gd name="connsiteX53" fmla="*/ 118753 w 2258234"/>
              <a:gd name="connsiteY53" fmla="*/ 546265 h 2232561"/>
              <a:gd name="connsiteX54" fmla="*/ 95003 w 2258234"/>
              <a:gd name="connsiteY54" fmla="*/ 641267 h 2232561"/>
              <a:gd name="connsiteX55" fmla="*/ 35626 w 2258234"/>
              <a:gd name="connsiteY55" fmla="*/ 724394 h 2232561"/>
              <a:gd name="connsiteX56" fmla="*/ 11876 w 2258234"/>
              <a:gd name="connsiteY56" fmla="*/ 795646 h 2232561"/>
              <a:gd name="connsiteX57" fmla="*/ 0 w 2258234"/>
              <a:gd name="connsiteY57" fmla="*/ 831272 h 2232561"/>
              <a:gd name="connsiteX58" fmla="*/ 59377 w 2258234"/>
              <a:gd name="connsiteY58" fmla="*/ 902524 h 2232561"/>
              <a:gd name="connsiteX59" fmla="*/ 71252 w 2258234"/>
              <a:gd name="connsiteY59" fmla="*/ 938150 h 2232561"/>
              <a:gd name="connsiteX60" fmla="*/ 23751 w 2258234"/>
              <a:gd name="connsiteY60" fmla="*/ 950026 h 22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8234" h="2232561">
                <a:moveTo>
                  <a:pt x="23751" y="950026"/>
                </a:moveTo>
                <a:lnTo>
                  <a:pt x="23751" y="950026"/>
                </a:lnTo>
                <a:cubicBezTo>
                  <a:pt x="31668" y="1001486"/>
                  <a:pt x="27398" y="1056378"/>
                  <a:pt x="47502" y="1104405"/>
                </a:cubicBezTo>
                <a:cubicBezTo>
                  <a:pt x="143185" y="1332980"/>
                  <a:pt x="194712" y="1429745"/>
                  <a:pt x="344385" y="1579418"/>
                </a:cubicBezTo>
                <a:cubicBezTo>
                  <a:pt x="362307" y="1597340"/>
                  <a:pt x="382922" y="1612492"/>
                  <a:pt x="403761" y="1626919"/>
                </a:cubicBezTo>
                <a:cubicBezTo>
                  <a:pt x="618463" y="1775559"/>
                  <a:pt x="415736" y="1631729"/>
                  <a:pt x="546265" y="1710046"/>
                </a:cubicBezTo>
                <a:cubicBezTo>
                  <a:pt x="590522" y="1736600"/>
                  <a:pt x="629361" y="1773064"/>
                  <a:pt x="676894" y="1793174"/>
                </a:cubicBezTo>
                <a:cubicBezTo>
                  <a:pt x="733489" y="1817118"/>
                  <a:pt x="796953" y="1820574"/>
                  <a:pt x="855024" y="1840675"/>
                </a:cubicBezTo>
                <a:cubicBezTo>
                  <a:pt x="900223" y="1856321"/>
                  <a:pt x="940074" y="1885550"/>
                  <a:pt x="985652" y="1900052"/>
                </a:cubicBezTo>
                <a:cubicBezTo>
                  <a:pt x="1027825" y="1913471"/>
                  <a:pt x="1073346" y="1913068"/>
                  <a:pt x="1116281" y="1923802"/>
                </a:cubicBezTo>
                <a:cubicBezTo>
                  <a:pt x="1152713" y="1932910"/>
                  <a:pt x="1187132" y="1948832"/>
                  <a:pt x="1223159" y="1959428"/>
                </a:cubicBezTo>
                <a:cubicBezTo>
                  <a:pt x="1321653" y="1988397"/>
                  <a:pt x="1320071" y="1983391"/>
                  <a:pt x="1425039" y="1995054"/>
                </a:cubicBezTo>
                <a:cubicBezTo>
                  <a:pt x="1448790" y="2002971"/>
                  <a:pt x="1472003" y="2012733"/>
                  <a:pt x="1496291" y="2018805"/>
                </a:cubicBezTo>
                <a:cubicBezTo>
                  <a:pt x="1519650" y="2024645"/>
                  <a:pt x="1546495" y="2018987"/>
                  <a:pt x="1567543" y="2030680"/>
                </a:cubicBezTo>
                <a:cubicBezTo>
                  <a:pt x="1584844" y="2040292"/>
                  <a:pt x="1590288" y="2063154"/>
                  <a:pt x="1603169" y="2078181"/>
                </a:cubicBezTo>
                <a:cubicBezTo>
                  <a:pt x="1671747" y="2158188"/>
                  <a:pt x="1610052" y="2070693"/>
                  <a:pt x="1662546" y="2149433"/>
                </a:cubicBezTo>
                <a:cubicBezTo>
                  <a:pt x="1666504" y="2165267"/>
                  <a:pt x="1665368" y="2183355"/>
                  <a:pt x="1674421" y="2196935"/>
                </a:cubicBezTo>
                <a:cubicBezTo>
                  <a:pt x="1690822" y="2221536"/>
                  <a:pt x="1733715" y="2226602"/>
                  <a:pt x="1757548" y="2232561"/>
                </a:cubicBezTo>
                <a:cubicBezTo>
                  <a:pt x="1825946" y="2118564"/>
                  <a:pt x="1758049" y="2227109"/>
                  <a:pt x="1864426" y="2078181"/>
                </a:cubicBezTo>
                <a:cubicBezTo>
                  <a:pt x="1933035" y="1982128"/>
                  <a:pt x="1889365" y="2027858"/>
                  <a:pt x="1971304" y="1935678"/>
                </a:cubicBezTo>
                <a:cubicBezTo>
                  <a:pt x="1982462" y="1923126"/>
                  <a:pt x="1992349" y="1908384"/>
                  <a:pt x="2006930" y="1900052"/>
                </a:cubicBezTo>
                <a:cubicBezTo>
                  <a:pt x="2021101" y="1891954"/>
                  <a:pt x="2038597" y="1892135"/>
                  <a:pt x="2054431" y="1888176"/>
                </a:cubicBezTo>
                <a:cubicBezTo>
                  <a:pt x="2078283" y="1852399"/>
                  <a:pt x="2083854" y="1847234"/>
                  <a:pt x="2101933" y="1805049"/>
                </a:cubicBezTo>
                <a:cubicBezTo>
                  <a:pt x="2118143" y="1767227"/>
                  <a:pt x="2132101" y="1687104"/>
                  <a:pt x="2137559" y="1662545"/>
                </a:cubicBezTo>
                <a:cubicBezTo>
                  <a:pt x="2139945" y="1636295"/>
                  <a:pt x="2155046" y="1460532"/>
                  <a:pt x="2161309" y="1425039"/>
                </a:cubicBezTo>
                <a:cubicBezTo>
                  <a:pt x="2172492" y="1361666"/>
                  <a:pt x="2189033" y="1318116"/>
                  <a:pt x="2208811" y="1258784"/>
                </a:cubicBezTo>
                <a:cubicBezTo>
                  <a:pt x="2216728" y="1211283"/>
                  <a:pt x="2222114" y="1163290"/>
                  <a:pt x="2232561" y="1116280"/>
                </a:cubicBezTo>
                <a:cubicBezTo>
                  <a:pt x="2237992" y="1091841"/>
                  <a:pt x="2255554" y="1070052"/>
                  <a:pt x="2256312" y="1045028"/>
                </a:cubicBezTo>
                <a:cubicBezTo>
                  <a:pt x="2259552" y="938126"/>
                  <a:pt x="2260459" y="830138"/>
                  <a:pt x="2244437" y="724394"/>
                </a:cubicBezTo>
                <a:cubicBezTo>
                  <a:pt x="2240161" y="696171"/>
                  <a:pt x="2196935" y="653142"/>
                  <a:pt x="2196935" y="653142"/>
                </a:cubicBezTo>
                <a:cubicBezTo>
                  <a:pt x="2192977" y="641267"/>
                  <a:pt x="2188499" y="629553"/>
                  <a:pt x="2185060" y="617517"/>
                </a:cubicBezTo>
                <a:cubicBezTo>
                  <a:pt x="2180576" y="601824"/>
                  <a:pt x="2179614" y="585017"/>
                  <a:pt x="2173185" y="570015"/>
                </a:cubicBezTo>
                <a:cubicBezTo>
                  <a:pt x="2167563" y="556897"/>
                  <a:pt x="2157351" y="546264"/>
                  <a:pt x="2149434" y="534389"/>
                </a:cubicBezTo>
                <a:cubicBezTo>
                  <a:pt x="2145476" y="415636"/>
                  <a:pt x="2148316" y="296460"/>
                  <a:pt x="2137559" y="178129"/>
                </a:cubicBezTo>
                <a:cubicBezTo>
                  <a:pt x="2136267" y="163915"/>
                  <a:pt x="2120191" y="155269"/>
                  <a:pt x="2113808" y="142504"/>
                </a:cubicBezTo>
                <a:cubicBezTo>
                  <a:pt x="2108210" y="131308"/>
                  <a:pt x="2108143" y="117746"/>
                  <a:pt x="2101933" y="106878"/>
                </a:cubicBezTo>
                <a:cubicBezTo>
                  <a:pt x="2084693" y="76707"/>
                  <a:pt x="2063342" y="49624"/>
                  <a:pt x="2030681" y="35626"/>
                </a:cubicBezTo>
                <a:cubicBezTo>
                  <a:pt x="1804312" y="-61389"/>
                  <a:pt x="2173153" y="118735"/>
                  <a:pt x="1935678" y="0"/>
                </a:cubicBezTo>
                <a:cubicBezTo>
                  <a:pt x="1654629" y="3958"/>
                  <a:pt x="1373383" y="641"/>
                  <a:pt x="1092530" y="11875"/>
                </a:cubicBezTo>
                <a:cubicBezTo>
                  <a:pt x="1074841" y="12583"/>
                  <a:pt x="1061605" y="29410"/>
                  <a:pt x="1045029" y="35626"/>
                </a:cubicBezTo>
                <a:cubicBezTo>
                  <a:pt x="1029747" y="41357"/>
                  <a:pt x="1013361" y="43543"/>
                  <a:pt x="997527" y="47501"/>
                </a:cubicBezTo>
                <a:cubicBezTo>
                  <a:pt x="932541" y="90827"/>
                  <a:pt x="987938" y="61295"/>
                  <a:pt x="878774" y="83127"/>
                </a:cubicBezTo>
                <a:cubicBezTo>
                  <a:pt x="866499" y="85582"/>
                  <a:pt x="855556" y="93348"/>
                  <a:pt x="843148" y="95002"/>
                </a:cubicBezTo>
                <a:cubicBezTo>
                  <a:pt x="795900" y="101302"/>
                  <a:pt x="748145" y="102919"/>
                  <a:pt x="700644" y="106878"/>
                </a:cubicBezTo>
                <a:cubicBezTo>
                  <a:pt x="620445" y="133610"/>
                  <a:pt x="719165" y="106878"/>
                  <a:pt x="593766" y="106878"/>
                </a:cubicBezTo>
                <a:cubicBezTo>
                  <a:pt x="514498" y="106878"/>
                  <a:pt x="435429" y="114795"/>
                  <a:pt x="356260" y="118753"/>
                </a:cubicBezTo>
                <a:lnTo>
                  <a:pt x="285008" y="142504"/>
                </a:lnTo>
                <a:lnTo>
                  <a:pt x="249382" y="154379"/>
                </a:lnTo>
                <a:cubicBezTo>
                  <a:pt x="170666" y="311809"/>
                  <a:pt x="279529" y="113724"/>
                  <a:pt x="190005" y="225631"/>
                </a:cubicBezTo>
                <a:cubicBezTo>
                  <a:pt x="182185" y="235406"/>
                  <a:pt x="181569" y="249221"/>
                  <a:pt x="178130" y="261257"/>
                </a:cubicBezTo>
                <a:cubicBezTo>
                  <a:pt x="173646" y="276950"/>
                  <a:pt x="170739" y="293065"/>
                  <a:pt x="166255" y="308758"/>
                </a:cubicBezTo>
                <a:cubicBezTo>
                  <a:pt x="162816" y="320794"/>
                  <a:pt x="157415" y="332240"/>
                  <a:pt x="154379" y="344384"/>
                </a:cubicBezTo>
                <a:cubicBezTo>
                  <a:pt x="149484" y="363966"/>
                  <a:pt x="146882" y="384057"/>
                  <a:pt x="142504" y="403761"/>
                </a:cubicBezTo>
                <a:cubicBezTo>
                  <a:pt x="112653" y="538094"/>
                  <a:pt x="152669" y="325817"/>
                  <a:pt x="118753" y="546265"/>
                </a:cubicBezTo>
                <a:cubicBezTo>
                  <a:pt x="115742" y="565836"/>
                  <a:pt x="106241" y="618791"/>
                  <a:pt x="95003" y="641267"/>
                </a:cubicBezTo>
                <a:cubicBezTo>
                  <a:pt x="86321" y="658630"/>
                  <a:pt x="43694" y="713637"/>
                  <a:pt x="35626" y="724394"/>
                </a:cubicBezTo>
                <a:lnTo>
                  <a:pt x="11876" y="795646"/>
                </a:lnTo>
                <a:lnTo>
                  <a:pt x="0" y="831272"/>
                </a:lnTo>
                <a:cubicBezTo>
                  <a:pt x="26263" y="857535"/>
                  <a:pt x="42844" y="869459"/>
                  <a:pt x="59377" y="902524"/>
                </a:cubicBezTo>
                <a:cubicBezTo>
                  <a:pt x="64975" y="913720"/>
                  <a:pt x="67294" y="926275"/>
                  <a:pt x="71252" y="938150"/>
                </a:cubicBezTo>
                <a:lnTo>
                  <a:pt x="23751" y="950026"/>
                </a:lnTo>
                <a:close/>
              </a:path>
            </a:pathLst>
          </a:custGeom>
          <a:solidFill>
            <a:srgbClr val="FFFF66">
              <a:alpha val="50196"/>
            </a:srgb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50" name="フリーフォーム 6"/>
          <p:cNvSpPr/>
          <p:nvPr/>
        </p:nvSpPr>
        <p:spPr>
          <a:xfrm>
            <a:off x="1389185" y="5078422"/>
            <a:ext cx="846992" cy="776287"/>
          </a:xfrm>
          <a:custGeom>
            <a:avLst/>
            <a:gdLst>
              <a:gd name="connsiteX0" fmla="*/ 0 w 1842057"/>
              <a:gd name="connsiteY0" fmla="*/ 907189 h 1605027"/>
              <a:gd name="connsiteX1" fmla="*/ 0 w 1842057"/>
              <a:gd name="connsiteY1" fmla="*/ 907189 h 1605027"/>
              <a:gd name="connsiteX2" fmla="*/ 83730 w 1842057"/>
              <a:gd name="connsiteY2" fmla="*/ 586184 h 1605027"/>
              <a:gd name="connsiteX3" fmla="*/ 153505 w 1842057"/>
              <a:gd name="connsiteY3" fmla="*/ 474530 h 1605027"/>
              <a:gd name="connsiteX4" fmla="*/ 209325 w 1842057"/>
              <a:gd name="connsiteY4" fmla="*/ 418703 h 1605027"/>
              <a:gd name="connsiteX5" fmla="*/ 265144 w 1842057"/>
              <a:gd name="connsiteY5" fmla="*/ 334963 h 1605027"/>
              <a:gd name="connsiteX6" fmla="*/ 320964 w 1842057"/>
              <a:gd name="connsiteY6" fmla="*/ 293092 h 1605027"/>
              <a:gd name="connsiteX7" fmla="*/ 348874 w 1842057"/>
              <a:gd name="connsiteY7" fmla="*/ 251222 h 1605027"/>
              <a:gd name="connsiteX8" fmla="*/ 418649 w 1842057"/>
              <a:gd name="connsiteY8" fmla="*/ 209352 h 1605027"/>
              <a:gd name="connsiteX9" fmla="*/ 544244 w 1842057"/>
              <a:gd name="connsiteY9" fmla="*/ 111654 h 1605027"/>
              <a:gd name="connsiteX10" fmla="*/ 655884 w 1842057"/>
              <a:gd name="connsiteY10" fmla="*/ 69784 h 1605027"/>
              <a:gd name="connsiteX11" fmla="*/ 697749 w 1842057"/>
              <a:gd name="connsiteY11" fmla="*/ 41871 h 1605027"/>
              <a:gd name="connsiteX12" fmla="*/ 753569 w 1842057"/>
              <a:gd name="connsiteY12" fmla="*/ 27914 h 1605027"/>
              <a:gd name="connsiteX13" fmla="*/ 948938 w 1842057"/>
              <a:gd name="connsiteY13" fmla="*/ 0 h 1605027"/>
              <a:gd name="connsiteX14" fmla="*/ 1116398 w 1842057"/>
              <a:gd name="connsiteY14" fmla="*/ 27914 h 1605027"/>
              <a:gd name="connsiteX15" fmla="*/ 1172218 w 1842057"/>
              <a:gd name="connsiteY15" fmla="*/ 69784 h 1605027"/>
              <a:gd name="connsiteX16" fmla="*/ 1283858 w 1842057"/>
              <a:gd name="connsiteY16" fmla="*/ 139568 h 1605027"/>
              <a:gd name="connsiteX17" fmla="*/ 1325723 w 1842057"/>
              <a:gd name="connsiteY17" fmla="*/ 181438 h 1605027"/>
              <a:gd name="connsiteX18" fmla="*/ 1535048 w 1842057"/>
              <a:gd name="connsiteY18" fmla="*/ 334963 h 1605027"/>
              <a:gd name="connsiteX19" fmla="*/ 1632732 w 1842057"/>
              <a:gd name="connsiteY19" fmla="*/ 460573 h 1605027"/>
              <a:gd name="connsiteX20" fmla="*/ 1688552 w 1842057"/>
              <a:gd name="connsiteY20" fmla="*/ 572227 h 1605027"/>
              <a:gd name="connsiteX21" fmla="*/ 1716462 w 1842057"/>
              <a:gd name="connsiteY21" fmla="*/ 614098 h 1605027"/>
              <a:gd name="connsiteX22" fmla="*/ 1758327 w 1842057"/>
              <a:gd name="connsiteY22" fmla="*/ 711795 h 1605027"/>
              <a:gd name="connsiteX23" fmla="*/ 1786237 w 1842057"/>
              <a:gd name="connsiteY23" fmla="*/ 753665 h 1605027"/>
              <a:gd name="connsiteX24" fmla="*/ 1842057 w 1842057"/>
              <a:gd name="connsiteY24" fmla="*/ 879276 h 1605027"/>
              <a:gd name="connsiteX25" fmla="*/ 1814147 w 1842057"/>
              <a:gd name="connsiteY25" fmla="*/ 1158411 h 1605027"/>
              <a:gd name="connsiteX26" fmla="*/ 1716462 w 1842057"/>
              <a:gd name="connsiteY26" fmla="*/ 1339849 h 1605027"/>
              <a:gd name="connsiteX27" fmla="*/ 1590867 w 1842057"/>
              <a:gd name="connsiteY27" fmla="*/ 1409633 h 1605027"/>
              <a:gd name="connsiteX28" fmla="*/ 1144308 w 1842057"/>
              <a:gd name="connsiteY28" fmla="*/ 1605027 h 1605027"/>
              <a:gd name="connsiteX29" fmla="*/ 558199 w 1842057"/>
              <a:gd name="connsiteY29" fmla="*/ 1591070 h 1605027"/>
              <a:gd name="connsiteX30" fmla="*/ 502379 w 1842057"/>
              <a:gd name="connsiteY30" fmla="*/ 1577114 h 1605027"/>
              <a:gd name="connsiteX31" fmla="*/ 474469 w 1842057"/>
              <a:gd name="connsiteY31" fmla="*/ 1535243 h 1605027"/>
              <a:gd name="connsiteX32" fmla="*/ 418649 w 1842057"/>
              <a:gd name="connsiteY32" fmla="*/ 1493373 h 1605027"/>
              <a:gd name="connsiteX33" fmla="*/ 390739 w 1842057"/>
              <a:gd name="connsiteY33" fmla="*/ 1451503 h 1605027"/>
              <a:gd name="connsiteX34" fmla="*/ 320964 w 1842057"/>
              <a:gd name="connsiteY34" fmla="*/ 1367762 h 1605027"/>
              <a:gd name="connsiteX35" fmla="*/ 293054 w 1842057"/>
              <a:gd name="connsiteY35" fmla="*/ 1270065 h 1605027"/>
              <a:gd name="connsiteX36" fmla="*/ 265144 w 1842057"/>
              <a:gd name="connsiteY36" fmla="*/ 1186325 h 1605027"/>
              <a:gd name="connsiteX37" fmla="*/ 153505 w 1842057"/>
              <a:gd name="connsiteY37" fmla="*/ 1074670 h 1605027"/>
              <a:gd name="connsiteX38" fmla="*/ 111640 w 1842057"/>
              <a:gd name="connsiteY38" fmla="*/ 1046757 h 1605027"/>
              <a:gd name="connsiteX39" fmla="*/ 83730 w 1842057"/>
              <a:gd name="connsiteY39" fmla="*/ 1004887 h 1605027"/>
              <a:gd name="connsiteX40" fmla="*/ 0 w 1842057"/>
              <a:gd name="connsiteY40" fmla="*/ 907189 h 16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42057" h="1605027">
                <a:moveTo>
                  <a:pt x="0" y="907189"/>
                </a:moveTo>
                <a:lnTo>
                  <a:pt x="0" y="907189"/>
                </a:lnTo>
                <a:cubicBezTo>
                  <a:pt x="27910" y="800187"/>
                  <a:pt x="49895" y="691462"/>
                  <a:pt x="83730" y="586184"/>
                </a:cubicBezTo>
                <a:cubicBezTo>
                  <a:pt x="84806" y="582837"/>
                  <a:pt x="141107" y="488997"/>
                  <a:pt x="153505" y="474530"/>
                </a:cubicBezTo>
                <a:cubicBezTo>
                  <a:pt x="170630" y="454549"/>
                  <a:pt x="192887" y="439253"/>
                  <a:pt x="209325" y="418703"/>
                </a:cubicBezTo>
                <a:cubicBezTo>
                  <a:pt x="230279" y="392506"/>
                  <a:pt x="238308" y="355093"/>
                  <a:pt x="265144" y="334963"/>
                </a:cubicBezTo>
                <a:cubicBezTo>
                  <a:pt x="283751" y="321006"/>
                  <a:pt x="304518" y="309540"/>
                  <a:pt x="320964" y="293092"/>
                </a:cubicBezTo>
                <a:cubicBezTo>
                  <a:pt x="332824" y="281231"/>
                  <a:pt x="336139" y="262139"/>
                  <a:pt x="348874" y="251222"/>
                </a:cubicBezTo>
                <a:cubicBezTo>
                  <a:pt x="369467" y="233568"/>
                  <a:pt x="396713" y="225307"/>
                  <a:pt x="418649" y="209352"/>
                </a:cubicBezTo>
                <a:cubicBezTo>
                  <a:pt x="431365" y="200103"/>
                  <a:pt x="510881" y="126821"/>
                  <a:pt x="544244" y="111654"/>
                </a:cubicBezTo>
                <a:cubicBezTo>
                  <a:pt x="580425" y="95206"/>
                  <a:pt x="619703" y="86232"/>
                  <a:pt x="655884" y="69784"/>
                </a:cubicBezTo>
                <a:cubicBezTo>
                  <a:pt x="671153" y="62843"/>
                  <a:pt x="682333" y="48479"/>
                  <a:pt x="697749" y="41871"/>
                </a:cubicBezTo>
                <a:cubicBezTo>
                  <a:pt x="715377" y="34315"/>
                  <a:pt x="734762" y="31676"/>
                  <a:pt x="753569" y="27914"/>
                </a:cubicBezTo>
                <a:cubicBezTo>
                  <a:pt x="820636" y="14499"/>
                  <a:pt x="880338" y="8576"/>
                  <a:pt x="948938" y="0"/>
                </a:cubicBezTo>
                <a:cubicBezTo>
                  <a:pt x="967961" y="2114"/>
                  <a:pt x="1076895" y="5338"/>
                  <a:pt x="1116398" y="27914"/>
                </a:cubicBezTo>
                <a:cubicBezTo>
                  <a:pt x="1136592" y="39455"/>
                  <a:pt x="1152495" y="57455"/>
                  <a:pt x="1172218" y="69784"/>
                </a:cubicBezTo>
                <a:cubicBezTo>
                  <a:pt x="1260185" y="124771"/>
                  <a:pt x="1198713" y="66578"/>
                  <a:pt x="1283858" y="139568"/>
                </a:cubicBezTo>
                <a:cubicBezTo>
                  <a:pt x="1298842" y="152413"/>
                  <a:pt x="1309808" y="169766"/>
                  <a:pt x="1325723" y="181438"/>
                </a:cubicBezTo>
                <a:cubicBezTo>
                  <a:pt x="1405785" y="240158"/>
                  <a:pt x="1476289" y="264442"/>
                  <a:pt x="1535048" y="334963"/>
                </a:cubicBezTo>
                <a:cubicBezTo>
                  <a:pt x="1569001" y="375712"/>
                  <a:pt x="1609014" y="413131"/>
                  <a:pt x="1632732" y="460573"/>
                </a:cubicBezTo>
                <a:cubicBezTo>
                  <a:pt x="1651339" y="497791"/>
                  <a:pt x="1665473" y="537604"/>
                  <a:pt x="1688552" y="572227"/>
                </a:cubicBezTo>
                <a:cubicBezTo>
                  <a:pt x="1697855" y="586184"/>
                  <a:pt x="1708961" y="599095"/>
                  <a:pt x="1716462" y="614098"/>
                </a:cubicBezTo>
                <a:cubicBezTo>
                  <a:pt x="1794735" y="770665"/>
                  <a:pt x="1642183" y="508518"/>
                  <a:pt x="1758327" y="711795"/>
                </a:cubicBezTo>
                <a:cubicBezTo>
                  <a:pt x="1766648" y="726359"/>
                  <a:pt x="1779425" y="738337"/>
                  <a:pt x="1786237" y="753665"/>
                </a:cubicBezTo>
                <a:cubicBezTo>
                  <a:pt x="1852664" y="903145"/>
                  <a:pt x="1778893" y="784519"/>
                  <a:pt x="1842057" y="879276"/>
                </a:cubicBezTo>
                <a:cubicBezTo>
                  <a:pt x="1841562" y="887190"/>
                  <a:pt x="1842419" y="1090550"/>
                  <a:pt x="1814147" y="1158411"/>
                </a:cubicBezTo>
                <a:cubicBezTo>
                  <a:pt x="1808257" y="1172549"/>
                  <a:pt x="1739275" y="1313774"/>
                  <a:pt x="1716462" y="1339849"/>
                </a:cubicBezTo>
                <a:cubicBezTo>
                  <a:pt x="1671778" y="1390923"/>
                  <a:pt x="1648661" y="1379356"/>
                  <a:pt x="1590867" y="1409633"/>
                </a:cubicBezTo>
                <a:cubicBezTo>
                  <a:pt x="1246304" y="1590141"/>
                  <a:pt x="1497786" y="1494551"/>
                  <a:pt x="1144308" y="1605027"/>
                </a:cubicBezTo>
                <a:lnTo>
                  <a:pt x="558199" y="1591070"/>
                </a:lnTo>
                <a:cubicBezTo>
                  <a:pt x="539038" y="1590237"/>
                  <a:pt x="518337" y="1587754"/>
                  <a:pt x="502379" y="1577114"/>
                </a:cubicBezTo>
                <a:cubicBezTo>
                  <a:pt x="488423" y="1567809"/>
                  <a:pt x="486329" y="1547104"/>
                  <a:pt x="474469" y="1535243"/>
                </a:cubicBezTo>
                <a:cubicBezTo>
                  <a:pt x="458023" y="1518795"/>
                  <a:pt x="435095" y="1509821"/>
                  <a:pt x="418649" y="1493373"/>
                </a:cubicBezTo>
                <a:cubicBezTo>
                  <a:pt x="406789" y="1481512"/>
                  <a:pt x="401476" y="1464389"/>
                  <a:pt x="390739" y="1451503"/>
                </a:cubicBezTo>
                <a:cubicBezTo>
                  <a:pt x="301202" y="1344045"/>
                  <a:pt x="390257" y="1471716"/>
                  <a:pt x="320964" y="1367762"/>
                </a:cubicBezTo>
                <a:cubicBezTo>
                  <a:pt x="311661" y="1335196"/>
                  <a:pt x="303013" y="1302436"/>
                  <a:pt x="293054" y="1270065"/>
                </a:cubicBezTo>
                <a:cubicBezTo>
                  <a:pt x="284402" y="1241943"/>
                  <a:pt x="289624" y="1202648"/>
                  <a:pt x="265144" y="1186325"/>
                </a:cubicBezTo>
                <a:cubicBezTo>
                  <a:pt x="170748" y="1123384"/>
                  <a:pt x="282329" y="1203510"/>
                  <a:pt x="153505" y="1074670"/>
                </a:cubicBezTo>
                <a:cubicBezTo>
                  <a:pt x="141646" y="1062809"/>
                  <a:pt x="125595" y="1056061"/>
                  <a:pt x="111640" y="1046757"/>
                </a:cubicBezTo>
                <a:lnTo>
                  <a:pt x="83730" y="1004887"/>
                </a:lnTo>
                <a:lnTo>
                  <a:pt x="0" y="907189"/>
                </a:lnTo>
                <a:close/>
              </a:path>
            </a:pathLst>
          </a:cu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kumimoji="1" lang="ja-JP" altLang="en-US"/>
          </a:p>
        </p:txBody>
      </p:sp>
      <p:grpSp>
        <p:nvGrpSpPr>
          <p:cNvPr id="28695" name="Group 155"/>
          <p:cNvGrpSpPr>
            <a:grpSpLocks/>
          </p:cNvGrpSpPr>
          <p:nvPr/>
        </p:nvGrpSpPr>
        <p:grpSpPr bwMode="auto">
          <a:xfrm>
            <a:off x="1389185" y="4706946"/>
            <a:ext cx="1241804" cy="1190625"/>
            <a:chOff x="5880179" y="2523206"/>
            <a:chExt cx="1203475" cy="1190216"/>
          </a:xfrm>
        </p:grpSpPr>
        <p:grpSp>
          <p:nvGrpSpPr>
            <p:cNvPr id="28703" name="グループ化 4"/>
            <p:cNvGrpSpPr>
              <a:grpSpLocks/>
            </p:cNvGrpSpPr>
            <p:nvPr/>
          </p:nvGrpSpPr>
          <p:grpSpPr bwMode="auto">
            <a:xfrm>
              <a:off x="5892054" y="2523206"/>
              <a:ext cx="1191600" cy="1190216"/>
              <a:chOff x="578900" y="1442415"/>
              <a:chExt cx="1320866" cy="1315598"/>
            </a:xfrm>
          </p:grpSpPr>
          <p:sp>
            <p:nvSpPr>
              <p:cNvPr id="159" name="正方形/長方形 13"/>
              <p:cNvSpPr/>
              <p:nvPr/>
            </p:nvSpPr>
            <p:spPr>
              <a:xfrm>
                <a:off x="578736" y="1442415"/>
                <a:ext cx="661328"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12</a:t>
                </a:r>
                <a:endParaRPr kumimoji="1" lang="ja-JP" altLang="en-US" sz="3200" dirty="0">
                  <a:solidFill>
                    <a:schemeClr val="tx1"/>
                  </a:solidFill>
                </a:endParaRPr>
              </a:p>
            </p:txBody>
          </p:sp>
          <p:sp>
            <p:nvSpPr>
              <p:cNvPr id="160" name="正方形/長方形 14"/>
              <p:cNvSpPr/>
              <p:nvPr/>
            </p:nvSpPr>
            <p:spPr>
              <a:xfrm>
                <a:off x="1240064" y="1442415"/>
                <a:ext cx="659702"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10</a:t>
                </a:r>
                <a:endParaRPr kumimoji="1" lang="ja-JP" altLang="en-US" sz="2800" dirty="0">
                  <a:solidFill>
                    <a:schemeClr val="tx1"/>
                  </a:solidFill>
                </a:endParaRPr>
              </a:p>
            </p:txBody>
          </p:sp>
          <p:sp>
            <p:nvSpPr>
              <p:cNvPr id="161" name="正方形/長方形 15"/>
              <p:cNvSpPr/>
              <p:nvPr/>
            </p:nvSpPr>
            <p:spPr>
              <a:xfrm>
                <a:off x="578736" y="2101968"/>
                <a:ext cx="661328"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20</a:t>
                </a:r>
                <a:endParaRPr kumimoji="1" lang="ja-JP" altLang="en-US" sz="2800" dirty="0">
                  <a:solidFill>
                    <a:schemeClr val="tx1"/>
                  </a:solidFill>
                </a:endParaRPr>
              </a:p>
            </p:txBody>
          </p:sp>
          <p:sp>
            <p:nvSpPr>
              <p:cNvPr id="162" name="正方形/長方形 16"/>
              <p:cNvSpPr/>
              <p:nvPr/>
            </p:nvSpPr>
            <p:spPr>
              <a:xfrm>
                <a:off x="1240064" y="2101968"/>
                <a:ext cx="659702"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15</a:t>
                </a:r>
                <a:endParaRPr kumimoji="1" lang="ja-JP" altLang="en-US" sz="2800" dirty="0">
                  <a:solidFill>
                    <a:schemeClr val="tx1"/>
                  </a:solidFill>
                </a:endParaRPr>
              </a:p>
            </p:txBody>
          </p:sp>
        </p:grpSp>
        <p:sp>
          <p:nvSpPr>
            <p:cNvPr id="158" name="Rectangle 157"/>
            <p:cNvSpPr/>
            <p:nvPr/>
          </p:nvSpPr>
          <p:spPr>
            <a:xfrm>
              <a:off x="5880179" y="2540662"/>
              <a:ext cx="1191748" cy="1166412"/>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sp>
        <p:nvSpPr>
          <p:cNvPr id="39" name="Striped Right Arrow 38"/>
          <p:cNvSpPr/>
          <p:nvPr/>
        </p:nvSpPr>
        <p:spPr>
          <a:xfrm rot="19833943">
            <a:off x="2516066" y="1268422"/>
            <a:ext cx="1513742" cy="485775"/>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5" name="Striped Right Arrow 164"/>
          <p:cNvSpPr/>
          <p:nvPr/>
        </p:nvSpPr>
        <p:spPr>
          <a:xfrm>
            <a:off x="2494089" y="2079634"/>
            <a:ext cx="1463920"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6" name="Striped Right Arrow 165"/>
          <p:cNvSpPr/>
          <p:nvPr/>
        </p:nvSpPr>
        <p:spPr>
          <a:xfrm rot="1722035">
            <a:off x="2502877" y="2921009"/>
            <a:ext cx="1524000"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7" name="Striped Right Arrow 166"/>
          <p:cNvSpPr/>
          <p:nvPr/>
        </p:nvSpPr>
        <p:spPr>
          <a:xfrm rot="1112457" flipH="1">
            <a:off x="2749066" y="5210184"/>
            <a:ext cx="1427285"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pic>
        <p:nvPicPr>
          <p:cNvPr id="2870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431" y="-1036638"/>
            <a:ext cx="1000858"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Slide Number Placeholder 3"/>
          <p:cNvSpPr txBox="1">
            <a:spLocks/>
          </p:cNvSpPr>
          <p:nvPr/>
        </p:nvSpPr>
        <p:spPr bwMode="auto">
          <a:xfrm>
            <a:off x="5" y="7938"/>
            <a:ext cx="58322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100">
                <a:ea typeface="MS PGothic" pitchFamily="34" charset="-128"/>
              </a:rPr>
              <a:t>3.15</a:t>
            </a:r>
          </a:p>
        </p:txBody>
      </p:sp>
      <p:sp>
        <p:nvSpPr>
          <p:cNvPr id="287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Jean-Louis Weber, 27 February 2012</a:t>
            </a:r>
          </a:p>
        </p:txBody>
      </p:sp>
    </p:spTree>
    <p:extLst>
      <p:ext uri="{BB962C8B-B14F-4D97-AF65-F5344CB8AC3E}">
        <p14:creationId xmlns:p14="http://schemas.microsoft.com/office/powerpoint/2010/main" val="177752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71"/>
          <p:cNvGrpSpPr>
            <a:grpSpLocks/>
          </p:cNvGrpSpPr>
          <p:nvPr/>
        </p:nvGrpSpPr>
        <p:grpSpPr bwMode="auto">
          <a:xfrm>
            <a:off x="6849212" y="1592272"/>
            <a:ext cx="1203081" cy="1190625"/>
            <a:chOff x="5880179" y="2523206"/>
            <a:chExt cx="1203475" cy="1190216"/>
          </a:xfrm>
        </p:grpSpPr>
        <p:grpSp>
          <p:nvGrpSpPr>
            <p:cNvPr id="29731" name="グループ化 4"/>
            <p:cNvGrpSpPr>
              <a:grpSpLocks/>
            </p:cNvGrpSpPr>
            <p:nvPr/>
          </p:nvGrpSpPr>
          <p:grpSpPr bwMode="auto">
            <a:xfrm>
              <a:off x="5892054" y="2523206"/>
              <a:ext cx="1191600" cy="1190216"/>
              <a:chOff x="578900" y="1442415"/>
              <a:chExt cx="1320866" cy="1315598"/>
            </a:xfrm>
          </p:grpSpPr>
          <p:sp>
            <p:nvSpPr>
              <p:cNvPr id="83" name="正方形/長方形 13"/>
              <p:cNvSpPr/>
              <p:nvPr/>
            </p:nvSpPr>
            <p:spPr>
              <a:xfrm>
                <a:off x="578736" y="1442415"/>
                <a:ext cx="661328"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-3</a:t>
                </a:r>
                <a:endParaRPr kumimoji="1" lang="ja-JP" altLang="en-US" sz="3200" dirty="0">
                  <a:solidFill>
                    <a:schemeClr val="tx1"/>
                  </a:solidFill>
                </a:endParaRPr>
              </a:p>
            </p:txBody>
          </p:sp>
          <p:sp>
            <p:nvSpPr>
              <p:cNvPr id="84" name="正方形/長方形 14"/>
              <p:cNvSpPr/>
              <p:nvPr/>
            </p:nvSpPr>
            <p:spPr>
              <a:xfrm>
                <a:off x="1240064" y="1442415"/>
                <a:ext cx="659702"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a:t>
                </a:r>
                <a:endParaRPr kumimoji="1" lang="ja-JP" altLang="en-US" sz="2800" dirty="0">
                  <a:solidFill>
                    <a:schemeClr val="tx1"/>
                  </a:solidFill>
                </a:endParaRPr>
              </a:p>
            </p:txBody>
          </p:sp>
          <p:sp>
            <p:nvSpPr>
              <p:cNvPr id="86" name="正方形/長方形 16"/>
              <p:cNvSpPr/>
              <p:nvPr/>
            </p:nvSpPr>
            <p:spPr>
              <a:xfrm>
                <a:off x="1240064" y="2101968"/>
                <a:ext cx="659702"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-3</a:t>
                </a:r>
                <a:endParaRPr kumimoji="1" lang="ja-JP" altLang="en-US" sz="2800" dirty="0">
                  <a:solidFill>
                    <a:schemeClr val="tx1"/>
                  </a:solidFill>
                </a:endParaRPr>
              </a:p>
            </p:txBody>
          </p:sp>
          <p:sp>
            <p:nvSpPr>
              <p:cNvPr id="85" name="正方形/長方形 15"/>
              <p:cNvSpPr/>
              <p:nvPr/>
            </p:nvSpPr>
            <p:spPr>
              <a:xfrm>
                <a:off x="578736" y="2101968"/>
                <a:ext cx="661328"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-8</a:t>
                </a:r>
                <a:endParaRPr kumimoji="1" lang="ja-JP" altLang="en-US" sz="2800" dirty="0">
                  <a:solidFill>
                    <a:schemeClr val="tx1"/>
                  </a:solidFill>
                </a:endParaRPr>
              </a:p>
            </p:txBody>
          </p:sp>
        </p:grpSp>
        <p:sp>
          <p:nvSpPr>
            <p:cNvPr id="74" name="Rectangle 73"/>
            <p:cNvSpPr/>
            <p:nvPr/>
          </p:nvSpPr>
          <p:spPr>
            <a:xfrm>
              <a:off x="5880179" y="2540662"/>
              <a:ext cx="1191748" cy="1166412"/>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sp>
        <p:nvSpPr>
          <p:cNvPr id="7170" name="テキスト ボックス 62"/>
          <p:cNvSpPr txBox="1">
            <a:spLocks noChangeArrowheads="1"/>
          </p:cNvSpPr>
          <p:nvPr/>
        </p:nvSpPr>
        <p:spPr bwMode="auto">
          <a:xfrm>
            <a:off x="1217736" y="4292607"/>
            <a:ext cx="6531596" cy="584775"/>
          </a:xfrm>
          <a:prstGeom prst="rect">
            <a:avLst/>
          </a:prstGeom>
          <a:noFill/>
          <a:ln>
            <a:noFill/>
          </a:ln>
          <a:extLst/>
        </p:spPr>
        <p:txBody>
          <a:bodyPr wrap="none">
            <a:spAutoFit/>
          </a:bodyPr>
          <a:lstStyle>
            <a:lvl1pPr>
              <a:defRPr kumimoji="1">
                <a:solidFill>
                  <a:schemeClr val="tx1"/>
                </a:solidFill>
                <a:latin typeface="Calibri" pitchFamily="34" charset="0"/>
                <a:ea typeface="ＭＳ Ｐゴシック" pitchFamily="34" charset="-128"/>
              </a:defRPr>
            </a:lvl1pPr>
            <a:lvl2pPr marL="742950" indent="-285750">
              <a:defRPr kumimoji="1">
                <a:solidFill>
                  <a:schemeClr val="tx1"/>
                </a:solidFill>
                <a:latin typeface="Calibri" pitchFamily="34" charset="0"/>
                <a:ea typeface="ＭＳ Ｐゴシック" pitchFamily="34" charset="-128"/>
              </a:defRPr>
            </a:lvl2pPr>
            <a:lvl3pPr marL="1143000" indent="-228600">
              <a:defRPr kumimoji="1">
                <a:solidFill>
                  <a:schemeClr val="tx1"/>
                </a:solidFill>
                <a:latin typeface="Calibri" pitchFamily="34" charset="0"/>
                <a:ea typeface="ＭＳ Ｐゴシック" pitchFamily="34" charset="-128"/>
              </a:defRPr>
            </a:lvl3pPr>
            <a:lvl4pPr marL="1600200" indent="-228600">
              <a:defRPr kumimoji="1">
                <a:solidFill>
                  <a:schemeClr val="tx1"/>
                </a:solidFill>
                <a:latin typeface="Calibri" pitchFamily="34" charset="0"/>
                <a:ea typeface="ＭＳ Ｐゴシック" pitchFamily="34" charset="-128"/>
              </a:defRPr>
            </a:lvl4pPr>
            <a:lvl5pPr marL="2057400" indent="-228600">
              <a:defRPr kumimoji="1">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pitchFamily="34" charset="-128"/>
              </a:defRPr>
            </a:lvl9pPr>
          </a:lstStyle>
          <a:p>
            <a:pPr defTabSz="457200">
              <a:defRPr/>
            </a:pPr>
            <a:r>
              <a:rPr lang="en-US" altLang="ja-JP" sz="3200" dirty="0" smtClean="0">
                <a:solidFill>
                  <a:schemeClr val="tx2">
                    <a:lumMod val="75000"/>
                  </a:schemeClr>
                </a:solidFill>
                <a:cs typeface="Arial" pitchFamily="34" charset="0"/>
              </a:rPr>
              <a:t>Capital1 – Capital2 = Change in capital</a:t>
            </a:r>
          </a:p>
        </p:txBody>
      </p:sp>
      <p:sp>
        <p:nvSpPr>
          <p:cNvPr id="2" name="右矢印 1"/>
          <p:cNvSpPr/>
          <p:nvPr/>
        </p:nvSpPr>
        <p:spPr>
          <a:xfrm>
            <a:off x="1024304" y="3506788"/>
            <a:ext cx="4923692" cy="436562"/>
          </a:xfrm>
          <a:prstGeom prst="rightArrow">
            <a:avLst/>
          </a:prstGeom>
          <a:gradFill flip="none" rotWithShape="1">
            <a:gsLst>
              <a:gs pos="0">
                <a:schemeClr val="accent1">
                  <a:tint val="100000"/>
                  <a:shade val="100000"/>
                  <a:satMod val="130000"/>
                </a:schemeClr>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kumimoji="1" lang="ja-JP" altLang="en-US"/>
          </a:p>
        </p:txBody>
      </p:sp>
      <p:sp>
        <p:nvSpPr>
          <p:cNvPr id="29701" name="テキスト ボックス 66"/>
          <p:cNvSpPr txBox="1">
            <a:spLocks noChangeArrowheads="1"/>
          </p:cNvSpPr>
          <p:nvPr/>
        </p:nvSpPr>
        <p:spPr bwMode="auto">
          <a:xfrm>
            <a:off x="1373067" y="3024195"/>
            <a:ext cx="1451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a:latin typeface="Calibri" pitchFamily="34" charset="0"/>
              </a:rPr>
              <a:t>Time 1</a:t>
            </a:r>
            <a:endParaRPr kumimoji="1" lang="ja-JP" altLang="en-US" sz="3600">
              <a:latin typeface="Calibri" pitchFamily="34" charset="0"/>
            </a:endParaRPr>
          </a:p>
        </p:txBody>
      </p:sp>
      <p:sp>
        <p:nvSpPr>
          <p:cNvPr id="29702" name="テキスト ボックス 67"/>
          <p:cNvSpPr txBox="1">
            <a:spLocks noChangeArrowheads="1"/>
          </p:cNvSpPr>
          <p:nvPr/>
        </p:nvSpPr>
        <p:spPr bwMode="auto">
          <a:xfrm>
            <a:off x="4069372" y="3025784"/>
            <a:ext cx="1451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a:latin typeface="Calibri" pitchFamily="34" charset="0"/>
              </a:rPr>
              <a:t>Time 2</a:t>
            </a:r>
            <a:endParaRPr kumimoji="1" lang="ja-JP" altLang="en-US" sz="3600">
              <a:latin typeface="Calibri" pitchFamily="34" charset="0"/>
            </a:endParaRPr>
          </a:p>
        </p:txBody>
      </p:sp>
      <p:sp>
        <p:nvSpPr>
          <p:cNvPr id="29703" name="テキスト ボックス 112"/>
          <p:cNvSpPr txBox="1">
            <a:spLocks noChangeArrowheads="1"/>
          </p:cNvSpPr>
          <p:nvPr/>
        </p:nvSpPr>
        <p:spPr bwMode="auto">
          <a:xfrm>
            <a:off x="5955324" y="1900245"/>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a:latin typeface="Calibri" pitchFamily="34" charset="0"/>
              </a:rPr>
              <a:t>=</a:t>
            </a:r>
            <a:endParaRPr kumimoji="1" lang="ja-JP" altLang="en-US" sz="3600">
              <a:latin typeface="Calibri" pitchFamily="34" charset="0"/>
            </a:endParaRPr>
          </a:p>
        </p:txBody>
      </p:sp>
      <p:sp>
        <p:nvSpPr>
          <p:cNvPr id="29704" name="テキスト ボックス 126"/>
          <p:cNvSpPr txBox="1">
            <a:spLocks noChangeArrowheads="1"/>
          </p:cNvSpPr>
          <p:nvPr/>
        </p:nvSpPr>
        <p:spPr bwMode="auto">
          <a:xfrm>
            <a:off x="1238251" y="849320"/>
            <a:ext cx="1709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a:latin typeface="Calibri" pitchFamily="34" charset="0"/>
              </a:rPr>
              <a:t>Capital1</a:t>
            </a:r>
            <a:endParaRPr kumimoji="1" lang="ja-JP" altLang="en-US" sz="3600">
              <a:latin typeface="Calibri" pitchFamily="34" charset="0"/>
            </a:endParaRPr>
          </a:p>
        </p:txBody>
      </p:sp>
      <p:sp>
        <p:nvSpPr>
          <p:cNvPr id="29705" name="テキスト ボックス 127"/>
          <p:cNvSpPr txBox="1">
            <a:spLocks noChangeArrowheads="1"/>
          </p:cNvSpPr>
          <p:nvPr/>
        </p:nvSpPr>
        <p:spPr bwMode="auto">
          <a:xfrm>
            <a:off x="3950678" y="836620"/>
            <a:ext cx="1709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a:latin typeface="Calibri" pitchFamily="34" charset="0"/>
              </a:rPr>
              <a:t>Capital2</a:t>
            </a:r>
            <a:endParaRPr kumimoji="1" lang="ja-JP" altLang="en-US" sz="3600">
              <a:latin typeface="Calibri" pitchFamily="34" charset="0"/>
            </a:endParaRPr>
          </a:p>
        </p:txBody>
      </p:sp>
      <p:sp>
        <p:nvSpPr>
          <p:cNvPr id="29706" name="テキスト ボックス 128"/>
          <p:cNvSpPr txBox="1">
            <a:spLocks noChangeArrowheads="1"/>
          </p:cNvSpPr>
          <p:nvPr/>
        </p:nvSpPr>
        <p:spPr bwMode="auto">
          <a:xfrm>
            <a:off x="6167808" y="806459"/>
            <a:ext cx="272467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dirty="0">
                <a:solidFill>
                  <a:srgbClr val="FF0000"/>
                </a:solidFill>
                <a:latin typeface="Calibri" pitchFamily="34" charset="0"/>
              </a:rPr>
              <a:t>Improvement</a:t>
            </a:r>
            <a:endParaRPr kumimoji="1" lang="ja-JP" altLang="en-US" sz="3600" dirty="0">
              <a:solidFill>
                <a:srgbClr val="FF0000"/>
              </a:solidFill>
              <a:latin typeface="Calibri" pitchFamily="34" charset="0"/>
            </a:endParaRPr>
          </a:p>
        </p:txBody>
      </p:sp>
      <p:sp>
        <p:nvSpPr>
          <p:cNvPr id="29707" name="テキスト ボックス 132"/>
          <p:cNvSpPr txBox="1">
            <a:spLocks noChangeArrowheads="1"/>
          </p:cNvSpPr>
          <p:nvPr/>
        </p:nvSpPr>
        <p:spPr bwMode="auto">
          <a:xfrm>
            <a:off x="6283572" y="2965459"/>
            <a:ext cx="2608907"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kumimoji="1" lang="en-US" altLang="ja-JP" sz="3600" dirty="0">
                <a:solidFill>
                  <a:srgbClr val="0070C0"/>
                </a:solidFill>
                <a:latin typeface="Calibri" pitchFamily="34" charset="0"/>
              </a:rPr>
              <a:t>Degradation</a:t>
            </a:r>
            <a:endParaRPr kumimoji="1" lang="ja-JP" altLang="en-US" sz="3600" dirty="0">
              <a:solidFill>
                <a:srgbClr val="0070C0"/>
              </a:solidFill>
              <a:latin typeface="Calibri" pitchFamily="34" charset="0"/>
            </a:endParaRPr>
          </a:p>
        </p:txBody>
      </p:sp>
      <p:grpSp>
        <p:nvGrpSpPr>
          <p:cNvPr id="29708" name="Group 56"/>
          <p:cNvGrpSpPr>
            <a:grpSpLocks/>
          </p:cNvGrpSpPr>
          <p:nvPr/>
        </p:nvGrpSpPr>
        <p:grpSpPr bwMode="auto">
          <a:xfrm>
            <a:off x="1491762" y="1628784"/>
            <a:ext cx="1204546" cy="1190625"/>
            <a:chOff x="5880179" y="2523206"/>
            <a:chExt cx="1203475" cy="1190216"/>
          </a:xfrm>
        </p:grpSpPr>
        <p:grpSp>
          <p:nvGrpSpPr>
            <p:cNvPr id="29725" name="グループ化 4"/>
            <p:cNvGrpSpPr>
              <a:grpSpLocks/>
            </p:cNvGrpSpPr>
            <p:nvPr/>
          </p:nvGrpSpPr>
          <p:grpSpPr bwMode="auto">
            <a:xfrm>
              <a:off x="5892054" y="2523206"/>
              <a:ext cx="1191600" cy="1190216"/>
              <a:chOff x="578900" y="1442415"/>
              <a:chExt cx="1320866" cy="1315598"/>
            </a:xfrm>
          </p:grpSpPr>
          <p:sp>
            <p:nvSpPr>
              <p:cNvPr id="60" name="正方形/長方形 13"/>
              <p:cNvSpPr/>
              <p:nvPr/>
            </p:nvSpPr>
            <p:spPr>
              <a:xfrm>
                <a:off x="578720" y="1442415"/>
                <a:ext cx="660523"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12</a:t>
                </a:r>
                <a:endParaRPr kumimoji="1" lang="ja-JP" altLang="en-US" sz="3200" dirty="0">
                  <a:solidFill>
                    <a:schemeClr val="tx1"/>
                  </a:solidFill>
                </a:endParaRPr>
              </a:p>
            </p:txBody>
          </p:sp>
          <p:sp>
            <p:nvSpPr>
              <p:cNvPr id="61" name="正方形/長方形 14"/>
              <p:cNvSpPr/>
              <p:nvPr/>
            </p:nvSpPr>
            <p:spPr>
              <a:xfrm>
                <a:off x="1239244" y="1442415"/>
                <a:ext cx="660522"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10</a:t>
                </a:r>
                <a:endParaRPr kumimoji="1" lang="ja-JP" altLang="en-US" sz="3200" dirty="0">
                  <a:solidFill>
                    <a:schemeClr val="tx1"/>
                  </a:solidFill>
                </a:endParaRPr>
              </a:p>
            </p:txBody>
          </p:sp>
          <p:sp>
            <p:nvSpPr>
              <p:cNvPr id="62" name="正方形/長方形 15"/>
              <p:cNvSpPr/>
              <p:nvPr/>
            </p:nvSpPr>
            <p:spPr>
              <a:xfrm>
                <a:off x="578720" y="2101968"/>
                <a:ext cx="660523"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20</a:t>
                </a:r>
                <a:endParaRPr kumimoji="1" lang="ja-JP" altLang="en-US" sz="2800" dirty="0">
                  <a:solidFill>
                    <a:schemeClr val="tx1"/>
                  </a:solidFill>
                </a:endParaRPr>
              </a:p>
            </p:txBody>
          </p:sp>
          <p:sp>
            <p:nvSpPr>
              <p:cNvPr id="63" name="正方形/長方形 16"/>
              <p:cNvSpPr/>
              <p:nvPr/>
            </p:nvSpPr>
            <p:spPr>
              <a:xfrm>
                <a:off x="1239244" y="2101968"/>
                <a:ext cx="660522"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15</a:t>
                </a:r>
                <a:endParaRPr kumimoji="1" lang="ja-JP" altLang="en-US" sz="2800" dirty="0">
                  <a:solidFill>
                    <a:schemeClr val="tx1"/>
                  </a:solidFill>
                </a:endParaRPr>
              </a:p>
            </p:txBody>
          </p:sp>
        </p:grpSp>
        <p:sp>
          <p:nvSpPr>
            <p:cNvPr id="59" name="Rectangle 58"/>
            <p:cNvSpPr/>
            <p:nvPr/>
          </p:nvSpPr>
          <p:spPr>
            <a:xfrm>
              <a:off x="5880179" y="2540663"/>
              <a:ext cx="1191762" cy="1166411"/>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29709" name="Group 63"/>
          <p:cNvGrpSpPr>
            <a:grpSpLocks/>
          </p:cNvGrpSpPr>
          <p:nvPr/>
        </p:nvGrpSpPr>
        <p:grpSpPr bwMode="auto">
          <a:xfrm>
            <a:off x="4204189" y="1628784"/>
            <a:ext cx="1204546" cy="1190625"/>
            <a:chOff x="5880179" y="2523206"/>
            <a:chExt cx="1203475" cy="1190216"/>
          </a:xfrm>
        </p:grpSpPr>
        <p:grpSp>
          <p:nvGrpSpPr>
            <p:cNvPr id="29719" name="グループ化 4"/>
            <p:cNvGrpSpPr>
              <a:grpSpLocks/>
            </p:cNvGrpSpPr>
            <p:nvPr/>
          </p:nvGrpSpPr>
          <p:grpSpPr bwMode="auto">
            <a:xfrm>
              <a:off x="5892054" y="2523206"/>
              <a:ext cx="1191600" cy="1190216"/>
              <a:chOff x="578900" y="1442415"/>
              <a:chExt cx="1320866" cy="1315598"/>
            </a:xfrm>
          </p:grpSpPr>
          <p:sp>
            <p:nvSpPr>
              <p:cNvPr id="67" name="正方形/長方形 13"/>
              <p:cNvSpPr/>
              <p:nvPr/>
            </p:nvSpPr>
            <p:spPr>
              <a:xfrm>
                <a:off x="578720" y="1442415"/>
                <a:ext cx="660522" cy="656045"/>
              </a:xfrm>
              <a:prstGeom prst="rect">
                <a:avLst/>
              </a:prstGeom>
              <a:solidFill>
                <a:schemeClr val="tx2">
                  <a:lumMod val="60000"/>
                  <a:lumOff val="4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9</a:t>
                </a:r>
                <a:endParaRPr kumimoji="1" lang="ja-JP" altLang="en-US" sz="3200" dirty="0">
                  <a:solidFill>
                    <a:schemeClr val="tx1"/>
                  </a:solidFill>
                </a:endParaRPr>
              </a:p>
            </p:txBody>
          </p:sp>
          <p:sp>
            <p:nvSpPr>
              <p:cNvPr id="68" name="正方形/長方形 14"/>
              <p:cNvSpPr/>
              <p:nvPr/>
            </p:nvSpPr>
            <p:spPr>
              <a:xfrm>
                <a:off x="1239243" y="1442415"/>
                <a:ext cx="660523" cy="656045"/>
              </a:xfrm>
              <a:prstGeom prst="rect">
                <a:avLst/>
              </a:prstGeom>
              <a:solidFill>
                <a:srgbClr val="FFC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3200" dirty="0">
                    <a:solidFill>
                      <a:schemeClr val="tx1"/>
                    </a:solidFill>
                  </a:rPr>
                  <a:t>11</a:t>
                </a:r>
                <a:endParaRPr kumimoji="1" lang="ja-JP" altLang="en-US" sz="3200" dirty="0">
                  <a:solidFill>
                    <a:schemeClr val="tx1"/>
                  </a:solidFill>
                </a:endParaRPr>
              </a:p>
            </p:txBody>
          </p:sp>
          <p:sp>
            <p:nvSpPr>
              <p:cNvPr id="69" name="正方形/長方形 15"/>
              <p:cNvSpPr/>
              <p:nvPr/>
            </p:nvSpPr>
            <p:spPr>
              <a:xfrm>
                <a:off x="578720" y="2101968"/>
                <a:ext cx="660522" cy="656045"/>
              </a:xfrm>
              <a:prstGeom prst="rect">
                <a:avLst/>
              </a:prstGeom>
              <a:solidFill>
                <a:srgbClr val="FF0000">
                  <a:alpha val="29020"/>
                </a:srgb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12</a:t>
                </a:r>
                <a:endParaRPr kumimoji="1" lang="ja-JP" altLang="en-US" sz="2800" dirty="0">
                  <a:solidFill>
                    <a:schemeClr val="tx1"/>
                  </a:solidFill>
                </a:endParaRPr>
              </a:p>
            </p:txBody>
          </p:sp>
          <p:sp>
            <p:nvSpPr>
              <p:cNvPr id="70" name="正方形/長方形 16"/>
              <p:cNvSpPr/>
              <p:nvPr/>
            </p:nvSpPr>
            <p:spPr>
              <a:xfrm>
                <a:off x="1239243" y="2101968"/>
                <a:ext cx="660523" cy="656045"/>
              </a:xfrm>
              <a:prstGeom prst="rect">
                <a:avLst/>
              </a:prstGeom>
              <a:solidFill>
                <a:schemeClr val="accent2">
                  <a:lumMod val="40000"/>
                  <a:lumOff val="60000"/>
                  <a:alpha val="29020"/>
                </a:schemeClr>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kumimoji="1" lang="en-US" altLang="ja-JP" sz="2800" dirty="0">
                    <a:solidFill>
                      <a:schemeClr val="tx1"/>
                    </a:solidFill>
                  </a:rPr>
                  <a:t>12</a:t>
                </a:r>
                <a:endParaRPr kumimoji="1" lang="ja-JP" altLang="en-US" sz="2800" dirty="0">
                  <a:solidFill>
                    <a:schemeClr val="tx1"/>
                  </a:solidFill>
                </a:endParaRPr>
              </a:p>
            </p:txBody>
          </p:sp>
        </p:grpSp>
        <p:sp>
          <p:nvSpPr>
            <p:cNvPr id="66" name="Rectangle 65"/>
            <p:cNvSpPr/>
            <p:nvPr/>
          </p:nvSpPr>
          <p:spPr>
            <a:xfrm>
              <a:off x="5880179" y="2540663"/>
              <a:ext cx="1191762" cy="1166411"/>
            </a:xfrm>
            <a:prstGeom prst="rect">
              <a:avLst/>
            </a:prstGeom>
            <a:no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sp>
        <p:nvSpPr>
          <p:cNvPr id="29710" name="TextBox 2"/>
          <p:cNvSpPr txBox="1">
            <a:spLocks noChangeArrowheads="1"/>
          </p:cNvSpPr>
          <p:nvPr/>
        </p:nvSpPr>
        <p:spPr bwMode="auto">
          <a:xfrm>
            <a:off x="3194539" y="1754197"/>
            <a:ext cx="50409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kumimoji="1" lang="en-US" sz="3200" b="1">
                <a:latin typeface="Calibri" pitchFamily="34" charset="0"/>
                <a:ea typeface="MS PGothic" pitchFamily="34" charset="-128"/>
              </a:rPr>
              <a:t>_</a:t>
            </a:r>
          </a:p>
          <a:p>
            <a:pPr algn="ctr" eaLnBrk="1" hangingPunct="1"/>
            <a:endParaRPr kumimoji="1" lang="en-US" sz="3200" b="1">
              <a:latin typeface="Calibri" pitchFamily="34" charset="0"/>
              <a:ea typeface="MS PGothic" pitchFamily="34" charset="-128"/>
            </a:endParaRPr>
          </a:p>
        </p:txBody>
      </p:sp>
      <p:grpSp>
        <p:nvGrpSpPr>
          <p:cNvPr id="29711" name="Group 3"/>
          <p:cNvGrpSpPr>
            <a:grpSpLocks/>
          </p:cNvGrpSpPr>
          <p:nvPr/>
        </p:nvGrpSpPr>
        <p:grpSpPr bwMode="auto">
          <a:xfrm>
            <a:off x="6841881" y="1639888"/>
            <a:ext cx="1189892" cy="1168400"/>
            <a:chOff x="7565810" y="3524790"/>
            <a:chExt cx="1189325" cy="1168331"/>
          </a:xfrm>
        </p:grpSpPr>
        <p:sp>
          <p:nvSpPr>
            <p:cNvPr id="131" name="円/楕円 130"/>
            <p:cNvSpPr/>
            <p:nvPr/>
          </p:nvSpPr>
          <p:spPr>
            <a:xfrm>
              <a:off x="7603892" y="4116892"/>
              <a:ext cx="575621" cy="576229"/>
            </a:xfrm>
            <a:prstGeom prst="ellipse">
              <a:avLst/>
            </a:prstGeom>
            <a:noFill/>
            <a:ln w="76200">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fontAlgn="auto">
                <a:spcBef>
                  <a:spcPts val="0"/>
                </a:spcBef>
                <a:spcAft>
                  <a:spcPts val="0"/>
                </a:spcAft>
                <a:defRPr/>
              </a:pPr>
              <a:endParaRPr kumimoji="1" lang="ja-JP" altLang="en-US"/>
            </a:p>
          </p:txBody>
        </p:sp>
        <p:sp>
          <p:nvSpPr>
            <p:cNvPr id="87" name="円/楕円 130"/>
            <p:cNvSpPr/>
            <p:nvPr/>
          </p:nvSpPr>
          <p:spPr>
            <a:xfrm>
              <a:off x="8179513" y="4116892"/>
              <a:ext cx="575622" cy="576229"/>
            </a:xfrm>
            <a:prstGeom prst="ellipse">
              <a:avLst/>
            </a:prstGeom>
            <a:noFill/>
            <a:ln w="76200">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fontAlgn="auto">
                <a:spcBef>
                  <a:spcPts val="0"/>
                </a:spcBef>
                <a:spcAft>
                  <a:spcPts val="0"/>
                </a:spcAft>
                <a:defRPr/>
              </a:pPr>
              <a:endParaRPr kumimoji="1" lang="ja-JP" altLang="en-US"/>
            </a:p>
          </p:txBody>
        </p:sp>
        <p:sp>
          <p:nvSpPr>
            <p:cNvPr id="88" name="円/楕円 130"/>
            <p:cNvSpPr/>
            <p:nvPr/>
          </p:nvSpPr>
          <p:spPr>
            <a:xfrm>
              <a:off x="7565810" y="3524790"/>
              <a:ext cx="575621" cy="576228"/>
            </a:xfrm>
            <a:prstGeom prst="ellipse">
              <a:avLst/>
            </a:prstGeom>
            <a:noFill/>
            <a:ln w="76200">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fontAlgn="auto">
                <a:spcBef>
                  <a:spcPts val="0"/>
                </a:spcBef>
                <a:spcAft>
                  <a:spcPts val="0"/>
                </a:spcAft>
                <a:defRPr/>
              </a:pPr>
              <a:endParaRPr kumimoji="1" lang="ja-JP" altLang="en-US"/>
            </a:p>
          </p:txBody>
        </p:sp>
        <p:sp>
          <p:nvSpPr>
            <p:cNvPr id="89" name="円/楕円 130"/>
            <p:cNvSpPr/>
            <p:nvPr/>
          </p:nvSpPr>
          <p:spPr>
            <a:xfrm>
              <a:off x="8172190" y="3537489"/>
              <a:ext cx="575621" cy="574641"/>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fontAlgn="auto">
                <a:spcBef>
                  <a:spcPts val="0"/>
                </a:spcBef>
                <a:spcAft>
                  <a:spcPts val="0"/>
                </a:spcAft>
                <a:defRPr/>
              </a:pPr>
              <a:endParaRPr kumimoji="1" lang="ja-JP" altLang="en-US"/>
            </a:p>
          </p:txBody>
        </p:sp>
      </p:grpSp>
      <p:sp>
        <p:nvSpPr>
          <p:cNvPr id="29712" name="Rectangle 4"/>
          <p:cNvSpPr>
            <a:spLocks noChangeArrowheads="1"/>
          </p:cNvSpPr>
          <p:nvPr/>
        </p:nvSpPr>
        <p:spPr bwMode="auto">
          <a:xfrm>
            <a:off x="-2929" y="5946784"/>
            <a:ext cx="5080489"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kumimoji="1" lang="en-US" altLang="ja-JP" sz="2000" baseline="30000">
                <a:latin typeface="Calibri" pitchFamily="34" charset="0"/>
              </a:rPr>
              <a:t>Adapted from </a:t>
            </a:r>
          </a:p>
          <a:p>
            <a:pPr defTabSz="457200"/>
            <a:r>
              <a:rPr kumimoji="1" lang="en-US" altLang="ja-JP" sz="2000" baseline="30000">
                <a:latin typeface="Calibri" pitchFamily="34" charset="0"/>
              </a:rPr>
              <a:t>Aoyama Yukiko, </a:t>
            </a:r>
            <a:r>
              <a:rPr kumimoji="1" lang="en-US" altLang="ja-JP" sz="2000">
                <a:latin typeface="Calibri" pitchFamily="34" charset="0"/>
              </a:rPr>
              <a:t> </a:t>
            </a:r>
            <a:r>
              <a:rPr kumimoji="1" lang="en-US" altLang="ja-JP" sz="2000" baseline="30000">
                <a:latin typeface="Calibri" pitchFamily="34" charset="0"/>
              </a:rPr>
              <a:t>Oguro Michio,  and  Yano Tohru</a:t>
            </a:r>
          </a:p>
          <a:p>
            <a:pPr defTabSz="457200"/>
            <a:r>
              <a:rPr kumimoji="1" lang="en-US" sz="2000" baseline="30000">
                <a:latin typeface="Calibri" pitchFamily="34" charset="0"/>
                <a:ea typeface="MS PGothic" pitchFamily="34" charset="-128"/>
              </a:rPr>
              <a:t>Tohoku University, Sendai,</a:t>
            </a:r>
            <a:r>
              <a:rPr kumimoji="1" lang="en-US" sz="2000">
                <a:latin typeface="Calibri" pitchFamily="34" charset="0"/>
                <a:ea typeface="MS PGothic" pitchFamily="34" charset="-128"/>
              </a:rPr>
              <a:t> </a:t>
            </a:r>
            <a:r>
              <a:rPr kumimoji="1" lang="en-US" sz="2000" baseline="30000">
                <a:latin typeface="Calibri" pitchFamily="34" charset="0"/>
                <a:ea typeface="MS PGothic" pitchFamily="34" charset="-128"/>
              </a:rPr>
              <a:t>Japan, November 2011</a:t>
            </a:r>
            <a:endParaRPr kumimoji="1" lang="en-US" sz="2000">
              <a:latin typeface="Calibri" pitchFamily="34" charset="0"/>
              <a:ea typeface="MS PGothic" pitchFamily="34" charset="-128"/>
            </a:endParaRPr>
          </a:p>
        </p:txBody>
      </p:sp>
      <p:sp>
        <p:nvSpPr>
          <p:cNvPr id="29714" name="Footer Placeholder 2"/>
          <p:cNvSpPr>
            <a:spLocks noGrp="1"/>
          </p:cNvSpPr>
          <p:nvPr>
            <p:ph type="ftr" sz="quarter" idx="10"/>
          </p:nvPr>
        </p:nvSpPr>
        <p:spPr>
          <a:xfrm>
            <a:off x="5980236" y="6402397"/>
            <a:ext cx="2375388" cy="23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Jean-Louis Weber, 27 February 2012</a:t>
            </a:r>
          </a:p>
        </p:txBody>
      </p:sp>
    </p:spTree>
    <p:extLst>
      <p:ext uri="{BB962C8B-B14F-4D97-AF65-F5344CB8AC3E}">
        <p14:creationId xmlns:p14="http://schemas.microsoft.com/office/powerpoint/2010/main" val="381659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6"/>
            <a:ext cx="7772400" cy="1470025"/>
          </a:xfrm>
        </p:spPr>
        <p:txBody>
          <a:bodyPr>
            <a:normAutofit/>
          </a:bodyPr>
          <a:lstStyle/>
          <a:p>
            <a:pPr algn="ctr" eaLnBrk="1" hangingPunct="1"/>
            <a:r>
              <a:rPr lang="fr-FR" sz="2800" dirty="0" smtClean="0"/>
              <a:t>The </a:t>
            </a:r>
            <a:r>
              <a:rPr lang="fr-FR" sz="2800" dirty="0" err="1" smtClean="0"/>
              <a:t>making</a:t>
            </a:r>
            <a:r>
              <a:rPr lang="fr-FR" sz="2800" dirty="0" smtClean="0"/>
              <a:t> of the </a:t>
            </a:r>
            <a:r>
              <a:rPr lang="fr-FR" sz="2800" dirty="0" err="1" smtClean="0"/>
              <a:t>biodiversity</a:t>
            </a:r>
            <a:r>
              <a:rPr lang="fr-FR" sz="2800" dirty="0" smtClean="0"/>
              <a:t>/</a:t>
            </a:r>
            <a:r>
              <a:rPr lang="fr-FR" sz="2800" dirty="0" err="1" smtClean="0"/>
              <a:t>species</a:t>
            </a:r>
            <a:r>
              <a:rPr lang="fr-FR" sz="2800" dirty="0" smtClean="0"/>
              <a:t> index for LEAC/</a:t>
            </a:r>
            <a:r>
              <a:rPr lang="fr-FR" sz="2800" dirty="0" err="1" smtClean="0"/>
              <a:t>Ecosystem</a:t>
            </a:r>
            <a:r>
              <a:rPr lang="fr-FR" sz="2800" dirty="0" smtClean="0"/>
              <a:t> capital </a:t>
            </a:r>
            <a:r>
              <a:rPr lang="fr-FR" sz="2800" dirty="0" err="1" smtClean="0"/>
              <a:t>accounts</a:t>
            </a:r>
            <a:r>
              <a:rPr lang="fr-FR" sz="2800" dirty="0" smtClean="0"/>
              <a:t> in Europe,</a:t>
            </a:r>
            <a:br>
              <a:rPr lang="fr-FR" sz="2800" dirty="0" smtClean="0"/>
            </a:br>
            <a:r>
              <a:rPr lang="fr-FR" sz="2800" dirty="0" smtClean="0"/>
              <a:t> </a:t>
            </a:r>
            <a:endParaRPr lang="en-GB" sz="2800" dirty="0" smtClean="0"/>
          </a:p>
        </p:txBody>
      </p:sp>
      <p:sp>
        <p:nvSpPr>
          <p:cNvPr id="3" name="Subtitle 2"/>
          <p:cNvSpPr>
            <a:spLocks noGrp="1"/>
          </p:cNvSpPr>
          <p:nvPr>
            <p:ph type="subTitle" idx="1"/>
          </p:nvPr>
        </p:nvSpPr>
        <p:spPr>
          <a:xfrm>
            <a:off x="1371600" y="4076700"/>
            <a:ext cx="6400800" cy="1562100"/>
          </a:xfrm>
        </p:spPr>
        <p:txBody>
          <a:bodyPr rtlCol="0">
            <a:normAutofit fontScale="70000" lnSpcReduction="20000"/>
          </a:bodyPr>
          <a:lstStyle/>
          <a:p>
            <a:pPr algn="l" eaLnBrk="1" fontAlgn="auto" hangingPunct="1">
              <a:spcAft>
                <a:spcPts val="0"/>
              </a:spcAft>
              <a:buFont typeface="Arial" pitchFamily="34" charset="0"/>
              <a:buNone/>
              <a:defRPr/>
            </a:pPr>
            <a:r>
              <a:rPr lang="fr-FR" dirty="0" smtClean="0"/>
              <a:t>J.-L. Weber*, E. Ivanov</a:t>
            </a:r>
            <a:r>
              <a:rPr lang="fr-FR" baseline="30000" dirty="0" smtClean="0"/>
              <a:t>+</a:t>
            </a:r>
            <a:r>
              <a:rPr lang="fr-FR" dirty="0" smtClean="0"/>
              <a:t>, R. </a:t>
            </a:r>
            <a:r>
              <a:rPr lang="fr-FR" dirty="0" err="1" smtClean="0"/>
              <a:t>Spyropoulou</a:t>
            </a:r>
            <a:r>
              <a:rPr lang="fr-FR" dirty="0" smtClean="0"/>
              <a:t>*, </a:t>
            </a:r>
            <a:r>
              <a:rPr lang="fr-FR" dirty="0" err="1" smtClean="0"/>
              <a:t>O.Gomez</a:t>
            </a:r>
            <a:r>
              <a:rPr lang="fr-FR" dirty="0" smtClean="0"/>
              <a:t>*</a:t>
            </a:r>
          </a:p>
          <a:p>
            <a:pPr eaLnBrk="1" fontAlgn="auto" hangingPunct="1">
              <a:spcAft>
                <a:spcPts val="0"/>
              </a:spcAft>
              <a:buFont typeface="Arial" pitchFamily="34" charset="0"/>
              <a:buNone/>
              <a:defRPr/>
            </a:pPr>
            <a:endParaRPr lang="fr-FR" dirty="0"/>
          </a:p>
          <a:p>
            <a:pPr eaLnBrk="1" fontAlgn="auto" hangingPunct="1">
              <a:spcAft>
                <a:spcPts val="0"/>
              </a:spcAft>
              <a:buFont typeface="Arial" pitchFamily="34" charset="0"/>
              <a:buNone/>
              <a:defRPr/>
            </a:pPr>
            <a:endParaRPr lang="fr-FR" dirty="0"/>
          </a:p>
          <a:p>
            <a:pPr algn="l" eaLnBrk="1" fontAlgn="auto" hangingPunct="1">
              <a:spcAft>
                <a:spcPts val="0"/>
              </a:spcAft>
              <a:buFont typeface="Arial" pitchFamily="34" charset="0"/>
              <a:buNone/>
              <a:defRPr/>
            </a:pPr>
            <a:r>
              <a:rPr lang="fr-FR" sz="1400" dirty="0" smtClean="0"/>
              <a:t>* </a:t>
            </a:r>
            <a:r>
              <a:rPr lang="fr-FR" sz="1400" dirty="0" err="1" smtClean="0"/>
              <a:t>European</a:t>
            </a:r>
            <a:r>
              <a:rPr lang="fr-FR" sz="1400" dirty="0" smtClean="0"/>
              <a:t> </a:t>
            </a:r>
            <a:r>
              <a:rPr lang="fr-FR" sz="1400" dirty="0" err="1" smtClean="0"/>
              <a:t>Environment</a:t>
            </a:r>
            <a:r>
              <a:rPr lang="fr-FR" sz="1400" dirty="0" smtClean="0"/>
              <a:t> Agency</a:t>
            </a:r>
          </a:p>
          <a:p>
            <a:pPr algn="l" eaLnBrk="1" fontAlgn="auto" hangingPunct="1">
              <a:spcAft>
                <a:spcPts val="0"/>
              </a:spcAft>
              <a:buFont typeface="Arial" pitchFamily="34" charset="0"/>
              <a:buNone/>
              <a:defRPr/>
            </a:pPr>
            <a:r>
              <a:rPr lang="fr-FR" sz="1400" baseline="30000" dirty="0" smtClean="0"/>
              <a:t>+</a:t>
            </a:r>
            <a:r>
              <a:rPr lang="fr-FR" sz="1400" dirty="0" smtClean="0"/>
              <a:t> </a:t>
            </a:r>
            <a:r>
              <a:rPr lang="fr-FR" sz="1400" dirty="0" err="1" smtClean="0"/>
              <a:t>University</a:t>
            </a:r>
            <a:r>
              <a:rPr lang="fr-FR" sz="1400" dirty="0" smtClean="0"/>
              <a:t> of Nottingham</a:t>
            </a:r>
            <a:endParaRPr lang="en-GB" sz="1400" dirty="0"/>
          </a:p>
        </p:txBody>
      </p:sp>
    </p:spTree>
    <p:extLst>
      <p:ext uri="{BB962C8B-B14F-4D97-AF65-F5344CB8AC3E}">
        <p14:creationId xmlns:p14="http://schemas.microsoft.com/office/powerpoint/2010/main" val="191035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8" y="822329"/>
            <a:ext cx="1991457" cy="2397125"/>
          </a:xfrm>
          <a:prstGeom prst="rect">
            <a:avLst/>
          </a:prstGeom>
          <a:noFill/>
          <a:ln w="9398">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1" name="Picture 3"/>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4520" y="822329"/>
            <a:ext cx="199438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3252" name="Picture 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746" y="822329"/>
            <a:ext cx="199292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3253" name="Picture 5"/>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4975" y="822329"/>
            <a:ext cx="199292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3254" name="Picture 6"/>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7851" y="3890974"/>
            <a:ext cx="199292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3255" name="Picture 7"/>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6058" y="3911611"/>
            <a:ext cx="199292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6" name="Text Box 8"/>
          <p:cNvSpPr txBox="1">
            <a:spLocks noChangeArrowheads="1"/>
          </p:cNvSpPr>
          <p:nvPr/>
        </p:nvSpPr>
        <p:spPr bwMode="auto">
          <a:xfrm>
            <a:off x="153871" y="3213101"/>
            <a:ext cx="209110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a:solidFill>
                  <a:srgbClr val="000000"/>
                </a:solidFill>
                <a:latin typeface="DejaVu Sans Condensed" pitchFamily="34" charset="0"/>
              </a:rPr>
              <a:t>Corine land cover map </a:t>
            </a:r>
            <a:r>
              <a:rPr lang="en-GB" sz="1300" i="1">
                <a:solidFill>
                  <a:srgbClr val="000000"/>
                </a:solidFill>
                <a:latin typeface="DejaVu Sans Condensed" pitchFamily="34" charset="0"/>
              </a:rPr>
              <a:t>(CLC is derived from satellite images)</a:t>
            </a:r>
          </a:p>
        </p:txBody>
      </p:sp>
      <p:sp>
        <p:nvSpPr>
          <p:cNvPr id="53257" name="Text Box 9"/>
          <p:cNvSpPr txBox="1">
            <a:spLocks noChangeArrowheads="1"/>
          </p:cNvSpPr>
          <p:nvPr/>
        </p:nvSpPr>
        <p:spPr bwMode="auto">
          <a:xfrm>
            <a:off x="2445729" y="3168650"/>
            <a:ext cx="2091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a:solidFill>
                  <a:srgbClr val="000000"/>
                </a:solidFill>
                <a:latin typeface="DejaVu Sans Condensed" pitchFamily="34" charset="0"/>
              </a:rPr>
              <a:t>Green Landscape Index </a:t>
            </a:r>
            <a:r>
              <a:rPr lang="en-GB" sz="1300" i="1">
                <a:solidFill>
                  <a:srgbClr val="000000"/>
                </a:solidFill>
                <a:latin typeface="DejaVu Sans Condensed" pitchFamily="34" charset="0"/>
              </a:rPr>
              <a:t>(derived from CLC)</a:t>
            </a:r>
          </a:p>
        </p:txBody>
      </p:sp>
      <p:sp>
        <p:nvSpPr>
          <p:cNvPr id="53258" name="Text Box 10"/>
          <p:cNvSpPr txBox="1">
            <a:spLocks noChangeArrowheads="1"/>
          </p:cNvSpPr>
          <p:nvPr/>
        </p:nvSpPr>
        <p:spPr bwMode="auto">
          <a:xfrm>
            <a:off x="4639408" y="3213101"/>
            <a:ext cx="2089638" cy="8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dirty="0">
                <a:solidFill>
                  <a:srgbClr val="000000"/>
                </a:solidFill>
                <a:latin typeface="DejaVu Sans Condensed" pitchFamily="34" charset="0"/>
              </a:rPr>
              <a:t>Nature Value (</a:t>
            </a:r>
            <a:r>
              <a:rPr lang="en-GB" sz="1300" i="1" dirty="0" err="1">
                <a:solidFill>
                  <a:srgbClr val="000000"/>
                </a:solidFill>
                <a:latin typeface="DejaVu Sans Condensed" pitchFamily="34" charset="0"/>
              </a:rPr>
              <a:t>Naturilis</a:t>
            </a:r>
            <a:r>
              <a:rPr lang="en-GB" sz="1300" i="1" dirty="0">
                <a:solidFill>
                  <a:srgbClr val="000000"/>
                </a:solidFill>
                <a:latin typeface="DejaVu Sans Condensed" pitchFamily="34" charset="0"/>
              </a:rPr>
              <a:t>, derived from Natura2000 </a:t>
            </a:r>
            <a:r>
              <a:rPr lang="en-GB" sz="1300" i="1" dirty="0" smtClean="0">
                <a:solidFill>
                  <a:srgbClr val="000000"/>
                </a:solidFill>
                <a:latin typeface="DejaVu Sans Condensed" pitchFamily="34" charset="0"/>
              </a:rPr>
              <a:t>and other designated </a:t>
            </a:r>
            <a:r>
              <a:rPr lang="en-GB" sz="1300" i="1" dirty="0">
                <a:solidFill>
                  <a:srgbClr val="000000"/>
                </a:solidFill>
                <a:latin typeface="DejaVu Sans Condensed" pitchFamily="34" charset="0"/>
              </a:rPr>
              <a:t>areas)</a:t>
            </a:r>
          </a:p>
        </p:txBody>
      </p:sp>
      <p:sp>
        <p:nvSpPr>
          <p:cNvPr id="53259" name="Text Box 11"/>
          <p:cNvSpPr txBox="1">
            <a:spLocks noChangeArrowheads="1"/>
          </p:cNvSpPr>
          <p:nvPr/>
        </p:nvSpPr>
        <p:spPr bwMode="auto">
          <a:xfrm>
            <a:off x="6995746" y="3213106"/>
            <a:ext cx="216290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a:solidFill>
                  <a:srgbClr val="000000"/>
                </a:solidFill>
                <a:latin typeface="DejaVu Sans Condensed" pitchFamily="34" charset="0"/>
              </a:rPr>
              <a:t>Fragmentation (</a:t>
            </a:r>
            <a:r>
              <a:rPr lang="en-GB" sz="1300" i="1">
                <a:solidFill>
                  <a:srgbClr val="000000"/>
                </a:solidFill>
                <a:latin typeface="DejaVu Sans Condensed" pitchFamily="34" charset="0"/>
              </a:rPr>
              <a:t>Effective Mesh Size (MEFF) derived from TeleAtlas Roads and CLC)</a:t>
            </a:r>
          </a:p>
        </p:txBody>
      </p:sp>
      <p:sp>
        <p:nvSpPr>
          <p:cNvPr id="53260" name="Text Box 12"/>
          <p:cNvSpPr txBox="1">
            <a:spLocks noChangeArrowheads="1"/>
          </p:cNvSpPr>
          <p:nvPr/>
        </p:nvSpPr>
        <p:spPr bwMode="auto">
          <a:xfrm>
            <a:off x="1559175" y="6265868"/>
            <a:ext cx="2546838" cy="67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b="1">
                <a:solidFill>
                  <a:srgbClr val="000000"/>
                </a:solidFill>
                <a:latin typeface="DejaVu Sans Condensed" pitchFamily="34" charset="0"/>
              </a:rPr>
              <a:t>Landscape Ecological Potential</a:t>
            </a:r>
            <a:r>
              <a:rPr lang="en-GB" sz="1300">
                <a:solidFill>
                  <a:srgbClr val="000000"/>
                </a:solidFill>
                <a:latin typeface="DejaVu Sans Condensed" pitchFamily="34" charset="0"/>
              </a:rPr>
              <a:t> (LEP) 2000, by 1km² grid cell</a:t>
            </a:r>
          </a:p>
        </p:txBody>
      </p:sp>
      <p:sp>
        <p:nvSpPr>
          <p:cNvPr id="53261" name="Text Box 13"/>
          <p:cNvSpPr txBox="1">
            <a:spLocks noChangeArrowheads="1"/>
          </p:cNvSpPr>
          <p:nvPr/>
        </p:nvSpPr>
        <p:spPr bwMode="auto">
          <a:xfrm>
            <a:off x="4572000" y="6308725"/>
            <a:ext cx="235340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07988" eaLnBrk="0" hangingPunct="0">
              <a:tabLst>
                <a:tab pos="657225" algn="l"/>
                <a:tab pos="1312863" algn="l"/>
                <a:tab pos="1970088" algn="l"/>
              </a:tabLst>
              <a:defRPr>
                <a:solidFill>
                  <a:schemeClr val="tx1"/>
                </a:solidFill>
                <a:latin typeface="Arial" charset="0"/>
              </a:defRPr>
            </a:lvl1pPr>
            <a:lvl2pPr marL="742950" indent="-285750" defTabSz="407988" eaLnBrk="0" hangingPunct="0">
              <a:tabLst>
                <a:tab pos="657225" algn="l"/>
                <a:tab pos="1312863" algn="l"/>
                <a:tab pos="1970088" algn="l"/>
              </a:tabLst>
              <a:defRPr>
                <a:solidFill>
                  <a:schemeClr val="tx1"/>
                </a:solidFill>
                <a:latin typeface="Arial" charset="0"/>
              </a:defRPr>
            </a:lvl2pPr>
            <a:lvl3pPr marL="1143000" indent="-228600" defTabSz="407988" eaLnBrk="0" hangingPunct="0">
              <a:tabLst>
                <a:tab pos="657225" algn="l"/>
                <a:tab pos="1312863" algn="l"/>
                <a:tab pos="1970088" algn="l"/>
              </a:tabLst>
              <a:defRPr>
                <a:solidFill>
                  <a:schemeClr val="tx1"/>
                </a:solidFill>
                <a:latin typeface="Arial" charset="0"/>
              </a:defRPr>
            </a:lvl3pPr>
            <a:lvl4pPr marL="1600200" indent="-228600" defTabSz="407988" eaLnBrk="0" hangingPunct="0">
              <a:tabLst>
                <a:tab pos="657225" algn="l"/>
                <a:tab pos="1312863" algn="l"/>
                <a:tab pos="1970088" algn="l"/>
              </a:tabLst>
              <a:defRPr>
                <a:solidFill>
                  <a:schemeClr val="tx1"/>
                </a:solidFill>
                <a:latin typeface="Arial" charset="0"/>
              </a:defRPr>
            </a:lvl4pPr>
            <a:lvl5pPr marL="2057400" indent="-228600" defTabSz="407988" eaLnBrk="0" hangingPunct="0">
              <a:tabLst>
                <a:tab pos="657225" algn="l"/>
                <a:tab pos="1312863" algn="l"/>
                <a:tab pos="1970088" algn="l"/>
              </a:tabLst>
              <a:defRPr>
                <a:solidFill>
                  <a:schemeClr val="tx1"/>
                </a:solidFill>
                <a:latin typeface="Arial" charset="0"/>
              </a:defRPr>
            </a:lvl5pPr>
            <a:lvl6pPr marL="25146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6pPr>
            <a:lvl7pPr marL="29718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7pPr>
            <a:lvl8pPr marL="34290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8pPr>
            <a:lvl9pPr marL="3886200" indent="-228600" defTabSz="407988" eaLnBrk="0" fontAlgn="base" hangingPunct="0">
              <a:spcBef>
                <a:spcPct val="0"/>
              </a:spcBef>
              <a:spcAft>
                <a:spcPct val="0"/>
              </a:spcAft>
              <a:tabLst>
                <a:tab pos="657225" algn="l"/>
                <a:tab pos="1312863" algn="l"/>
                <a:tab pos="1970088" algn="l"/>
              </a:tabLst>
              <a:defRPr>
                <a:solidFill>
                  <a:schemeClr val="tx1"/>
                </a:solidFill>
                <a:latin typeface="Arial" charset="0"/>
              </a:defRPr>
            </a:lvl9pPr>
          </a:lstStyle>
          <a:p>
            <a:pPr eaLnBrk="1" fontAlgn="base">
              <a:lnSpc>
                <a:spcPct val="98000"/>
              </a:lnSpc>
              <a:spcBef>
                <a:spcPts val="788"/>
              </a:spcBef>
              <a:spcAft>
                <a:spcPct val="0"/>
              </a:spcAft>
              <a:buClr>
                <a:srgbClr val="000000"/>
              </a:buClr>
              <a:buSzPct val="45000"/>
              <a:buFont typeface="Wingdings" pitchFamily="2" charset="2"/>
              <a:buNone/>
            </a:pPr>
            <a:r>
              <a:rPr lang="en-GB" sz="1300" b="1">
                <a:solidFill>
                  <a:srgbClr val="000000"/>
                </a:solidFill>
                <a:latin typeface="DejaVu Sans Condensed" pitchFamily="34" charset="0"/>
              </a:rPr>
              <a:t>LEP 2000 by NUTS 2/3</a:t>
            </a:r>
          </a:p>
        </p:txBody>
      </p:sp>
      <p:sp>
        <p:nvSpPr>
          <p:cNvPr id="53262" name="Rectangle 14"/>
          <p:cNvSpPr>
            <a:spLocks noGrp="1" noChangeArrowheads="1"/>
          </p:cNvSpPr>
          <p:nvPr>
            <p:ph type="title"/>
          </p:nvPr>
        </p:nvSpPr>
        <p:spPr>
          <a:xfrm>
            <a:off x="517286" y="160339"/>
            <a:ext cx="7866185" cy="561975"/>
          </a:xfrm>
        </p:spPr>
        <p:txBody>
          <a:bodyPr lIns="81639" tIns="42452" rIns="81639" bIns="42452">
            <a:normAutofit fontScale="90000"/>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t>Net Landscape Ecological Potential of Europe</a:t>
            </a:r>
          </a:p>
        </p:txBody>
      </p:sp>
      <p:pic>
        <p:nvPicPr>
          <p:cNvPr id="53263" name="Picture 15"/>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a:xfrm>
            <a:off x="2066198" y="1125538"/>
            <a:ext cx="414704" cy="1249362"/>
          </a:xfrm>
        </p:spPr>
      </p:pic>
      <p:pic>
        <p:nvPicPr>
          <p:cNvPr id="53264" name="Picture 16"/>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6559062" y="1111250"/>
            <a:ext cx="413238" cy="1249363"/>
          </a:xfrm>
        </p:spPr>
      </p:pic>
      <p:pic>
        <p:nvPicPr>
          <p:cNvPr id="53265" name="Picture 17"/>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4339010" y="1093788"/>
            <a:ext cx="413238" cy="1249362"/>
          </a:xfrm>
        </p:spPr>
      </p:pic>
      <p:sp>
        <p:nvSpPr>
          <p:cNvPr id="53266" name="Text Box 18"/>
          <p:cNvSpPr txBox="1">
            <a:spLocks noChangeArrowheads="1"/>
          </p:cNvSpPr>
          <p:nvPr/>
        </p:nvSpPr>
        <p:spPr bwMode="auto">
          <a:xfrm>
            <a:off x="517287" y="4581536"/>
            <a:ext cx="86457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4800">
                <a:solidFill>
                  <a:srgbClr val="000000"/>
                </a:solidFill>
                <a:latin typeface="Calibri" pitchFamily="34" charset="0"/>
                <a:sym typeface="Wingdings" pitchFamily="2" charset="2"/>
              </a:rPr>
              <a:t></a:t>
            </a:r>
            <a:endParaRPr lang="en-US" sz="4800">
              <a:solidFill>
                <a:srgbClr val="000000"/>
              </a:solidFill>
              <a:latin typeface="Calibri" pitchFamily="34" charset="0"/>
            </a:endParaRPr>
          </a:p>
        </p:txBody>
      </p:sp>
      <p:sp>
        <p:nvSpPr>
          <p:cNvPr id="53267" name="Text Box 19"/>
          <p:cNvSpPr txBox="1">
            <a:spLocks noChangeArrowheads="1"/>
          </p:cNvSpPr>
          <p:nvPr/>
        </p:nvSpPr>
        <p:spPr bwMode="auto">
          <a:xfrm>
            <a:off x="3840779" y="4760924"/>
            <a:ext cx="66528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b="1">
                <a:solidFill>
                  <a:srgbClr val="000000"/>
                </a:solidFill>
                <a:latin typeface="Calibri" pitchFamily="34" charset="0"/>
              </a:rPr>
              <a:t>and</a:t>
            </a:r>
          </a:p>
        </p:txBody>
      </p:sp>
      <p:sp>
        <p:nvSpPr>
          <p:cNvPr id="53268" name="Slide Number Placeholder 3"/>
          <p:cNvSpPr txBox="1">
            <a:spLocks/>
          </p:cNvSpPr>
          <p:nvPr/>
        </p:nvSpPr>
        <p:spPr bwMode="auto">
          <a:xfrm>
            <a:off x="6" y="7938"/>
            <a:ext cx="58322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100">
                <a:solidFill>
                  <a:srgbClr val="000000"/>
                </a:solidFill>
                <a:ea typeface="MS PGothic" pitchFamily="34" charset="-128"/>
              </a:rPr>
              <a:t>3.39</a:t>
            </a:r>
          </a:p>
        </p:txBody>
      </p:sp>
      <p:sp>
        <p:nvSpPr>
          <p:cNvPr id="5326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solidFill>
                  <a:srgbClr val="000000"/>
                </a:solidFill>
              </a:rPr>
              <a:t>Jean-Louis Weber, 27 February 2012</a:t>
            </a:r>
          </a:p>
        </p:txBody>
      </p:sp>
      <p:sp>
        <p:nvSpPr>
          <p:cNvPr id="5327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A5749-2879-4B0F-B0F8-558F98366D52}" type="slidenum">
              <a:rPr lang="en-GB" smtClean="0">
                <a:solidFill>
                  <a:srgbClr val="000000"/>
                </a:solidFill>
              </a:rPr>
              <a:pPr eaLnBrk="1" hangingPunct="1"/>
              <a:t>8</a:t>
            </a:fld>
            <a:endParaRPr lang="en-GB" smtClean="0">
              <a:solidFill>
                <a:srgbClr val="000000"/>
              </a:solidFill>
            </a:endParaRPr>
          </a:p>
        </p:txBody>
      </p:sp>
    </p:spTree>
    <p:extLst>
      <p:ext uri="{BB962C8B-B14F-4D97-AF65-F5344CB8AC3E}">
        <p14:creationId xmlns:p14="http://schemas.microsoft.com/office/powerpoint/2010/main" val="15710106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Main questions before</a:t>
            </a:r>
            <a:endParaRPr lang="en-GB" dirty="0"/>
          </a:p>
        </p:txBody>
      </p:sp>
      <p:sp>
        <p:nvSpPr>
          <p:cNvPr id="3" name="Content Placeholder 2"/>
          <p:cNvSpPr>
            <a:spLocks noGrp="1"/>
          </p:cNvSpPr>
          <p:nvPr>
            <p:ph idx="1"/>
          </p:nvPr>
        </p:nvSpPr>
        <p:spPr/>
        <p:txBody>
          <a:bodyPr>
            <a:normAutofit fontScale="92500" lnSpcReduction="10000"/>
          </a:bodyPr>
          <a:lstStyle/>
          <a:p>
            <a:r>
              <a:rPr lang="en-GB" dirty="0"/>
              <a:t>Why to put species there anyway? </a:t>
            </a:r>
            <a:endParaRPr lang="en-GB" dirty="0" smtClean="0"/>
          </a:p>
          <a:p>
            <a:r>
              <a:rPr lang="en-GB" dirty="0" smtClean="0">
                <a:ea typeface="Calibri"/>
                <a:cs typeface="Times New Roman"/>
              </a:rPr>
              <a:t>What to expect from species indices ? (measuring stock impossible) </a:t>
            </a:r>
            <a:r>
              <a:rPr lang="en-GB" dirty="0">
                <a:ea typeface="Calibri"/>
                <a:cs typeface="Times New Roman"/>
              </a:rPr>
              <a:t>W</a:t>
            </a:r>
            <a:r>
              <a:rPr lang="en-GB" dirty="0" smtClean="0">
                <a:ea typeface="Calibri"/>
                <a:cs typeface="Times New Roman"/>
              </a:rPr>
              <a:t>hat about changes </a:t>
            </a:r>
            <a:r>
              <a:rPr lang="en-GB" dirty="0" err="1" smtClean="0">
                <a:ea typeface="Calibri"/>
                <a:cs typeface="Times New Roman"/>
              </a:rPr>
              <a:t>e.g</a:t>
            </a:r>
            <a:r>
              <a:rPr lang="en-GB" dirty="0" smtClean="0">
                <a:ea typeface="Calibri"/>
                <a:cs typeface="Times New Roman"/>
              </a:rPr>
              <a:t>  trends </a:t>
            </a:r>
            <a:r>
              <a:rPr lang="en-GB" dirty="0">
                <a:ea typeface="Calibri"/>
                <a:cs typeface="Times New Roman"/>
              </a:rPr>
              <a:t>of population  or trends in the </a:t>
            </a:r>
            <a:r>
              <a:rPr lang="en-GB" dirty="0" smtClean="0">
                <a:ea typeface="Calibri"/>
                <a:cs typeface="Times New Roman"/>
              </a:rPr>
              <a:t>number of species present?</a:t>
            </a:r>
          </a:p>
          <a:p>
            <a:r>
              <a:rPr lang="en-GB" dirty="0"/>
              <a:t>W</a:t>
            </a:r>
            <a:r>
              <a:rPr lang="en-GB" dirty="0" smtClean="0"/>
              <a:t>hat to expect from  full  ecosystem capital accounts e.g</a:t>
            </a:r>
            <a:r>
              <a:rPr lang="en-GB" dirty="0"/>
              <a:t>. to explain </a:t>
            </a:r>
            <a:r>
              <a:rPr lang="en-GB" dirty="0" smtClean="0"/>
              <a:t>trends, to identify policies, to measure progress?</a:t>
            </a:r>
            <a:r>
              <a:rPr lang="en-GB" dirty="0" smtClean="0">
                <a:ea typeface="Calibri"/>
                <a:cs typeface="Times New Roman"/>
              </a:rPr>
              <a:t> </a:t>
            </a:r>
          </a:p>
          <a:p>
            <a:r>
              <a:rPr lang="en-GB" dirty="0"/>
              <a:t>What kind of data on species could be used for testing our approach? </a:t>
            </a:r>
            <a:endParaRPr lang="en-GB" dirty="0" smtClean="0"/>
          </a:p>
        </p:txBody>
      </p:sp>
    </p:spTree>
    <p:extLst>
      <p:ext uri="{BB962C8B-B14F-4D97-AF65-F5344CB8AC3E}">
        <p14:creationId xmlns:p14="http://schemas.microsoft.com/office/powerpoint/2010/main" val="73275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1339</Words>
  <Application>Microsoft Office PowerPoint</Application>
  <PresentationFormat>On-screen Show (4:3)</PresentationFormat>
  <Paragraphs>210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Integrating biodiversity measurements, assessments and policy responses in an  ecosystem capital accounting framework.</vt:lpstr>
      <vt:lpstr>An experimental framework for ecosystem capital accounting in Europe EEA Technical report  No 13/2011</vt:lpstr>
      <vt:lpstr>PowerPoint Presentation</vt:lpstr>
      <vt:lpstr>PowerPoint Presentation</vt:lpstr>
      <vt:lpstr>PowerPoint Presentation</vt:lpstr>
      <vt:lpstr>PowerPoint Presentation</vt:lpstr>
      <vt:lpstr>The making of the biodiversity/species index for LEAC/Ecosystem capital accounts in Europe,  </vt:lpstr>
      <vt:lpstr>Net Landscape Ecological Potential of Europe</vt:lpstr>
      <vt:lpstr>Main questions before</vt:lpstr>
      <vt:lpstr>More than 1000 species protected in the EU</vt:lpstr>
      <vt:lpstr>Input 1: Number of forest species reported  with  « future = bad or poor» Note that several « forest » species can be found in other ecosystems as well.</vt:lpstr>
      <vt:lpstr>Input 2: Forest Dominant Landscape Type 34 (more than 1/3…)</vt:lpstr>
      <vt:lpstr>Filtering of resampled data with the map of Forest Dominant Landscape Type 34 (1 km x 1 km)</vt:lpstr>
      <vt:lpstr>Similarly processed data for Forest:  number of species with « future = good »</vt:lpstr>
      <vt:lpstr>Forest : future prospects index : Number of species with « future good minus future bad+poor »</vt:lpstr>
      <vt:lpstr>Forest species population index : No of species with population increase and stable minus no of species with decrease</vt:lpstr>
      <vt:lpstr>REsults</vt:lpstr>
      <vt:lpstr>Net landscape ecological potential, nlep 2000 (observed)</vt:lpstr>
      <vt:lpstr>Net landscape ecological potential, nlep 2010 (nowcast)</vt:lpstr>
      <vt:lpstr>T1 Species  “Populations trend”  index, by sub-basins</vt:lpstr>
      <vt:lpstr>T2 Species “Future prospect” index, by sub-basins</vt:lpstr>
      <vt:lpstr>PowerPoint Presentation</vt:lpstr>
      <vt:lpstr>Landscape/species capacity 2000 by sub-basins</vt:lpstr>
      <vt:lpstr>Landscape/species capacity 2006 by sub-basins</vt:lpstr>
      <vt:lpstr>Landscape/species capacity 2010 by sub-basins</vt:lpstr>
      <vt:lpstr>Change in landscape/species capacity 2000-2006, by sub-basins</vt:lpstr>
      <vt:lpstr>More   questions after</vt:lpstr>
    </vt:vector>
  </TitlesOfParts>
  <Company>European Environment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Rania Spyropoulou</dc:creator>
  <cp:lastModifiedBy>Jean-Louis Weber</cp:lastModifiedBy>
  <cp:revision>32</cp:revision>
  <dcterms:created xsi:type="dcterms:W3CDTF">2012-05-25T13:12:47Z</dcterms:created>
  <dcterms:modified xsi:type="dcterms:W3CDTF">2012-07-26T12:26:45Z</dcterms:modified>
</cp:coreProperties>
</file>