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7"/>
  </p:notesMasterIdLst>
  <p:sldIdLst>
    <p:sldId id="256" r:id="rId2"/>
    <p:sldId id="368" r:id="rId3"/>
    <p:sldId id="375" r:id="rId4"/>
    <p:sldId id="370" r:id="rId5"/>
    <p:sldId id="376" r:id="rId6"/>
    <p:sldId id="371" r:id="rId7"/>
    <p:sldId id="372" r:id="rId8"/>
    <p:sldId id="374" r:id="rId9"/>
    <p:sldId id="366" r:id="rId10"/>
    <p:sldId id="262" r:id="rId11"/>
    <p:sldId id="261" r:id="rId12"/>
    <p:sldId id="263" r:id="rId13"/>
    <p:sldId id="265" r:id="rId14"/>
    <p:sldId id="264" r:id="rId15"/>
    <p:sldId id="267" r:id="rId16"/>
    <p:sldId id="268" r:id="rId17"/>
    <p:sldId id="269" r:id="rId18"/>
    <p:sldId id="272" r:id="rId19"/>
    <p:sldId id="273" r:id="rId20"/>
    <p:sldId id="274" r:id="rId21"/>
    <p:sldId id="276" r:id="rId22"/>
    <p:sldId id="284" r:id="rId23"/>
    <p:sldId id="277" r:id="rId24"/>
    <p:sldId id="293" r:id="rId25"/>
    <p:sldId id="292" r:id="rId26"/>
    <p:sldId id="291" r:id="rId27"/>
    <p:sldId id="290" r:id="rId28"/>
    <p:sldId id="289" r:id="rId29"/>
    <p:sldId id="288" r:id="rId30"/>
    <p:sldId id="287" r:id="rId31"/>
    <p:sldId id="286" r:id="rId32"/>
    <p:sldId id="280" r:id="rId33"/>
    <p:sldId id="281" r:id="rId34"/>
    <p:sldId id="282" r:id="rId35"/>
    <p:sldId id="283" r:id="rId36"/>
    <p:sldId id="285" r:id="rId37"/>
    <p:sldId id="278" r:id="rId38"/>
    <p:sldId id="367" r:id="rId39"/>
    <p:sldId id="294" r:id="rId40"/>
    <p:sldId id="296" r:id="rId41"/>
    <p:sldId id="297" r:id="rId42"/>
    <p:sldId id="298" r:id="rId43"/>
    <p:sldId id="299" r:id="rId44"/>
    <p:sldId id="340" r:id="rId45"/>
    <p:sldId id="301" r:id="rId46"/>
    <p:sldId id="302" r:id="rId47"/>
    <p:sldId id="307" r:id="rId48"/>
    <p:sldId id="308" r:id="rId49"/>
    <p:sldId id="309" r:id="rId50"/>
    <p:sldId id="341" r:id="rId51"/>
    <p:sldId id="303" r:id="rId52"/>
    <p:sldId id="305" r:id="rId53"/>
    <p:sldId id="306" r:id="rId54"/>
    <p:sldId id="310" r:id="rId55"/>
    <p:sldId id="311" r:id="rId56"/>
    <p:sldId id="313" r:id="rId57"/>
    <p:sldId id="312" r:id="rId58"/>
    <p:sldId id="342" r:id="rId59"/>
    <p:sldId id="304" r:id="rId60"/>
    <p:sldId id="295" r:id="rId61"/>
    <p:sldId id="316" r:id="rId62"/>
    <p:sldId id="314" r:id="rId63"/>
    <p:sldId id="321" r:id="rId64"/>
    <p:sldId id="320" r:id="rId65"/>
    <p:sldId id="315" r:id="rId66"/>
    <p:sldId id="317" r:id="rId67"/>
    <p:sldId id="319" r:id="rId68"/>
    <p:sldId id="318" r:id="rId69"/>
    <p:sldId id="322" r:id="rId70"/>
    <p:sldId id="323" r:id="rId71"/>
    <p:sldId id="333" r:id="rId72"/>
    <p:sldId id="325" r:id="rId73"/>
    <p:sldId id="331" r:id="rId74"/>
    <p:sldId id="332" r:id="rId75"/>
    <p:sldId id="324" r:id="rId76"/>
    <p:sldId id="326" r:id="rId77"/>
    <p:sldId id="356" r:id="rId78"/>
    <p:sldId id="330" r:id="rId79"/>
    <p:sldId id="334" r:id="rId80"/>
    <p:sldId id="335" r:id="rId81"/>
    <p:sldId id="336" r:id="rId82"/>
    <p:sldId id="337" r:id="rId83"/>
    <p:sldId id="339" r:id="rId84"/>
    <p:sldId id="338" r:id="rId85"/>
    <p:sldId id="344" r:id="rId86"/>
    <p:sldId id="355" r:id="rId87"/>
    <p:sldId id="347" r:id="rId88"/>
    <p:sldId id="345" r:id="rId89"/>
    <p:sldId id="346" r:id="rId90"/>
    <p:sldId id="348" r:id="rId91"/>
    <p:sldId id="349" r:id="rId92"/>
    <p:sldId id="350" r:id="rId93"/>
    <p:sldId id="351" r:id="rId94"/>
    <p:sldId id="353" r:id="rId95"/>
    <p:sldId id="352" r:id="rId96"/>
    <p:sldId id="354" r:id="rId97"/>
    <p:sldId id="357" r:id="rId98"/>
    <p:sldId id="358" r:id="rId99"/>
    <p:sldId id="364" r:id="rId100"/>
    <p:sldId id="359" r:id="rId101"/>
    <p:sldId id="360" r:id="rId102"/>
    <p:sldId id="363" r:id="rId103"/>
    <p:sldId id="361" r:id="rId104"/>
    <p:sldId id="362" r:id="rId105"/>
    <p:sldId id="365" r:id="rId106"/>
  </p:sldIdLst>
  <p:sldSz cx="9906000" cy="6858000" type="A4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34" y="-6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EFD1A-9FF7-44D4-9CD3-0B5ADDCA5318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03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EDA4E-746C-4560-8035-160EA1AFBB0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15394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70446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07659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09092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179843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757158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316734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002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355350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80839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543534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12713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3918458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579817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862934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718528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4145580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29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473032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361037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076262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553259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9227915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52439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642528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16529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5293360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77591547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39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746904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48176818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1054959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877371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996953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685879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16860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29880771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85832316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15473588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2150621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034962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260252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61761048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78332641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078118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5153223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4417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009240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59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31303066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54207651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495384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98400484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91715542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401012056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6317579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66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67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2259896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318915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18481092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69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696579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70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336633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71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3366332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279587419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463097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87463097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75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78031174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76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26802466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78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88706614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81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48475241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93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1590725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EDA4E-746C-4560-8035-160EA1AFBB01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626441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941F0-05F8-4871-94D3-0D4862793990}" type="datetimeFigureOut">
              <a:rPr lang="fr-FR" smtClean="0"/>
              <a:pPr/>
              <a:t>10/11/2013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908721"/>
            <a:ext cx="8915400" cy="5217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 smtClean="0"/>
              <a:t>Jean-Louis Weber 2013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EC2E95-E6D8-457E-9A49-C2D01821ECB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9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2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0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9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Experimental Ecosystems/Natural Capital Accounts for Mauritius,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2000 </a:t>
            </a:r>
            <a:r>
              <a:rPr lang="en-GB" b="1" dirty="0" smtClean="0"/>
              <a:t>– 2010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Collection of </a:t>
            </a:r>
            <a:r>
              <a:rPr lang="fr-FR" dirty="0" err="1" smtClean="0"/>
              <a:t>maps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797152"/>
            <a:ext cx="6934200" cy="841648"/>
          </a:xfrm>
        </p:spPr>
        <p:txBody>
          <a:bodyPr/>
          <a:lstStyle/>
          <a:p>
            <a:r>
              <a:rPr lang="fr-FR" dirty="0" smtClean="0"/>
              <a:t>Jean-Louis Weber, Nov. 2013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Woody </a:t>
            </a:r>
            <a:r>
              <a:rPr lang="fr-FR" dirty="0" err="1" smtClean="0"/>
              <a:t>biomass</a:t>
            </a:r>
            <a:r>
              <a:rPr lang="fr-FR" dirty="0" smtClean="0"/>
              <a:t>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58924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 err="1" smtClean="0"/>
              <a:t>from</a:t>
            </a:r>
            <a:r>
              <a:rPr lang="fr-FR" sz="1000" dirty="0" smtClean="0"/>
              <a:t> FAO FRA2010 and MODIS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773" y="4320000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ECU Value by Districts, 2000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ECU Value by Districts, 2010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ECU Value by Districts, </a:t>
            </a:r>
            <a:r>
              <a:rPr lang="fr-FR" dirty="0" smtClean="0"/>
              <a:t>2000 &amp; 2010</a:t>
            </a:r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43513" y="18808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4568" y="18808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2000</a:t>
            </a:r>
            <a:endParaRPr lang="fr-FR" sz="2000" b="1" dirty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4" y="188640"/>
            <a:ext cx="963352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</a:t>
            </a:r>
            <a:r>
              <a:rPr lang="fr-FR" dirty="0" smtClean="0"/>
              <a:t>Change in ECU Value by </a:t>
            </a:r>
            <a:r>
              <a:rPr lang="fr-FR" dirty="0" smtClean="0"/>
              <a:t>Districts, </a:t>
            </a:r>
            <a:r>
              <a:rPr lang="fr-FR" dirty="0" smtClean="0"/>
              <a:t>2000-2010</a:t>
            </a:r>
            <a:endParaRPr lang="fr-FR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906000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</a:t>
            </a:r>
            <a:r>
              <a:rPr lang="fr-FR" dirty="0" smtClean="0"/>
              <a:t>Change in ECU Value, % </a:t>
            </a:r>
            <a:r>
              <a:rPr lang="fr-FR" dirty="0" smtClean="0"/>
              <a:t>by Districts, </a:t>
            </a:r>
            <a:r>
              <a:rPr lang="fr-FR" dirty="0" smtClean="0"/>
              <a:t>2000-2010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95300" y="274638"/>
            <a:ext cx="9210228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Change in ECU Value </a:t>
            </a:r>
            <a:r>
              <a:rPr lang="fr-FR" dirty="0" smtClean="0"/>
              <a:t>(</a:t>
            </a:r>
            <a:r>
              <a:rPr lang="fr-FR" dirty="0" err="1" smtClean="0"/>
              <a:t>left</a:t>
            </a:r>
            <a:r>
              <a:rPr lang="fr-FR" dirty="0" smtClean="0"/>
              <a:t>) and % (right) by </a:t>
            </a:r>
            <a:r>
              <a:rPr lang="fr-FR" dirty="0" smtClean="0"/>
              <a:t>Districts, 2000-2010</a:t>
            </a:r>
            <a:endParaRPr lang="fr-FR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Woody </a:t>
            </a:r>
            <a:r>
              <a:rPr lang="fr-FR" dirty="0" err="1" smtClean="0"/>
              <a:t>biomass</a:t>
            </a:r>
            <a:r>
              <a:rPr lang="fr-FR" dirty="0" smtClean="0"/>
              <a:t> 2010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4488" y="558924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 err="1" smtClean="0"/>
              <a:t>from</a:t>
            </a:r>
            <a:r>
              <a:rPr lang="fr-FR" sz="1000" dirty="0" smtClean="0"/>
              <a:t> FAO FRA2010 and MODIS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512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5208" y="4221088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</a:t>
            </a:r>
            <a:r>
              <a:rPr lang="fr-FR" dirty="0" err="1" smtClean="0"/>
              <a:t>Topsoil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/>
              <a:t>&amp;</a:t>
            </a:r>
            <a:r>
              <a:rPr lang="fr-FR" sz="1000" dirty="0" smtClean="0"/>
              <a:t> Jean-Louis Weber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FAO and  ORSTOM84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105932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NPP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773" y="4320000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NPP 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819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773" y="4320000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SELU: NPP change 2000-2010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773" y="4320000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SELU: Estimation of </a:t>
            </a:r>
            <a:r>
              <a:rPr lang="fr-FR" dirty="0" err="1" smtClean="0"/>
              <a:t>heterotrophic</a:t>
            </a:r>
            <a:r>
              <a:rPr lang="fr-FR" dirty="0" smtClean="0"/>
              <a:t>  respiration(</a:t>
            </a:r>
            <a:r>
              <a:rPr lang="fr-FR" dirty="0" err="1" smtClean="0"/>
              <a:t>soil</a:t>
            </a:r>
            <a:r>
              <a:rPr lang="fr-FR" dirty="0" smtClean="0"/>
              <a:t>, </a:t>
            </a:r>
            <a:r>
              <a:rPr lang="fr-FR" dirty="0" err="1" smtClean="0"/>
              <a:t>decomposers</a:t>
            </a:r>
            <a:r>
              <a:rPr lang="fr-FR" dirty="0" smtClean="0"/>
              <a:t>…)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10353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SELU: Estimation of </a:t>
            </a:r>
            <a:r>
              <a:rPr lang="fr-FR" dirty="0" err="1" smtClean="0"/>
              <a:t>heterotrophic</a:t>
            </a:r>
            <a:r>
              <a:rPr lang="fr-FR" dirty="0" smtClean="0"/>
              <a:t>  respiration (</a:t>
            </a:r>
            <a:r>
              <a:rPr lang="fr-FR" dirty="0" err="1" smtClean="0"/>
              <a:t>soil</a:t>
            </a:r>
            <a:r>
              <a:rPr lang="fr-FR" dirty="0" smtClean="0"/>
              <a:t>, </a:t>
            </a:r>
            <a:r>
              <a:rPr lang="fr-FR" dirty="0" err="1" smtClean="0"/>
              <a:t>decomposers</a:t>
            </a:r>
            <a:r>
              <a:rPr lang="fr-FR" dirty="0" smtClean="0"/>
              <a:t>…) 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10353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568" y="130622"/>
            <a:ext cx="9906000" cy="56207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SELU: </a:t>
            </a:r>
            <a:br>
              <a:rPr lang="fr-FR" sz="2000" dirty="0" smtClean="0"/>
            </a:br>
            <a:r>
              <a:rPr lang="fr-FR" sz="2000" dirty="0" smtClean="0"/>
              <a:t>Total </a:t>
            </a:r>
            <a:r>
              <a:rPr lang="fr-FR" sz="2000" dirty="0" err="1" smtClean="0"/>
              <a:t>food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 2010 (incl.  </a:t>
            </a:r>
            <a:r>
              <a:rPr lang="fr-FR" sz="2000" dirty="0" err="1" smtClean="0"/>
              <a:t>family</a:t>
            </a:r>
            <a:r>
              <a:rPr lang="fr-FR" sz="2000" dirty="0" smtClean="0"/>
              <a:t> </a:t>
            </a:r>
            <a:r>
              <a:rPr lang="fr-FR" sz="2000" dirty="0" err="1" smtClean="0"/>
              <a:t>gardens</a:t>
            </a:r>
            <a:r>
              <a:rPr lang="fr-FR" sz="2000" dirty="0" smtClean="0"/>
              <a:t> &amp; cane </a:t>
            </a:r>
            <a:r>
              <a:rPr lang="fr-FR" sz="2000" dirty="0" err="1" smtClean="0"/>
              <a:t>fields</a:t>
            </a:r>
            <a:r>
              <a:rPr lang="fr-FR" sz="2000" dirty="0" smtClean="0"/>
              <a:t>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), (tons)</a:t>
            </a:r>
            <a:endParaRPr lang="fr-FR" sz="2000" dirty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7817" y="4320000"/>
            <a:ext cx="78156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Tea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 2010 (tons)</a:t>
            </a:r>
            <a:endParaRPr lang="fr-FR" sz="2000" dirty="0"/>
          </a:p>
        </p:txBody>
      </p:sp>
      <p:pic>
        <p:nvPicPr>
          <p:cNvPr id="1638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815" y="4320000"/>
            <a:ext cx="6565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Statistical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</a:t>
            </a:r>
            <a:r>
              <a:rPr lang="fr-FR" sz="2000" dirty="0" err="1" smtClean="0"/>
              <a:t>rainfed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pic>
        <p:nvPicPr>
          <p:cNvPr id="1741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3277" y="4320000"/>
            <a:ext cx="7340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</a:t>
            </a:r>
            <a:r>
              <a:rPr lang="fr-FR" sz="2000" dirty="0" err="1" smtClean="0"/>
              <a:t>irrigated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754778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total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560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773" y="4320000"/>
            <a:ext cx="58558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Total agriculture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8017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Woody </a:t>
            </a:r>
            <a:r>
              <a:rPr lang="fr-FR" dirty="0" err="1" smtClean="0"/>
              <a:t>biomass</a:t>
            </a:r>
            <a:r>
              <a:rPr lang="fr-FR" dirty="0" smtClean="0"/>
              <a:t>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58924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 err="1" smtClean="0"/>
              <a:t>from</a:t>
            </a:r>
            <a:r>
              <a:rPr lang="fr-FR" sz="1000" dirty="0" smtClean="0"/>
              <a:t> FAO FRA2010 and MODIS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348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2920" y="4320000"/>
            <a:ext cx="122851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Woody </a:t>
            </a:r>
            <a:r>
              <a:rPr lang="fr-FR" dirty="0" err="1" smtClean="0"/>
              <a:t>biomass</a:t>
            </a:r>
            <a:r>
              <a:rPr lang="fr-FR" dirty="0" smtClean="0"/>
              <a:t> 2010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344488" y="5589240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 err="1" smtClean="0"/>
              <a:t>from</a:t>
            </a:r>
            <a:r>
              <a:rPr lang="fr-FR" sz="1000" dirty="0" smtClean="0"/>
              <a:t> FAO FRA2010 and MODIS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337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 cstate="print"/>
          <a:srcRect r="52753"/>
          <a:stretch>
            <a:fillRect/>
          </a:stretch>
        </p:blipFill>
        <p:spPr bwMode="auto">
          <a:xfrm>
            <a:off x="6825208" y="4176376"/>
            <a:ext cx="58044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0752" y="11247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</a:t>
            </a:r>
            <a:r>
              <a:rPr lang="fr-FR" dirty="0" err="1" smtClean="0"/>
              <a:t>Topsoil</a:t>
            </a:r>
            <a:r>
              <a:rPr lang="fr-FR" dirty="0" smtClean="0"/>
              <a:t> </a:t>
            </a:r>
            <a:r>
              <a:rPr lang="fr-FR" dirty="0" err="1" smtClean="0"/>
              <a:t>carbon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 </a:t>
            </a:r>
            <a:r>
              <a:rPr lang="fr-FR" sz="1000" dirty="0"/>
              <a:t>&amp;</a:t>
            </a:r>
            <a:r>
              <a:rPr lang="fr-FR" sz="1000" dirty="0" smtClean="0"/>
              <a:t> Jean-Louis Weber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FAO and  ORSTOM84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327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 r="45619"/>
          <a:stretch>
            <a:fillRect/>
          </a:stretch>
        </p:blipFill>
        <p:spPr bwMode="auto">
          <a:xfrm>
            <a:off x="6825208" y="4221088"/>
            <a:ext cx="576064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NPP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0055" y="4320000"/>
            <a:ext cx="10353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NPP 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0055" y="4320000"/>
            <a:ext cx="10353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NPP change 2000-2010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from</a:t>
            </a:r>
            <a:r>
              <a:rPr lang="fr-FR" sz="1000" dirty="0" smtClean="0"/>
              <a:t> MODIS NPP and EVI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297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3893" y="4320000"/>
            <a:ext cx="100151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1944216" cy="36004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LCEFU: Land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Functionnal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The SEEA-ENCA </a:t>
            </a:r>
            <a:r>
              <a:rPr lang="fr-FR" dirty="0" smtClean="0"/>
              <a:t>Land </a:t>
            </a:r>
            <a:r>
              <a:rPr lang="fr-FR" dirty="0" err="1" smtClean="0"/>
              <a:t>Cover</a:t>
            </a:r>
            <a:r>
              <a:rPr lang="fr-FR" dirty="0" smtClean="0"/>
              <a:t> </a:t>
            </a:r>
            <a:r>
              <a:rPr lang="fr-FR" dirty="0" err="1" smtClean="0"/>
              <a:t>map</a:t>
            </a:r>
            <a:r>
              <a:rPr lang="fr-FR" dirty="0" smtClean="0"/>
              <a:t> v.1 2010 of </a:t>
            </a:r>
            <a:r>
              <a:rPr lang="fr-FR" dirty="0" err="1" smtClean="0"/>
              <a:t>Mauritius</a:t>
            </a:r>
            <a:endParaRPr lang="fr-FR" dirty="0"/>
          </a:p>
        </p:txBody>
      </p:sp>
      <p:pic>
        <p:nvPicPr>
          <p:cNvPr id="5" name="Picture 4" descr="MU_LCover_v01F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03318" y="0"/>
            <a:ext cx="529936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16632"/>
            <a:ext cx="89154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Estimation of </a:t>
            </a:r>
            <a:r>
              <a:rPr lang="fr-FR" dirty="0" err="1" smtClean="0"/>
              <a:t>heterotrophic</a:t>
            </a:r>
            <a:r>
              <a:rPr lang="fr-FR" dirty="0" smtClean="0"/>
              <a:t>  respiration(</a:t>
            </a:r>
            <a:r>
              <a:rPr lang="fr-FR" dirty="0" err="1" smtClean="0"/>
              <a:t>soil</a:t>
            </a:r>
            <a:r>
              <a:rPr lang="fr-FR" dirty="0" smtClean="0"/>
              <a:t>, </a:t>
            </a:r>
            <a:r>
              <a:rPr lang="fr-FR" dirty="0" err="1" smtClean="0"/>
              <a:t>decomposers</a:t>
            </a:r>
            <a:r>
              <a:rPr lang="fr-FR" dirty="0" smtClean="0"/>
              <a:t>…) 2000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0055" y="4320000"/>
            <a:ext cx="10353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488" y="116632"/>
            <a:ext cx="8915400" cy="56207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ECA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smtClean="0"/>
              <a:t>Estimation of </a:t>
            </a:r>
            <a:r>
              <a:rPr lang="fr-FR" dirty="0" err="1" smtClean="0"/>
              <a:t>heterotrophic</a:t>
            </a:r>
            <a:r>
              <a:rPr lang="fr-FR" dirty="0" smtClean="0"/>
              <a:t>  respiration (</a:t>
            </a:r>
            <a:r>
              <a:rPr lang="fr-FR" dirty="0" err="1" smtClean="0"/>
              <a:t>soil</a:t>
            </a:r>
            <a:r>
              <a:rPr lang="fr-FR" dirty="0" smtClean="0"/>
              <a:t>, </a:t>
            </a:r>
            <a:r>
              <a:rPr lang="fr-FR" dirty="0" err="1" smtClean="0"/>
              <a:t>decomposers</a:t>
            </a:r>
            <a:r>
              <a:rPr lang="fr-FR" dirty="0" smtClean="0"/>
              <a:t>…) 2010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344488" y="5457418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Emil D. Ivanov</a:t>
            </a:r>
          </a:p>
          <a:p>
            <a:r>
              <a:rPr lang="fr-FR" sz="1000" dirty="0" err="1" smtClean="0"/>
              <a:t>Map</a:t>
            </a:r>
            <a:r>
              <a:rPr lang="fr-FR" sz="1000" dirty="0" smtClean="0"/>
              <a:t>: Jean-Louis Weber</a:t>
            </a:r>
            <a:endParaRPr lang="fr-FR" sz="1000" dirty="0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822722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ECA </a:t>
            </a:r>
            <a:r>
              <a:rPr lang="fr-FR" sz="2000" dirty="0" err="1" smtClean="0"/>
              <a:t>Sub</a:t>
            </a:r>
            <a:r>
              <a:rPr lang="fr-FR" sz="2000" dirty="0" smtClean="0"/>
              <a:t>-</a:t>
            </a:r>
            <a:r>
              <a:rPr lang="fr-FR" sz="2000" dirty="0" err="1" smtClean="0"/>
              <a:t>Catchments</a:t>
            </a:r>
            <a:r>
              <a:rPr lang="fr-FR" sz="2000" dirty="0" smtClean="0"/>
              <a:t>:</a:t>
            </a:r>
            <a:br>
              <a:rPr lang="fr-FR" sz="2000" dirty="0" smtClean="0"/>
            </a:br>
            <a:r>
              <a:rPr lang="fr-FR" sz="2000" dirty="0" smtClean="0"/>
              <a:t> Total </a:t>
            </a:r>
            <a:r>
              <a:rPr lang="fr-FR" sz="2000" dirty="0" err="1" smtClean="0"/>
              <a:t>food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 2010 (incl.  </a:t>
            </a:r>
            <a:r>
              <a:rPr lang="fr-FR" sz="2000" dirty="0" err="1" smtClean="0"/>
              <a:t>family</a:t>
            </a:r>
            <a:r>
              <a:rPr lang="fr-FR" sz="2000" dirty="0" smtClean="0"/>
              <a:t> </a:t>
            </a:r>
            <a:r>
              <a:rPr lang="fr-FR" sz="2000" dirty="0" err="1" smtClean="0"/>
              <a:t>gardens</a:t>
            </a:r>
            <a:r>
              <a:rPr lang="fr-FR" sz="2000" dirty="0" smtClean="0"/>
              <a:t> &amp; cane </a:t>
            </a:r>
            <a:r>
              <a:rPr lang="fr-FR" sz="2000" dirty="0" err="1" smtClean="0"/>
              <a:t>fields</a:t>
            </a:r>
            <a:r>
              <a:rPr lang="fr-FR" sz="2000" dirty="0" smtClean="0"/>
              <a:t> </a:t>
            </a:r>
            <a:r>
              <a:rPr lang="fr-FR" sz="2000" dirty="0" err="1" smtClean="0"/>
              <a:t>secondary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), (tons)</a:t>
            </a:r>
            <a:endParaRPr lang="fr-FR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150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r="36853"/>
          <a:stretch>
            <a:fillRect/>
          </a:stretch>
        </p:blipFill>
        <p:spPr bwMode="auto">
          <a:xfrm>
            <a:off x="6897216" y="4149080"/>
            <a:ext cx="4935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ECA </a:t>
            </a:r>
            <a:r>
              <a:rPr lang="fr-FR" sz="2000" dirty="0" err="1" smtClean="0"/>
              <a:t>Sub</a:t>
            </a:r>
            <a:r>
              <a:rPr lang="fr-FR" sz="2000" dirty="0" smtClean="0"/>
              <a:t>-</a:t>
            </a:r>
            <a:r>
              <a:rPr lang="fr-FR" sz="2000" dirty="0" err="1" smtClean="0"/>
              <a:t>Catchments</a:t>
            </a:r>
            <a:r>
              <a:rPr lang="fr-FR" sz="2000" dirty="0" smtClean="0"/>
              <a:t>: </a:t>
            </a:r>
            <a:r>
              <a:rPr lang="fr-FR" sz="2000" dirty="0" err="1" smtClean="0"/>
              <a:t>Tea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 2010 (tons)</a:t>
            </a:r>
            <a:endParaRPr lang="fr-FR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8815" y="4320000"/>
            <a:ext cx="65655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ECA </a:t>
            </a:r>
            <a:r>
              <a:rPr lang="fr-FR" sz="2000" dirty="0" err="1" smtClean="0"/>
              <a:t>Sub</a:t>
            </a:r>
            <a:r>
              <a:rPr lang="fr-FR" sz="2000" dirty="0" smtClean="0"/>
              <a:t>-</a:t>
            </a:r>
            <a:r>
              <a:rPr lang="fr-FR" sz="2000" dirty="0" err="1" smtClean="0"/>
              <a:t>Catchments</a:t>
            </a:r>
            <a:r>
              <a:rPr lang="fr-FR" sz="2000" dirty="0" smtClean="0"/>
              <a:t>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</a:t>
            </a:r>
            <a:r>
              <a:rPr lang="fr-FR" sz="2000" dirty="0" err="1" smtClean="0"/>
              <a:t>rainfed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2480" y="5683314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355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4" cstate="print"/>
          <a:srcRect r="29427"/>
          <a:stretch>
            <a:fillRect/>
          </a:stretch>
        </p:blipFill>
        <p:spPr bwMode="auto">
          <a:xfrm>
            <a:off x="6897216" y="4149080"/>
            <a:ext cx="5180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</a:t>
            </a:r>
            <a:r>
              <a:rPr lang="fr-FR" sz="2000" dirty="0" err="1" smtClean="0"/>
              <a:t>irrigated</a:t>
            </a:r>
            <a:r>
              <a:rPr lang="fr-FR" sz="2000" dirty="0" smtClean="0"/>
              <a:t> </a:t>
            </a:r>
            <a:r>
              <a:rPr lang="fr-FR" sz="2000" dirty="0" err="1" smtClean="0"/>
              <a:t>crops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 r="33218"/>
          <a:stretch>
            <a:fillRect/>
          </a:stretch>
        </p:blipFill>
        <p:spPr bwMode="auto">
          <a:xfrm>
            <a:off x="6924512" y="4193792"/>
            <a:ext cx="504056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SELU: </a:t>
            </a:r>
            <a:r>
              <a:rPr lang="fr-FR" sz="2000" dirty="0" err="1" smtClean="0"/>
              <a:t>Sugarcane</a:t>
            </a:r>
            <a:r>
              <a:rPr lang="fr-FR" sz="2000" dirty="0" smtClean="0"/>
              <a:t> total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68334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480" y="260648"/>
            <a:ext cx="9210228" cy="562074"/>
          </a:xfrm>
        </p:spPr>
        <p:txBody>
          <a:bodyPr>
            <a:normAutofit/>
          </a:bodyPr>
          <a:lstStyle/>
          <a:p>
            <a:r>
              <a:rPr lang="fr-FR" sz="2000" dirty="0" smtClean="0"/>
              <a:t>ECA </a:t>
            </a:r>
            <a:r>
              <a:rPr lang="fr-FR" sz="2000" dirty="0" err="1" smtClean="0"/>
              <a:t>Sub</a:t>
            </a:r>
            <a:r>
              <a:rPr lang="fr-FR" sz="2000" dirty="0" smtClean="0"/>
              <a:t>-</a:t>
            </a:r>
            <a:r>
              <a:rPr lang="fr-FR" sz="2000" dirty="0" err="1"/>
              <a:t>C</a:t>
            </a:r>
            <a:r>
              <a:rPr lang="fr-FR" sz="2000" dirty="0" err="1" smtClean="0"/>
              <a:t>atchments</a:t>
            </a:r>
            <a:r>
              <a:rPr lang="fr-FR" sz="2000" dirty="0" smtClean="0"/>
              <a:t>: Total agriculture </a:t>
            </a:r>
            <a:r>
              <a:rPr lang="fr-FR" sz="2000" dirty="0" err="1" smtClean="0"/>
              <a:t>harvest</a:t>
            </a:r>
            <a:r>
              <a:rPr lang="fr-FR" sz="2000" dirty="0" smtClean="0"/>
              <a:t>, 2010 (tons)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44488" y="5693186"/>
            <a:ext cx="17281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smtClean="0"/>
              <a:t>Source: </a:t>
            </a:r>
            <a:r>
              <a:rPr lang="fr-FR" sz="1000" dirty="0" err="1" smtClean="0"/>
              <a:t>Statistics</a:t>
            </a:r>
            <a:endParaRPr lang="fr-FR" sz="1000" dirty="0" smtClean="0"/>
          </a:p>
          <a:p>
            <a:r>
              <a:rPr lang="fr-FR" sz="1000" dirty="0" smtClean="0"/>
              <a:t>Estimation &amp; </a:t>
            </a:r>
            <a:r>
              <a:rPr lang="fr-FR" sz="1000" dirty="0" err="1" smtClean="0"/>
              <a:t>map</a:t>
            </a:r>
            <a:r>
              <a:rPr lang="fr-FR" sz="1000" dirty="0" smtClean="0"/>
              <a:t>: </a:t>
            </a:r>
          </a:p>
          <a:p>
            <a:r>
              <a:rPr lang="fr-FR" sz="1000" dirty="0" smtClean="0"/>
              <a:t>Jean-Louis Weber</a:t>
            </a:r>
            <a:endParaRPr lang="fr-FR" sz="1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07609" y="4320000"/>
            <a:ext cx="80177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green infrastructure/ </a:t>
            </a:r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GBLI: the Green Background </a:t>
            </a:r>
            <a:r>
              <a:rPr lang="fr-FR" dirty="0" err="1" smtClean="0"/>
              <a:t>Landscape</a:t>
            </a:r>
            <a:r>
              <a:rPr lang="fr-FR" dirty="0" smtClean="0"/>
              <a:t> Index</a:t>
            </a:r>
            <a:endParaRPr lang="fr-FR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52755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Dominant Land Cover types (neighbourhood value more than 50%)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980728"/>
            <a:ext cx="5508040" cy="550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078"/>
          <a:stretch>
            <a:fillRect/>
          </a:stretch>
        </p:blipFill>
        <p:spPr bwMode="auto">
          <a:xfrm>
            <a:off x="2360712" y="1340768"/>
            <a:ext cx="1421036" cy="9147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32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GBLI: the Green Background </a:t>
            </a:r>
            <a:r>
              <a:rPr lang="fr-FR" dirty="0" err="1" smtClean="0"/>
              <a:t>Landscape</a:t>
            </a:r>
            <a:r>
              <a:rPr lang="fr-FR" dirty="0" smtClean="0"/>
              <a:t> Index by SELU</a:t>
            </a:r>
            <a:endParaRPr lang="fr-FR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 r="32415"/>
          <a:stretch>
            <a:fillRect/>
          </a:stretch>
        </p:blipFill>
        <p:spPr bwMode="auto">
          <a:xfrm>
            <a:off x="6955576" y="4190024"/>
            <a:ext cx="45039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0752" y="11247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GBLI: the Green Background </a:t>
            </a:r>
            <a:r>
              <a:rPr lang="fr-FR" dirty="0" err="1" smtClean="0"/>
              <a:t>Landscape</a:t>
            </a:r>
            <a:r>
              <a:rPr lang="fr-FR" dirty="0" smtClean="0"/>
              <a:t> Index by Districts (GBLI-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grpSp>
        <p:nvGrpSpPr>
          <p:cNvPr id="6" name="Group 5"/>
          <p:cNvGrpSpPr/>
          <p:nvPr/>
        </p:nvGrpSpPr>
        <p:grpSpPr>
          <a:xfrm>
            <a:off x="2343943" y="908050"/>
            <a:ext cx="5218113" cy="5218113"/>
            <a:chOff x="2343943" y="908050"/>
            <a:chExt cx="5218113" cy="5218113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43943" y="908050"/>
              <a:ext cx="5218113" cy="521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25208" y="4509120"/>
              <a:ext cx="533197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GBLI: the Green Background </a:t>
            </a:r>
            <a:r>
              <a:rPr lang="fr-FR" dirty="0" err="1" smtClean="0"/>
              <a:t>Landscape</a:t>
            </a:r>
            <a:r>
              <a:rPr lang="fr-FR" dirty="0" smtClean="0"/>
              <a:t> Index by </a:t>
            </a:r>
            <a:r>
              <a:rPr lang="fr-FR" dirty="0" err="1" smtClean="0"/>
              <a:t>SubCatchments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(GBLI-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66642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GBLI: the Green Background </a:t>
            </a:r>
            <a:r>
              <a:rPr lang="fr-FR" dirty="0" err="1" smtClean="0"/>
              <a:t>Landscape</a:t>
            </a:r>
            <a:r>
              <a:rPr lang="fr-FR" dirty="0" smtClean="0"/>
              <a:t> Index by </a:t>
            </a:r>
            <a:r>
              <a:rPr lang="fr-FR" dirty="0" err="1" smtClean="0"/>
              <a:t>SubCatchments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(GBLI-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0892" y="4509120"/>
            <a:ext cx="543084" cy="146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7" name="Content Placeholder 6"/>
          <p:cNvGrpSpPr>
            <a:grpSpLocks noGrp="1"/>
          </p:cNvGrpSpPr>
          <p:nvPr>
            <p:ph sz="half" idx="2"/>
          </p:nvPr>
        </p:nvGrpSpPr>
        <p:grpSpPr>
          <a:xfrm>
            <a:off x="5169024" y="1600200"/>
            <a:ext cx="4746625" cy="4525963"/>
            <a:chOff x="2343943" y="908050"/>
            <a:chExt cx="5218113" cy="5218113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343943" y="908050"/>
              <a:ext cx="5218113" cy="521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25208" y="4509120"/>
              <a:ext cx="533197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6967" y="1600200"/>
            <a:ext cx="45258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Fragmentation of </a:t>
            </a:r>
            <a:r>
              <a:rPr lang="fr-FR" dirty="0" err="1" smtClean="0"/>
              <a:t>SELUs</a:t>
            </a:r>
            <a:r>
              <a:rPr lang="fr-FR" dirty="0" smtClean="0"/>
              <a:t> by main </a:t>
            </a:r>
            <a:r>
              <a:rPr lang="fr-FR" dirty="0" err="1" smtClean="0"/>
              <a:t>roads</a:t>
            </a:r>
            <a:r>
              <a:rPr lang="fr-FR" dirty="0" smtClean="0"/>
              <a:t> (</a:t>
            </a:r>
            <a:r>
              <a:rPr lang="fr-FR" dirty="0" err="1" smtClean="0"/>
              <a:t>barrier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SELU Fragmentation index 0-100 as % road corridors (100m pixels)</a:t>
            </a:r>
            <a:endParaRPr lang="fr-FR" dirty="0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 cstate="print"/>
          <a:srcRect t="8001"/>
          <a:stretch>
            <a:fillRect/>
          </a:stretch>
        </p:blipFill>
        <p:spPr bwMode="auto">
          <a:xfrm>
            <a:off x="6766848" y="4437112"/>
            <a:ext cx="599455" cy="1511968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SELU Fragmentation index 0-100 as % road corridors (100m pixels)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765" y="4320000"/>
            <a:ext cx="856627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Fragmentation index 0-100 as % road corridors (100m pixels) </a:t>
            </a:r>
            <a:br>
              <a:rPr lang="fr-FR" dirty="0" smtClean="0"/>
            </a:br>
            <a:r>
              <a:rPr lang="fr-FR" dirty="0" smtClean="0"/>
              <a:t>by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00" y="4725144"/>
            <a:ext cx="616570" cy="12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Fragmentation index 0-100 as % road corridors (100m pixels) </a:t>
            </a:r>
            <a:br>
              <a:rPr lang="fr-FR" dirty="0" smtClean="0"/>
            </a:br>
            <a:r>
              <a:rPr lang="fr-FR" dirty="0" smtClean="0"/>
              <a:t>by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53200" y="4725144"/>
            <a:ext cx="616569" cy="122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472" y="188640"/>
            <a:ext cx="8915400" cy="562074"/>
          </a:xfrm>
        </p:spPr>
        <p:txBody>
          <a:bodyPr/>
          <a:lstStyle/>
          <a:p>
            <a:r>
              <a:rPr lang="fr-FR" dirty="0" err="1" smtClean="0"/>
              <a:t>Mauritius</a:t>
            </a:r>
            <a:r>
              <a:rPr lang="fr-FR" dirty="0" smtClean="0"/>
              <a:t>’ river </a:t>
            </a:r>
            <a:r>
              <a:rPr lang="fr-FR" dirty="0" err="1" smtClean="0"/>
              <a:t>catchments</a:t>
            </a:r>
            <a:r>
              <a:rPr lang="fr-FR" dirty="0" smtClean="0"/>
              <a:t> and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for ECA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80384" y="1268760"/>
            <a:ext cx="4797152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392" y="1268760"/>
            <a:ext cx="4799162" cy="479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</a:t>
            </a:r>
            <a:endParaRPr lang="fr-FR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7296" y="4320000"/>
            <a:ext cx="55315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SELU</a:t>
            </a:r>
            <a:endParaRPr lang="fr-F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68684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SELU </a:t>
            </a:r>
            <a:br>
              <a:rPr lang="fr-FR" dirty="0" smtClean="0"/>
            </a:br>
            <a:r>
              <a:rPr lang="fr-FR" dirty="0" smtClean="0"/>
              <a:t>(values = 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/>
          <a:srcRect t="6506" r="5645"/>
          <a:stretch>
            <a:fillRect/>
          </a:stretch>
        </p:blipFill>
        <p:spPr bwMode="auto">
          <a:xfrm>
            <a:off x="6838856" y="4553832"/>
            <a:ext cx="537152" cy="1394856"/>
          </a:xfrm>
          <a:prstGeom prst="rect">
            <a:avLst/>
          </a:prstGeom>
          <a:noFill/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20752" y="112474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Districts </a:t>
            </a:r>
            <a:br>
              <a:rPr lang="fr-FR" dirty="0" smtClean="0"/>
            </a:br>
            <a:r>
              <a:rPr lang="fr-FR" dirty="0" smtClean="0"/>
              <a:t>(values = 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293096"/>
            <a:ext cx="68684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 (values = 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293096"/>
            <a:ext cx="686842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MCA-ECA</a:t>
            </a:r>
            <a:br>
              <a:rPr lang="fr-FR" dirty="0" smtClean="0"/>
            </a:br>
            <a:r>
              <a:rPr lang="fr-FR" dirty="0" smtClean="0"/>
              <a:t>(values = 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565" y="4320000"/>
            <a:ext cx="9338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NLEP, the Net </a:t>
            </a:r>
            <a:r>
              <a:rPr lang="fr-FR" dirty="0" err="1" smtClean="0"/>
              <a:t>Landscape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Potential</a:t>
            </a:r>
            <a:r>
              <a:rPr lang="fr-FR" dirty="0" smtClean="0"/>
              <a:t> 2010 by MCA-ECA</a:t>
            </a:r>
            <a:br>
              <a:rPr lang="fr-FR" dirty="0" smtClean="0"/>
            </a:br>
            <a:r>
              <a:rPr lang="fr-FR" dirty="0" smtClean="0"/>
              <a:t>(values = </a:t>
            </a:r>
            <a:r>
              <a:rPr lang="fr-FR" dirty="0" err="1" smtClean="0"/>
              <a:t>weighted</a:t>
            </a:r>
            <a:r>
              <a:rPr lang="fr-FR" dirty="0" smtClean="0"/>
              <a:t> ha)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150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9565" y="4320000"/>
            <a:ext cx="933835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3816" y="234888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3120" y="234888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8468" y="2348880"/>
            <a:ext cx="252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60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801" y="908050"/>
            <a:ext cx="4708397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688" y="908720"/>
            <a:ext cx="5163269" cy="516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SELU: Socio-Ecological Landscape </a:t>
            </a:r>
            <a:r>
              <a:rPr lang="en-US" dirty="0" smtClean="0"/>
              <a:t>Units (DLT50 x Sub-catchments)</a:t>
            </a:r>
            <a:endParaRPr lang="en-GB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6039"/>
          <a:stretch>
            <a:fillRect/>
          </a:stretch>
        </p:blipFill>
        <p:spPr bwMode="auto">
          <a:xfrm>
            <a:off x="2504728" y="1268760"/>
            <a:ext cx="1421036" cy="113082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2762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GBLI1010</a:t>
            </a:r>
            <a:endParaRPr lang="fr-FR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343" y="908050"/>
            <a:ext cx="46193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accounts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Isohyets</a:t>
            </a:r>
            <a:r>
              <a:rPr lang="fr-FR" dirty="0" smtClean="0"/>
              <a:t> </a:t>
            </a:r>
            <a:r>
              <a:rPr lang="fr-FR" dirty="0" err="1" smtClean="0"/>
              <a:t>merged</a:t>
            </a:r>
            <a:r>
              <a:rPr lang="fr-FR" dirty="0" smtClean="0"/>
              <a:t> to match the </a:t>
            </a:r>
            <a:r>
              <a:rPr lang="fr-FR" dirty="0" err="1" smtClean="0"/>
              <a:t>Meteo</a:t>
            </a:r>
            <a:r>
              <a:rPr lang="fr-FR" dirty="0" smtClean="0"/>
              <a:t> </a:t>
            </a:r>
            <a:r>
              <a:rPr lang="fr-FR" dirty="0" err="1" smtClean="0"/>
              <a:t>simplified</a:t>
            </a:r>
            <a:r>
              <a:rPr lang="fr-FR" dirty="0" smtClean="0"/>
              <a:t> </a:t>
            </a:r>
            <a:r>
              <a:rPr lang="fr-FR" dirty="0" err="1" smtClean="0"/>
              <a:t>statistics</a:t>
            </a:r>
            <a:endParaRPr lang="fr-FR" dirty="0"/>
          </a:p>
        </p:txBody>
      </p:sp>
      <p:pic>
        <p:nvPicPr>
          <p:cNvPr id="1126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0198" y="1027113"/>
            <a:ext cx="4325604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Rainfall</a:t>
            </a:r>
            <a:r>
              <a:rPr lang="fr-FR" dirty="0" smtClean="0"/>
              <a:t> by </a:t>
            </a:r>
            <a:r>
              <a:rPr lang="fr-FR" dirty="0" err="1" smtClean="0"/>
              <a:t>isohyets</a:t>
            </a:r>
            <a:r>
              <a:rPr lang="fr-FR" dirty="0" smtClean="0"/>
              <a:t> </a:t>
            </a:r>
            <a:r>
              <a:rPr lang="fr-FR" dirty="0" err="1" smtClean="0"/>
              <a:t>according</a:t>
            </a:r>
            <a:r>
              <a:rPr lang="fr-FR" dirty="0" smtClean="0"/>
              <a:t> to data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representative</a:t>
            </a:r>
            <a:r>
              <a:rPr lang="fr-FR" dirty="0" smtClean="0"/>
              <a:t> stations </a:t>
            </a:r>
            <a:endParaRPr lang="fr-FR" dirty="0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0512" y="1700808"/>
            <a:ext cx="936104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NB: the </a:t>
            </a:r>
            <a:r>
              <a:rPr lang="fr-FR" sz="1100" dirty="0" err="1" smtClean="0"/>
              <a:t>sample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very</a:t>
            </a:r>
            <a:r>
              <a:rPr lang="fr-FR" sz="1100" dirty="0" smtClean="0"/>
              <a:t> </a:t>
            </a:r>
            <a:r>
              <a:rPr lang="fr-FR" sz="1100" dirty="0" err="1" smtClean="0"/>
              <a:t>small</a:t>
            </a:r>
            <a:r>
              <a:rPr lang="fr-FR" sz="1100" dirty="0" smtClean="0"/>
              <a:t> </a:t>
            </a:r>
            <a:r>
              <a:rPr lang="fr-FR" sz="1100" dirty="0" err="1" smtClean="0"/>
              <a:t>which</a:t>
            </a:r>
            <a:r>
              <a:rPr lang="fr-FR" sz="1100" dirty="0" smtClean="0"/>
              <a:t>  </a:t>
            </a:r>
            <a:r>
              <a:rPr lang="fr-FR" sz="1100" dirty="0" err="1" smtClean="0"/>
              <a:t>results</a:t>
            </a:r>
            <a:r>
              <a:rPr lang="fr-FR" sz="1100" dirty="0" smtClean="0"/>
              <a:t> in anomalies; in addition, </a:t>
            </a:r>
            <a:r>
              <a:rPr lang="fr-FR" sz="1100" dirty="0" err="1" smtClean="0"/>
              <a:t>isohyets</a:t>
            </a:r>
            <a:r>
              <a:rPr lang="fr-FR" sz="1100" dirty="0" smtClean="0"/>
              <a:t> </a:t>
            </a:r>
            <a:r>
              <a:rPr lang="fr-FR" sz="1100" dirty="0" err="1" smtClean="0"/>
              <a:t>create</a:t>
            </a:r>
            <a:r>
              <a:rPr lang="fr-FR" sz="1100" dirty="0" smtClean="0"/>
              <a:t> </a:t>
            </a:r>
            <a:r>
              <a:rPr lang="fr-FR" sz="1100" dirty="0" err="1" smtClean="0"/>
              <a:t>artifical</a:t>
            </a:r>
            <a:r>
              <a:rPr lang="fr-FR" sz="1100" dirty="0" smtClean="0"/>
              <a:t> </a:t>
            </a:r>
            <a:r>
              <a:rPr lang="fr-FR" sz="1100" dirty="0" err="1" smtClean="0"/>
              <a:t>boundaries</a:t>
            </a:r>
            <a:r>
              <a:rPr lang="fr-FR" sz="1100" dirty="0" smtClean="0"/>
              <a:t>. The data </a:t>
            </a:r>
            <a:r>
              <a:rPr lang="fr-FR" sz="1100" dirty="0" err="1" smtClean="0"/>
              <a:t>need</a:t>
            </a:r>
            <a:r>
              <a:rPr lang="fr-FR" sz="1100" dirty="0" smtClean="0"/>
              <a:t> to </a:t>
            </a:r>
            <a:r>
              <a:rPr lang="fr-FR" sz="1100" dirty="0" err="1" smtClean="0"/>
              <a:t>be</a:t>
            </a:r>
            <a:r>
              <a:rPr lang="fr-FR" sz="1100" dirty="0" smtClean="0"/>
              <a:t> </a:t>
            </a:r>
            <a:r>
              <a:rPr lang="fr-FR" sz="1100" dirty="0" err="1" smtClean="0"/>
              <a:t>smoothed</a:t>
            </a:r>
            <a:r>
              <a:rPr lang="fr-FR" sz="1100" dirty="0" smtClean="0"/>
              <a:t> to correspond </a:t>
            </a:r>
            <a:r>
              <a:rPr lang="fr-FR" sz="1100" dirty="0" err="1" smtClean="0"/>
              <a:t>better</a:t>
            </a:r>
            <a:r>
              <a:rPr lang="fr-FR" sz="1100" dirty="0" smtClean="0"/>
              <a:t> to the real world.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Rainfall</a:t>
            </a:r>
            <a:r>
              <a:rPr lang="fr-FR" dirty="0" smtClean="0"/>
              <a:t>, m3/ha, final </a:t>
            </a:r>
            <a:r>
              <a:rPr lang="fr-FR" dirty="0" err="1" smtClean="0"/>
              <a:t>smoothing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9184" y="4365104"/>
            <a:ext cx="776085" cy="15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04528" y="1484784"/>
            <a:ext cx="12961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The input </a:t>
            </a:r>
            <a:r>
              <a:rPr lang="fr-FR" sz="1200" dirty="0" err="1" smtClean="0"/>
              <a:t>grid</a:t>
            </a:r>
            <a:r>
              <a:rPr lang="fr-FR" sz="1200" dirty="0" smtClean="0"/>
              <a:t> of </a:t>
            </a:r>
            <a:r>
              <a:rPr lang="fr-FR" sz="1200" dirty="0" err="1" smtClean="0"/>
              <a:t>rainfall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resampled to 1km2. It </a:t>
            </a:r>
            <a:r>
              <a:rPr lang="fr-FR" sz="1200" dirty="0" err="1" smtClean="0"/>
              <a:t>is</a:t>
            </a:r>
            <a:r>
              <a:rPr lang="fr-FR" sz="1200" dirty="0" smtClean="0"/>
              <a:t> </a:t>
            </a:r>
            <a:r>
              <a:rPr lang="fr-FR" sz="1200" dirty="0" err="1" smtClean="0"/>
              <a:t>then</a:t>
            </a:r>
            <a:r>
              <a:rPr lang="fr-FR" sz="1200" dirty="0" smtClean="0"/>
              <a:t> </a:t>
            </a:r>
            <a:r>
              <a:rPr lang="fr-FR" sz="1200" dirty="0" err="1" smtClean="0"/>
              <a:t>smoothed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a radius of10. </a:t>
            </a:r>
            <a:r>
              <a:rPr lang="fr-FR" sz="1200" dirty="0" err="1" smtClean="0"/>
              <a:t>Then</a:t>
            </a:r>
            <a:r>
              <a:rPr lang="fr-FR" sz="1200" dirty="0" smtClean="0"/>
              <a:t>, </a:t>
            </a:r>
            <a:r>
              <a:rPr lang="fr-FR" sz="1200" dirty="0" err="1" smtClean="0"/>
              <a:t>it</a:t>
            </a:r>
            <a:r>
              <a:rPr lang="fr-FR" sz="1200" dirty="0" smtClean="0"/>
              <a:t> </a:t>
            </a:r>
            <a:r>
              <a:rPr lang="fr-FR" sz="1200" dirty="0" err="1" smtClean="0"/>
              <a:t>is</a:t>
            </a:r>
            <a:r>
              <a:rPr lang="fr-FR" sz="1200" dirty="0" smtClean="0"/>
              <a:t> resampled back to 100m and </a:t>
            </a:r>
            <a:r>
              <a:rPr lang="fr-FR" sz="1200" dirty="0" err="1" smtClean="0"/>
              <a:t>cropped</a:t>
            </a:r>
            <a:r>
              <a:rPr lang="fr-FR" sz="1200" dirty="0" smtClean="0"/>
              <a:t> </a:t>
            </a:r>
            <a:r>
              <a:rPr lang="fr-FR" sz="1200" dirty="0" err="1" smtClean="0"/>
              <a:t>with</a:t>
            </a:r>
            <a:r>
              <a:rPr lang="fr-FR" sz="1200" dirty="0" smtClean="0"/>
              <a:t> the </a:t>
            </a:r>
            <a:r>
              <a:rPr lang="fr-FR" sz="1200" dirty="0" err="1" smtClean="0"/>
              <a:t>island</a:t>
            </a:r>
            <a:r>
              <a:rPr lang="fr-FR" sz="1200" dirty="0" smtClean="0"/>
              <a:t> </a:t>
            </a:r>
            <a:r>
              <a:rPr lang="fr-FR" sz="1200" dirty="0" err="1" smtClean="0"/>
              <a:t>coastline</a:t>
            </a:r>
            <a:r>
              <a:rPr lang="fr-FR" sz="1200" dirty="0" smtClean="0"/>
              <a:t>.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Evapo-Transpiration</a:t>
            </a:r>
            <a:r>
              <a:rPr lang="fr-FR" dirty="0" smtClean="0"/>
              <a:t>: MODIS16A3 </a:t>
            </a:r>
            <a:r>
              <a:rPr lang="fr-FR" dirty="0" err="1" smtClean="0"/>
              <a:t>product</a:t>
            </a:r>
            <a:r>
              <a:rPr lang="fr-FR" dirty="0" smtClean="0"/>
              <a:t> reprojected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sinusoidal</a:t>
            </a:r>
            <a:r>
              <a:rPr lang="fr-FR" dirty="0" smtClean="0"/>
              <a:t> to UTM and </a:t>
            </a:r>
            <a:r>
              <a:rPr lang="fr-FR" dirty="0" err="1" smtClean="0"/>
              <a:t>truncated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20000 (ET values are in 0.1mm, the </a:t>
            </a:r>
            <a:r>
              <a:rPr lang="fr-FR" dirty="0" err="1" smtClean="0"/>
              <a:t>cells</a:t>
            </a:r>
            <a:r>
              <a:rPr lang="fr-FR" dirty="0" smtClean="0"/>
              <a:t> of 1km2)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5137" y="1297781"/>
            <a:ext cx="389572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41232" y="3933056"/>
            <a:ext cx="939759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2480" y="191683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NB:</a:t>
            </a:r>
          </a:p>
          <a:p>
            <a:endParaRPr lang="fr-FR" dirty="0" smtClean="0"/>
          </a:p>
          <a:p>
            <a:r>
              <a:rPr lang="fr-FR" dirty="0" smtClean="0"/>
              <a:t>0.1 mm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equivalent</a:t>
            </a:r>
            <a:r>
              <a:rPr lang="fr-FR" dirty="0" smtClean="0"/>
              <a:t> to 1m3/ha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836712"/>
          </a:xfrm>
        </p:spPr>
        <p:txBody>
          <a:bodyPr>
            <a:noAutofit/>
          </a:bodyPr>
          <a:lstStyle/>
          <a:p>
            <a:r>
              <a:rPr lang="fr-FR" sz="2000" dirty="0" err="1" smtClean="0"/>
              <a:t>Evapo-Transpiration</a:t>
            </a:r>
            <a:r>
              <a:rPr lang="fr-FR" sz="2000" dirty="0" smtClean="0"/>
              <a:t>:  </a:t>
            </a:r>
            <a:r>
              <a:rPr lang="fr-FR" sz="2000" dirty="0" err="1" smtClean="0"/>
              <a:t>from</a:t>
            </a:r>
            <a:r>
              <a:rPr lang="fr-FR" sz="2000" dirty="0" smtClean="0"/>
              <a:t> the MODIS16A3 </a:t>
            </a:r>
            <a:r>
              <a:rPr lang="fr-FR" sz="2000" dirty="0" err="1" smtClean="0"/>
              <a:t>product</a:t>
            </a:r>
            <a:r>
              <a:rPr lang="fr-FR" sz="2000" dirty="0" smtClean="0"/>
              <a:t> to the ETP </a:t>
            </a:r>
            <a:r>
              <a:rPr lang="fr-FR" sz="2000" dirty="0" err="1" smtClean="0"/>
              <a:t>map</a:t>
            </a:r>
            <a:endParaRPr lang="fr-FR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17296" y="4320000"/>
            <a:ext cx="957831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60512" y="1708934"/>
            <a:ext cx="1440160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 smtClean="0"/>
              <a:t>The MODIS16A3 </a:t>
            </a:r>
            <a:r>
              <a:rPr lang="fr-FR" sz="1100" dirty="0" err="1" smtClean="0"/>
              <a:t>product</a:t>
            </a:r>
            <a:r>
              <a:rPr lang="fr-FR" sz="1100" dirty="0" smtClean="0"/>
              <a:t>  </a:t>
            </a:r>
            <a:r>
              <a:rPr lang="fr-FR" sz="1100" dirty="0" err="1" smtClean="0"/>
              <a:t>contains</a:t>
            </a:r>
            <a:r>
              <a:rPr lang="fr-FR" sz="1100" dirty="0" smtClean="0"/>
              <a:t> ET values in 0.1mm, the </a:t>
            </a:r>
            <a:r>
              <a:rPr lang="fr-FR" sz="1100" dirty="0" err="1" smtClean="0"/>
              <a:t>cells</a:t>
            </a:r>
            <a:r>
              <a:rPr lang="fr-FR" sz="1100" dirty="0" smtClean="0"/>
              <a:t> </a:t>
            </a:r>
            <a:r>
              <a:rPr lang="fr-FR" sz="1100" dirty="0" err="1" smtClean="0"/>
              <a:t>being</a:t>
            </a:r>
            <a:r>
              <a:rPr lang="fr-FR" sz="1100" dirty="0" smtClean="0"/>
              <a:t> of 1km2. It </a:t>
            </a:r>
            <a:r>
              <a:rPr lang="fr-FR" sz="1100" dirty="0" err="1" smtClean="0"/>
              <a:t>is</a:t>
            </a:r>
            <a:r>
              <a:rPr lang="fr-FR" sz="1100" dirty="0" smtClean="0"/>
              <a:t> reprojected </a:t>
            </a:r>
            <a:r>
              <a:rPr lang="fr-FR" sz="1100" dirty="0" err="1" smtClean="0"/>
              <a:t>from</a:t>
            </a:r>
            <a:r>
              <a:rPr lang="fr-FR" sz="1100" dirty="0" smtClean="0"/>
              <a:t> </a:t>
            </a:r>
            <a:r>
              <a:rPr lang="fr-FR" sz="1100" dirty="0" err="1" smtClean="0"/>
              <a:t>sinusoidal</a:t>
            </a:r>
            <a:r>
              <a:rPr lang="fr-FR" sz="1100" dirty="0" smtClean="0"/>
              <a:t> to UTM, </a:t>
            </a:r>
            <a:r>
              <a:rPr lang="fr-FR" sz="1100" dirty="0" err="1" smtClean="0"/>
              <a:t>then</a:t>
            </a:r>
            <a:r>
              <a:rPr lang="fr-FR" sz="1100" dirty="0" smtClean="0"/>
              <a:t> resampled to 100 and </a:t>
            </a:r>
            <a:r>
              <a:rPr lang="fr-FR" sz="1100" dirty="0" err="1" smtClean="0"/>
              <a:t>truncated</a:t>
            </a:r>
            <a:r>
              <a:rPr lang="fr-FR" sz="1100" dirty="0" smtClean="0"/>
              <a:t> </a:t>
            </a:r>
            <a:r>
              <a:rPr lang="fr-FR" sz="1100" dirty="0" err="1" smtClean="0"/>
              <a:t>at</a:t>
            </a:r>
            <a:r>
              <a:rPr lang="fr-FR" sz="1100" dirty="0" smtClean="0"/>
              <a:t> 16000 to </a:t>
            </a:r>
            <a:r>
              <a:rPr lang="fr-FR" sz="1100" dirty="0" err="1" smtClean="0"/>
              <a:t>eliminate</a:t>
            </a:r>
            <a:r>
              <a:rPr lang="fr-FR" sz="1100" dirty="0" smtClean="0"/>
              <a:t> artefacts due to the </a:t>
            </a:r>
            <a:r>
              <a:rPr lang="fr-FR" sz="1100" dirty="0" err="1" smtClean="0"/>
              <a:t>clipping</a:t>
            </a:r>
            <a:r>
              <a:rPr lang="fr-FR" sz="1100" dirty="0" smtClean="0"/>
              <a:t> out of </a:t>
            </a:r>
            <a:r>
              <a:rPr lang="fr-FR" sz="1100" dirty="0" err="1" smtClean="0"/>
              <a:t>sea</a:t>
            </a:r>
            <a:r>
              <a:rPr lang="fr-FR" sz="1100" dirty="0" smtClean="0"/>
              <a:t> and </a:t>
            </a:r>
            <a:r>
              <a:rPr lang="fr-FR" sz="1100" dirty="0" err="1" smtClean="0"/>
              <a:t>artificial</a:t>
            </a:r>
            <a:r>
              <a:rPr lang="fr-FR" sz="1100" dirty="0" smtClean="0"/>
              <a:t> surfaces in the </a:t>
            </a:r>
            <a:r>
              <a:rPr lang="fr-FR" sz="1100" dirty="0" err="1" smtClean="0"/>
              <a:t>algorithm</a:t>
            </a:r>
            <a:r>
              <a:rPr lang="fr-FR" sz="1100" dirty="0" smtClean="0"/>
              <a:t>. A second </a:t>
            </a:r>
            <a:r>
              <a:rPr lang="fr-FR" sz="1100" dirty="0" err="1" smtClean="0"/>
              <a:t>adjustment</a:t>
            </a:r>
            <a:r>
              <a:rPr lang="fr-FR" sz="1100" dirty="0" smtClean="0"/>
              <a:t> for </a:t>
            </a:r>
            <a:r>
              <a:rPr lang="fr-FR" sz="1100" dirty="0" err="1" smtClean="0"/>
              <a:t>artificial</a:t>
            </a:r>
            <a:r>
              <a:rPr lang="fr-FR" sz="1100" dirty="0" smtClean="0"/>
              <a:t> areas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done</a:t>
            </a:r>
            <a:r>
              <a:rPr lang="fr-FR" sz="1100" dirty="0" smtClean="0"/>
              <a:t> (ET/(M01/10). The </a:t>
            </a:r>
            <a:r>
              <a:rPr lang="fr-FR" sz="1100" dirty="0" err="1" smtClean="0"/>
              <a:t>result</a:t>
            </a:r>
            <a:r>
              <a:rPr lang="fr-FR" sz="1100" dirty="0" smtClean="0"/>
              <a:t> </a:t>
            </a:r>
            <a:r>
              <a:rPr lang="fr-FR" sz="1100" dirty="0" err="1" smtClean="0"/>
              <a:t>is</a:t>
            </a:r>
            <a:r>
              <a:rPr lang="fr-FR" sz="1100" dirty="0" smtClean="0"/>
              <a:t> </a:t>
            </a:r>
            <a:r>
              <a:rPr lang="fr-FR" sz="1100" dirty="0" err="1" smtClean="0"/>
              <a:t>then</a:t>
            </a:r>
            <a:r>
              <a:rPr lang="fr-FR" sz="1100" dirty="0" smtClean="0"/>
              <a:t> </a:t>
            </a:r>
            <a:r>
              <a:rPr lang="fr-FR" sz="1100" dirty="0" err="1" smtClean="0"/>
              <a:t>smoothed</a:t>
            </a:r>
            <a:r>
              <a:rPr lang="fr-FR" sz="1100" dirty="0" smtClean="0"/>
              <a:t> (</a:t>
            </a:r>
            <a:r>
              <a:rPr lang="fr-FR" sz="1100" dirty="0" err="1" smtClean="0"/>
              <a:t>Gaussian</a:t>
            </a:r>
            <a:r>
              <a:rPr lang="fr-FR" sz="1100" dirty="0" smtClean="0"/>
              <a:t> </a:t>
            </a:r>
            <a:r>
              <a:rPr lang="fr-FR" sz="1100" dirty="0" err="1" smtClean="0"/>
              <a:t>filter</a:t>
            </a:r>
            <a:r>
              <a:rPr lang="fr-FR" sz="1100" dirty="0" smtClean="0"/>
              <a:t>, radius 10). </a:t>
            </a:r>
            <a:endParaRPr lang="fr-F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</a:t>
            </a:r>
            <a:r>
              <a:rPr lang="fr-FR" dirty="0" err="1" smtClean="0"/>
              <a:t>maps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MODIS16A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8302" y="908050"/>
            <a:ext cx="6809395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864768" y="152078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2000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6465168" y="15207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Manual</a:t>
            </a:r>
            <a:r>
              <a:rPr lang="fr-FR" dirty="0" smtClean="0"/>
              <a:t> allocation to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 of </a:t>
            </a:r>
            <a:r>
              <a:rPr lang="fr-FR" dirty="0" err="1" smtClean="0"/>
              <a:t>representative</a:t>
            </a:r>
            <a:r>
              <a:rPr lang="fr-FR" dirty="0" smtClean="0"/>
              <a:t> (</a:t>
            </a:r>
            <a:r>
              <a:rPr lang="fr-FR" dirty="0" err="1" smtClean="0"/>
              <a:t>downstream</a:t>
            </a:r>
            <a:r>
              <a:rPr lang="fr-FR" dirty="0" smtClean="0"/>
              <a:t>) river </a:t>
            </a:r>
            <a:r>
              <a:rPr lang="fr-FR" dirty="0" err="1" smtClean="0"/>
              <a:t>gauging</a:t>
            </a:r>
            <a:r>
              <a:rPr lang="fr-FR" dirty="0" smtClean="0"/>
              <a:t> stations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Hydrology</a:t>
            </a:r>
            <a:r>
              <a:rPr lang="fr-FR" dirty="0" smtClean="0"/>
              <a:t> </a:t>
            </a:r>
            <a:r>
              <a:rPr lang="fr-FR" dirty="0" err="1" smtClean="0"/>
              <a:t>Databook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8450" y="1083469"/>
            <a:ext cx="42291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Visual allocation to 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 of </a:t>
            </a:r>
            <a:r>
              <a:rPr lang="fr-FR" dirty="0" err="1" smtClean="0"/>
              <a:t>representative</a:t>
            </a:r>
            <a:r>
              <a:rPr lang="fr-FR" dirty="0" smtClean="0"/>
              <a:t> (</a:t>
            </a:r>
            <a:r>
              <a:rPr lang="fr-FR" dirty="0" err="1" smtClean="0"/>
              <a:t>downstream</a:t>
            </a:r>
            <a:r>
              <a:rPr lang="fr-FR" dirty="0" smtClean="0"/>
              <a:t>) river </a:t>
            </a:r>
            <a:r>
              <a:rPr lang="fr-FR" dirty="0" err="1" smtClean="0"/>
              <a:t>gauging</a:t>
            </a:r>
            <a:r>
              <a:rPr lang="fr-FR" dirty="0" smtClean="0"/>
              <a:t> stations </a:t>
            </a:r>
            <a:r>
              <a:rPr lang="fr-FR" dirty="0" err="1" smtClean="0"/>
              <a:t>using</a:t>
            </a:r>
            <a:r>
              <a:rPr lang="fr-FR" dirty="0" smtClean="0"/>
              <a:t> the </a:t>
            </a:r>
            <a:r>
              <a:rPr lang="fr-FR" dirty="0" err="1" smtClean="0"/>
              <a:t>Hydrology</a:t>
            </a:r>
            <a:r>
              <a:rPr lang="fr-FR" dirty="0" smtClean="0"/>
              <a:t> </a:t>
            </a:r>
            <a:r>
              <a:rPr lang="fr-FR" dirty="0" err="1" smtClean="0"/>
              <a:t>Databook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2067475" y="1345974"/>
            <a:ext cx="5229199" cy="464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850106"/>
          </a:xfrm>
        </p:spPr>
        <p:txBody>
          <a:bodyPr>
            <a:normAutofit/>
          </a:bodyPr>
          <a:lstStyle/>
          <a:p>
            <a:r>
              <a:rPr lang="en-US" dirty="0" smtClean="0"/>
              <a:t>Each SELU has a SELU_ID which reads:</a:t>
            </a:r>
            <a:br>
              <a:rPr lang="en-US" dirty="0" smtClean="0"/>
            </a:br>
            <a:r>
              <a:rPr lang="en-US" dirty="0" smtClean="0"/>
              <a:t>DLT50_SubCatchment_ID</a:t>
            </a:r>
            <a:endParaRPr lang="en-GB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872" y="836712"/>
            <a:ext cx="5672533" cy="5672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3559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2010 resampled to M01-</a:t>
            </a:r>
            <a:r>
              <a:rPr lang="fr-FR" dirty="0" err="1" smtClean="0"/>
              <a:t>Urban</a:t>
            </a:r>
            <a:r>
              <a:rPr lang="fr-FR" dirty="0" smtClean="0"/>
              <a:t> land </a:t>
            </a:r>
            <a:r>
              <a:rPr lang="fr-FR" dirty="0" err="1" smtClean="0"/>
              <a:t>cover</a:t>
            </a:r>
            <a:r>
              <a:rPr lang="fr-FR" dirty="0" smtClean="0"/>
              <a:t>/ 1 ha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3677278"/>
            <a:ext cx="500029" cy="229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Population 2010 resampled to M01-</a:t>
            </a:r>
            <a:r>
              <a:rPr lang="fr-FR" dirty="0" err="1" smtClean="0"/>
              <a:t>Urban</a:t>
            </a:r>
            <a:r>
              <a:rPr lang="fr-FR" dirty="0" smtClean="0"/>
              <a:t> land </a:t>
            </a:r>
            <a:r>
              <a:rPr lang="fr-FR" dirty="0" err="1" smtClean="0"/>
              <a:t>cover</a:t>
            </a:r>
            <a:r>
              <a:rPr lang="fr-FR" dirty="0" smtClean="0"/>
              <a:t> (</a:t>
            </a:r>
            <a:r>
              <a:rPr lang="fr-FR" dirty="0" err="1" smtClean="0"/>
              <a:t>persons</a:t>
            </a:r>
            <a:r>
              <a:rPr lang="fr-FR" dirty="0" smtClean="0"/>
              <a:t> by 1 ha </a:t>
            </a:r>
            <a:r>
              <a:rPr lang="fr-FR" dirty="0" err="1" smtClean="0"/>
              <a:t>cells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216" y="4797152"/>
            <a:ext cx="455946" cy="110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2000 resampled to M01-</a:t>
            </a:r>
            <a:r>
              <a:rPr lang="fr-FR" dirty="0" err="1" smtClean="0"/>
              <a:t>Urban</a:t>
            </a:r>
            <a:r>
              <a:rPr lang="fr-FR" dirty="0" smtClean="0"/>
              <a:t> land </a:t>
            </a:r>
            <a:r>
              <a:rPr lang="fr-FR" dirty="0" err="1" smtClean="0"/>
              <a:t>cover</a:t>
            </a:r>
            <a:r>
              <a:rPr lang="fr-FR" dirty="0" smtClean="0"/>
              <a:t>/ 1ha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883" y="4320000"/>
            <a:ext cx="74149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2000 resampled to M01-</a:t>
            </a:r>
            <a:r>
              <a:rPr lang="fr-FR" dirty="0" err="1" smtClean="0"/>
              <a:t>Urban</a:t>
            </a:r>
            <a:r>
              <a:rPr lang="fr-FR" dirty="0" smtClean="0"/>
              <a:t> land </a:t>
            </a:r>
            <a:r>
              <a:rPr lang="fr-FR" dirty="0" err="1" smtClean="0"/>
              <a:t>cover</a:t>
            </a:r>
            <a:r>
              <a:rPr lang="fr-FR" dirty="0" smtClean="0"/>
              <a:t>/ 1ha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296" y="3916832"/>
            <a:ext cx="448245" cy="2061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06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Population 2000 resampled to M01-</a:t>
            </a:r>
            <a:r>
              <a:rPr lang="fr-FR" dirty="0" err="1" smtClean="0"/>
              <a:t>Urban</a:t>
            </a:r>
            <a:r>
              <a:rPr lang="fr-FR" dirty="0" smtClean="0"/>
              <a:t> land </a:t>
            </a:r>
            <a:r>
              <a:rPr lang="fr-FR" dirty="0" err="1" smtClean="0"/>
              <a:t>cover</a:t>
            </a:r>
            <a:r>
              <a:rPr lang="fr-FR" dirty="0" smtClean="0"/>
              <a:t>/ 1ha</a:t>
            </a:r>
            <a:endParaRPr lang="fr-FR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8858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685" y="2794576"/>
            <a:ext cx="12096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330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First estimation of the water </a:t>
            </a:r>
            <a:r>
              <a:rPr lang="fr-FR" dirty="0" err="1" smtClean="0"/>
              <a:t>consumption</a:t>
            </a:r>
            <a:r>
              <a:rPr lang="fr-FR" dirty="0" smtClean="0"/>
              <a:t> by </a:t>
            </a:r>
            <a:r>
              <a:rPr lang="fr-FR" dirty="0" err="1" smtClean="0"/>
              <a:t>households</a:t>
            </a:r>
            <a:r>
              <a:rPr lang="fr-FR" dirty="0" smtClean="0"/>
              <a:t>/</a:t>
            </a:r>
            <a:r>
              <a:rPr lang="fr-FR" dirty="0" err="1" smtClean="0"/>
              <a:t>municipalities</a:t>
            </a:r>
            <a:r>
              <a:rPr lang="fr-FR" dirty="0" smtClean="0"/>
              <a:t> (in m3/</a:t>
            </a:r>
            <a:r>
              <a:rPr lang="fr-FR" dirty="0" err="1" smtClean="0"/>
              <a:t>person</a:t>
            </a:r>
            <a:r>
              <a:rPr lang="fr-FR" dirty="0" smtClean="0"/>
              <a:t>/</a:t>
            </a:r>
            <a:r>
              <a:rPr lang="fr-FR" dirty="0" err="1" smtClean="0"/>
              <a:t>year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the MWA)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00472" y="162880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2000: </a:t>
            </a:r>
          </a:p>
          <a:p>
            <a:r>
              <a:rPr lang="fr-FR" dirty="0" smtClean="0"/>
              <a:t>155 m3/p/</a:t>
            </a:r>
            <a:r>
              <a:rPr lang="fr-FR" dirty="0" err="1" smtClean="0"/>
              <a:t>Year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First estimation of the water </a:t>
            </a:r>
            <a:r>
              <a:rPr lang="fr-FR" dirty="0" err="1" smtClean="0"/>
              <a:t>consumption</a:t>
            </a:r>
            <a:r>
              <a:rPr lang="fr-FR" dirty="0" smtClean="0"/>
              <a:t> by </a:t>
            </a:r>
            <a:r>
              <a:rPr lang="fr-FR" dirty="0" err="1" smtClean="0"/>
              <a:t>households</a:t>
            </a:r>
            <a:r>
              <a:rPr lang="fr-FR" dirty="0" smtClean="0"/>
              <a:t>/</a:t>
            </a:r>
            <a:r>
              <a:rPr lang="fr-FR" dirty="0" err="1" smtClean="0"/>
              <a:t>municipalities</a:t>
            </a:r>
            <a:r>
              <a:rPr lang="fr-FR" dirty="0" smtClean="0"/>
              <a:t> (in m3/</a:t>
            </a:r>
            <a:r>
              <a:rPr lang="fr-FR" dirty="0" err="1" smtClean="0"/>
              <a:t>person</a:t>
            </a:r>
            <a:r>
              <a:rPr lang="fr-FR" dirty="0" smtClean="0"/>
              <a:t>/</a:t>
            </a:r>
            <a:r>
              <a:rPr lang="fr-FR" dirty="0" err="1" smtClean="0"/>
              <a:t>year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the MWA)</a:t>
            </a:r>
            <a:endParaRPr lang="fr-FR" dirty="0"/>
          </a:p>
        </p:txBody>
      </p:sp>
      <p:sp>
        <p:nvSpPr>
          <p:cNvPr id="5" name="TextBox 4"/>
          <p:cNvSpPr txBox="1"/>
          <p:nvPr/>
        </p:nvSpPr>
        <p:spPr>
          <a:xfrm>
            <a:off x="2576736" y="1124744"/>
            <a:ext cx="21602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2010: </a:t>
            </a:r>
          </a:p>
          <a:p>
            <a:r>
              <a:rPr lang="fr-FR" sz="1600" dirty="0" smtClean="0"/>
              <a:t>165 m3/</a:t>
            </a:r>
            <a:r>
              <a:rPr lang="fr-FR" sz="1600" dirty="0" err="1" smtClean="0"/>
              <a:t>person</a:t>
            </a:r>
            <a:r>
              <a:rPr lang="fr-FR" sz="1600" dirty="0" smtClean="0"/>
              <a:t>/</a:t>
            </a:r>
            <a:r>
              <a:rPr lang="fr-FR" sz="1600" dirty="0" err="1" smtClean="0"/>
              <a:t>Year</a:t>
            </a:r>
            <a:r>
              <a:rPr lang="fr-FR" sz="1600" dirty="0" smtClean="0"/>
              <a:t> </a:t>
            </a:r>
            <a:endParaRPr lang="fr-FR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416496" y="90872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Water </a:t>
            </a:r>
            <a:r>
              <a:rPr lang="fr-FR" dirty="0" err="1" smtClean="0"/>
              <a:t>intensity</a:t>
            </a:r>
            <a:r>
              <a:rPr lang="fr-FR" dirty="0" smtClean="0"/>
              <a:t> of use, 1st </a:t>
            </a:r>
            <a:r>
              <a:rPr lang="fr-FR" dirty="0" err="1" smtClean="0"/>
              <a:t>decile</a:t>
            </a:r>
            <a:r>
              <a:rPr lang="fr-FR" dirty="0" smtClean="0"/>
              <a:t>, 2010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Coastal municipalities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5076825"/>
            <a:ext cx="12477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225" y="1038225"/>
            <a:ext cx="508635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1245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Rivers </a:t>
            </a:r>
            <a:r>
              <a:rPr lang="fr-FR" dirty="0" err="1" smtClean="0"/>
              <a:t>gauging</a:t>
            </a:r>
            <a:r>
              <a:rPr lang="fr-FR" dirty="0" smtClean="0"/>
              <a:t> stations </a:t>
            </a:r>
            <a:r>
              <a:rPr lang="fr-FR" dirty="0" err="1" smtClean="0"/>
              <a:t>used</a:t>
            </a:r>
            <a:r>
              <a:rPr lang="fr-FR" dirty="0" smtClean="0"/>
              <a:t> for </a:t>
            </a:r>
            <a:r>
              <a:rPr lang="fr-FR" dirty="0" err="1" smtClean="0"/>
              <a:t>accounting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SECU: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Flows</a:t>
            </a:r>
            <a:r>
              <a:rPr lang="fr-FR" dirty="0" smtClean="0"/>
              <a:t> of </a:t>
            </a:r>
            <a:r>
              <a:rPr lang="fr-FR" dirty="0" err="1" smtClean="0"/>
              <a:t>gauged</a:t>
            </a:r>
            <a:r>
              <a:rPr lang="fr-FR" dirty="0" smtClean="0"/>
              <a:t> </a:t>
            </a:r>
            <a:r>
              <a:rPr lang="fr-FR" dirty="0" err="1" smtClean="0"/>
              <a:t>rivers</a:t>
            </a:r>
            <a:r>
              <a:rPr lang="fr-FR" dirty="0" smtClean="0"/>
              <a:t>, 2000 and 2010 in Mm3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480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4205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60512" y="1916832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2000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601072" y="1988840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2010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River </a:t>
            </a:r>
            <a:r>
              <a:rPr lang="fr-FR" dirty="0" err="1" smtClean="0"/>
              <a:t>Catchments</a:t>
            </a:r>
            <a:r>
              <a:rPr lang="fr-FR" dirty="0" smtClean="0"/>
              <a:t>/</a:t>
            </a:r>
            <a:r>
              <a:rPr lang="fr-FR" dirty="0" err="1" smtClean="0"/>
              <a:t>Sub</a:t>
            </a:r>
            <a:r>
              <a:rPr lang="fr-FR" dirty="0" smtClean="0"/>
              <a:t>-</a:t>
            </a:r>
            <a:r>
              <a:rPr lang="fr-FR" dirty="0" err="1" smtClean="0"/>
              <a:t>Catchments</a:t>
            </a:r>
            <a:r>
              <a:rPr lang="fr-FR" dirty="0" smtClean="0"/>
              <a:t> </a:t>
            </a:r>
            <a:r>
              <a:rPr lang="fr-FR" dirty="0" err="1" smtClean="0"/>
              <a:t>andLakes</a:t>
            </a:r>
            <a:r>
              <a:rPr lang="fr-FR" dirty="0" smtClean="0"/>
              <a:t> (in </a:t>
            </a:r>
            <a:r>
              <a:rPr lang="fr-FR" dirty="0" err="1" smtClean="0"/>
              <a:t>yellow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4488" y="274638"/>
            <a:ext cx="9289032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Boreholes</a:t>
            </a:r>
            <a:r>
              <a:rPr lang="fr-FR" dirty="0" smtClean="0"/>
              <a:t> and estimation of </a:t>
            </a:r>
            <a:r>
              <a:rPr lang="fr-FR" dirty="0" err="1" smtClean="0"/>
              <a:t>groundwater</a:t>
            </a:r>
            <a:r>
              <a:rPr lang="fr-FR" dirty="0" smtClean="0"/>
              <a:t> abstraction by </a:t>
            </a:r>
            <a:r>
              <a:rPr lang="fr-FR" dirty="0" err="1" smtClean="0"/>
              <a:t>subcatchments</a:t>
            </a:r>
            <a:r>
              <a:rPr lang="fr-FR" dirty="0" smtClean="0"/>
              <a:t> (Mm3)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88504" y="1268760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Mean</a:t>
            </a:r>
            <a:r>
              <a:rPr lang="fr-FR" sz="1200" dirty="0" smtClean="0"/>
              <a:t> abstraction 2010 by </a:t>
            </a:r>
            <a:r>
              <a:rPr lang="fr-FR" sz="1200" dirty="0" err="1" smtClean="0"/>
              <a:t>borehole</a:t>
            </a:r>
            <a:r>
              <a:rPr lang="fr-FR" sz="1200" dirty="0" smtClean="0"/>
              <a:t>: 0.139 Mm3</a:t>
            </a:r>
            <a:endParaRPr lang="fr-F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Accessible water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97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464" y="119675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Accessible water, total by </a:t>
            </a:r>
            <a:r>
              <a:rPr lang="fr-FR" sz="1600" dirty="0" err="1" smtClean="0"/>
              <a:t>Sub</a:t>
            </a:r>
            <a:r>
              <a:rPr lang="fr-FR" sz="1600" dirty="0" smtClean="0"/>
              <a:t>-Catchment, Mm3 </a:t>
            </a:r>
            <a:endParaRPr lang="fr-FR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4736976" y="1196752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Accessible water, </a:t>
            </a:r>
            <a:r>
              <a:rPr lang="fr-FR" sz="1600" dirty="0" err="1" smtClean="0"/>
              <a:t>mean</a:t>
            </a:r>
            <a:r>
              <a:rPr lang="fr-FR" sz="1600" dirty="0" smtClean="0"/>
              <a:t> by ha, 10^3 m3 </a:t>
            </a:r>
            <a:endParaRPr lang="fr-FR" sz="1600" dirty="0"/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64968" y="1598397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48769" y="4581128"/>
            <a:ext cx="608687" cy="139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41032" y="184482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2010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95300" y="274638"/>
            <a:ext cx="2801516" cy="1282154"/>
          </a:xfrm>
        </p:spPr>
        <p:txBody>
          <a:bodyPr>
            <a:normAutofit/>
          </a:bodyPr>
          <a:lstStyle/>
          <a:p>
            <a:r>
              <a:rPr lang="fr-FR" dirty="0" smtClean="0"/>
              <a:t>Water </a:t>
            </a:r>
            <a:r>
              <a:rPr lang="fr-FR" dirty="0" err="1" smtClean="0"/>
              <a:t>Intensity</a:t>
            </a:r>
            <a:r>
              <a:rPr lang="fr-FR" dirty="0" smtClean="0"/>
              <a:t> of Use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96816" y="476672"/>
            <a:ext cx="61206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72480" y="1556792"/>
            <a:ext cx="266429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 smtClean="0"/>
          </a:p>
          <a:p>
            <a:r>
              <a:rPr lang="fr-FR" sz="1400" dirty="0" smtClean="0"/>
              <a:t>The Water </a:t>
            </a:r>
            <a:r>
              <a:rPr lang="fr-FR" sz="1400" dirty="0" err="1" smtClean="0"/>
              <a:t>Intensity</a:t>
            </a:r>
            <a:r>
              <a:rPr lang="fr-FR" sz="1400" dirty="0" smtClean="0"/>
              <a:t> of Use Index </a:t>
            </a:r>
            <a:r>
              <a:rPr lang="fr-FR" sz="1400" dirty="0" err="1" smtClean="0"/>
              <a:t>is</a:t>
            </a:r>
            <a:r>
              <a:rPr lang="fr-FR" sz="1400" dirty="0" smtClean="0"/>
              <a:t> the ratio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Accessible Resource and Total Abstraction of Water. </a:t>
            </a:r>
          </a:p>
          <a:p>
            <a:r>
              <a:rPr lang="fr-FR" sz="1400" dirty="0" err="1" smtClean="0"/>
              <a:t>These</a:t>
            </a:r>
            <a:r>
              <a:rPr lang="fr-FR" sz="1400" dirty="0" smtClean="0"/>
              <a:t> </a:t>
            </a:r>
            <a:r>
              <a:rPr lang="fr-FR" sz="1400" dirty="0" err="1" smtClean="0"/>
              <a:t>results</a:t>
            </a:r>
            <a:r>
              <a:rPr lang="fr-FR" sz="1400" dirty="0" smtClean="0"/>
              <a:t> are </a:t>
            </a:r>
            <a:r>
              <a:rPr lang="fr-FR" sz="1400" dirty="0" err="1" smtClean="0"/>
              <a:t>experimental</a:t>
            </a:r>
            <a:r>
              <a:rPr lang="fr-FR" sz="1400" dirty="0" smtClean="0"/>
              <a:t> and </a:t>
            </a:r>
            <a:r>
              <a:rPr lang="fr-FR" sz="1400" dirty="0" err="1" smtClean="0"/>
              <a:t>request</a:t>
            </a:r>
            <a:r>
              <a:rPr lang="fr-FR" sz="1400" dirty="0" smtClean="0"/>
              <a:t> </a:t>
            </a:r>
            <a:r>
              <a:rPr lang="fr-FR" sz="1400" dirty="0" err="1" smtClean="0"/>
              <a:t>further</a:t>
            </a:r>
            <a:r>
              <a:rPr lang="fr-FR" sz="1400" dirty="0" smtClean="0"/>
              <a:t> validation and </a:t>
            </a:r>
            <a:r>
              <a:rPr lang="fr-FR" sz="1400" dirty="0" err="1" smtClean="0"/>
              <a:t>completion</a:t>
            </a:r>
            <a:r>
              <a:rPr lang="fr-FR" sz="1400" dirty="0" smtClean="0"/>
              <a:t> as </a:t>
            </a:r>
            <a:r>
              <a:rPr lang="fr-FR" sz="1400" dirty="0" err="1" smtClean="0"/>
              <a:t>well</a:t>
            </a:r>
            <a:r>
              <a:rPr lang="fr-FR" sz="1400" dirty="0" smtClean="0"/>
              <a:t> as clarification </a:t>
            </a:r>
            <a:r>
              <a:rPr lang="fr-FR" sz="1400" dirty="0" err="1" smtClean="0"/>
              <a:t>regarding</a:t>
            </a:r>
            <a:r>
              <a:rPr lang="fr-FR" sz="1400" dirty="0" smtClean="0"/>
              <a:t> </a:t>
            </a:r>
            <a:r>
              <a:rPr lang="fr-FR" sz="1400" dirty="0" err="1" smtClean="0"/>
              <a:t>dams</a:t>
            </a:r>
            <a:r>
              <a:rPr lang="fr-FR" sz="1400" dirty="0" smtClean="0"/>
              <a:t>. </a:t>
            </a:r>
          </a:p>
          <a:p>
            <a:endParaRPr lang="fr-FR" sz="1400" dirty="0" smtClean="0"/>
          </a:p>
          <a:p>
            <a:r>
              <a:rPr lang="fr-FR" sz="1400" dirty="0" smtClean="0"/>
              <a:t>The </a:t>
            </a:r>
            <a:r>
              <a:rPr lang="fr-FR" sz="1400" dirty="0" err="1" smtClean="0"/>
              <a:t>map</a:t>
            </a:r>
            <a:r>
              <a:rPr lang="fr-FR" sz="1400" dirty="0" smtClean="0"/>
              <a:t> </a:t>
            </a:r>
            <a:r>
              <a:rPr lang="fr-FR" sz="1400" dirty="0" err="1" smtClean="0"/>
              <a:t>reads</a:t>
            </a:r>
            <a:r>
              <a:rPr lang="fr-FR" sz="1400" dirty="0" smtClean="0"/>
              <a:t> </a:t>
            </a:r>
            <a:r>
              <a:rPr lang="fr-FR" sz="1400" dirty="0" err="1" smtClean="0"/>
              <a:t>that</a:t>
            </a:r>
            <a:r>
              <a:rPr lang="fr-FR" sz="1400" dirty="0" smtClean="0"/>
              <a:t> values </a:t>
            </a:r>
            <a:r>
              <a:rPr lang="fr-FR" sz="1400" dirty="0" err="1" smtClean="0"/>
              <a:t>below</a:t>
            </a:r>
            <a:r>
              <a:rPr lang="fr-FR" sz="1400" dirty="0" smtClean="0"/>
              <a:t> 100 </a:t>
            </a:r>
            <a:r>
              <a:rPr lang="fr-FR" sz="1400" dirty="0" err="1" smtClean="0"/>
              <a:t>reflect</a:t>
            </a:r>
            <a:r>
              <a:rPr lang="fr-FR" sz="1400" dirty="0" smtClean="0"/>
              <a:t> a structural </a:t>
            </a:r>
            <a:r>
              <a:rPr lang="fr-FR" sz="1400" dirty="0" err="1" smtClean="0"/>
              <a:t>deficit</a:t>
            </a:r>
            <a:r>
              <a:rPr lang="fr-FR" sz="1400" dirty="0" smtClean="0"/>
              <a:t> (</a:t>
            </a:r>
            <a:r>
              <a:rPr lang="fr-FR" sz="1400" dirty="0" err="1" smtClean="0"/>
              <a:t>which</a:t>
            </a:r>
            <a:r>
              <a:rPr lang="fr-FR" sz="1400" dirty="0" smtClean="0"/>
              <a:t> </a:t>
            </a:r>
            <a:r>
              <a:rPr lang="fr-FR" sz="1400" dirty="0" err="1" smtClean="0"/>
              <a:t>is</a:t>
            </a:r>
            <a:r>
              <a:rPr lang="fr-FR" sz="1400" dirty="0" smtClean="0"/>
              <a:t> </a:t>
            </a:r>
            <a:r>
              <a:rPr lang="fr-FR" sz="1400" dirty="0" err="1" smtClean="0"/>
              <a:t>clearly</a:t>
            </a:r>
            <a:r>
              <a:rPr lang="fr-FR" sz="1400" dirty="0" smtClean="0"/>
              <a:t> the case in the </a:t>
            </a:r>
            <a:r>
              <a:rPr lang="fr-FR" sz="1400" dirty="0" err="1" smtClean="0"/>
              <a:t>northern</a:t>
            </a:r>
            <a:r>
              <a:rPr lang="fr-FR" sz="1400" dirty="0" smtClean="0"/>
              <a:t> catchment for the </a:t>
            </a:r>
            <a:r>
              <a:rPr lang="fr-FR" sz="1400" dirty="0" err="1" smtClean="0"/>
              <a:t>need</a:t>
            </a:r>
            <a:r>
              <a:rPr lang="fr-FR" sz="1400" dirty="0" smtClean="0"/>
              <a:t> of </a:t>
            </a:r>
            <a:r>
              <a:rPr lang="fr-FR" sz="1400" dirty="0" err="1" smtClean="0"/>
              <a:t>which</a:t>
            </a:r>
            <a:r>
              <a:rPr lang="fr-FR" sz="1400" dirty="0" smtClean="0"/>
              <a:t> has been </a:t>
            </a:r>
            <a:r>
              <a:rPr lang="fr-FR" sz="1400" dirty="0" err="1" smtClean="0"/>
              <a:t>created</a:t>
            </a:r>
            <a:r>
              <a:rPr lang="fr-FR" sz="1400" dirty="0" smtClean="0"/>
              <a:t> the Midlands </a:t>
            </a:r>
            <a:r>
              <a:rPr lang="fr-FR" sz="1400" dirty="0" err="1" smtClean="0"/>
              <a:t>reservoir</a:t>
            </a:r>
            <a:r>
              <a:rPr lang="fr-FR" sz="1400" dirty="0" smtClean="0"/>
              <a:t>.</a:t>
            </a:r>
          </a:p>
          <a:p>
            <a:endParaRPr lang="fr-FR" sz="1400" dirty="0" smtClean="0"/>
          </a:p>
          <a:p>
            <a:r>
              <a:rPr lang="fr-FR" sz="1400" dirty="0" smtClean="0"/>
              <a:t>Values </a:t>
            </a:r>
            <a:r>
              <a:rPr lang="fr-FR" sz="1400" dirty="0" err="1" smtClean="0"/>
              <a:t>between</a:t>
            </a:r>
            <a:r>
              <a:rPr lang="fr-FR" sz="1400" dirty="0" smtClean="0"/>
              <a:t> 100 and 120 </a:t>
            </a:r>
            <a:r>
              <a:rPr lang="fr-FR" sz="1400" dirty="0" err="1" smtClean="0"/>
              <a:t>seem</a:t>
            </a:r>
            <a:r>
              <a:rPr lang="fr-FR" sz="1400" dirty="0" smtClean="0"/>
              <a:t> </a:t>
            </a:r>
            <a:r>
              <a:rPr lang="fr-FR" sz="1400" dirty="0" err="1" smtClean="0"/>
              <a:t>reflecting</a:t>
            </a:r>
            <a:r>
              <a:rPr lang="fr-FR" sz="1400" dirty="0" smtClean="0"/>
              <a:t>  </a:t>
            </a:r>
            <a:r>
              <a:rPr lang="fr-FR" sz="1400" dirty="0" err="1" smtClean="0"/>
              <a:t>some</a:t>
            </a:r>
            <a:r>
              <a:rPr lang="fr-FR" sz="1400" dirty="0" smtClean="0"/>
              <a:t> </a:t>
            </a:r>
            <a:r>
              <a:rPr lang="fr-FR" sz="1400" dirty="0" err="1" smtClean="0"/>
              <a:t>vulnerability</a:t>
            </a:r>
            <a:r>
              <a:rPr lang="fr-FR" sz="1400" dirty="0" smtClean="0"/>
              <a:t> to </a:t>
            </a:r>
            <a:r>
              <a:rPr lang="fr-FR" sz="1400" dirty="0" err="1" smtClean="0"/>
              <a:t>climate</a:t>
            </a:r>
            <a:r>
              <a:rPr lang="fr-FR" sz="1400" dirty="0" smtClean="0"/>
              <a:t> variations  and / or a </a:t>
            </a:r>
            <a:r>
              <a:rPr lang="fr-FR" sz="1400" dirty="0" err="1" smtClean="0"/>
              <a:t>dependency</a:t>
            </a:r>
            <a:r>
              <a:rPr lang="fr-FR" sz="1400" dirty="0" smtClean="0"/>
              <a:t>  </a:t>
            </a:r>
            <a:r>
              <a:rPr lang="fr-FR" sz="1400" dirty="0" err="1" smtClean="0"/>
              <a:t>from</a:t>
            </a:r>
            <a:r>
              <a:rPr lang="fr-FR" sz="1400" dirty="0" smtClean="0"/>
              <a:t> </a:t>
            </a:r>
            <a:r>
              <a:rPr lang="fr-FR" sz="1400" dirty="0" err="1" smtClean="0"/>
              <a:t>external</a:t>
            </a:r>
            <a:r>
              <a:rPr lang="fr-FR" sz="1400" dirty="0" smtClean="0"/>
              <a:t>  </a:t>
            </a:r>
            <a:r>
              <a:rPr lang="fr-FR" sz="1400" dirty="0" err="1" smtClean="0"/>
              <a:t>supply</a:t>
            </a:r>
            <a:r>
              <a:rPr lang="fr-FR" sz="1400" dirty="0" smtClean="0"/>
              <a:t>.</a:t>
            </a:r>
          </a:p>
          <a:p>
            <a:endParaRPr lang="fr-FR" sz="1400" dirty="0" smtClean="0"/>
          </a:p>
          <a:p>
            <a:r>
              <a:rPr lang="fr-FR" sz="1400" dirty="0" err="1" smtClean="0"/>
              <a:t>Catchments</a:t>
            </a:r>
            <a:r>
              <a:rPr lang="fr-FR" sz="1400" dirty="0" smtClean="0"/>
              <a:t>  </a:t>
            </a:r>
            <a:r>
              <a:rPr lang="fr-FR" sz="1400" dirty="0" err="1" smtClean="0"/>
              <a:t>beyond</a:t>
            </a:r>
            <a:r>
              <a:rPr lang="fr-FR" sz="1400" dirty="0" smtClean="0"/>
              <a:t>  150  are  in </a:t>
            </a:r>
            <a:r>
              <a:rPr lang="fr-FR" sz="1400" dirty="0" err="1" smtClean="0"/>
              <a:t>excedent</a:t>
            </a:r>
            <a:r>
              <a:rPr lang="fr-FR" sz="1400" dirty="0" smtClean="0"/>
              <a:t>.</a:t>
            </a:r>
            <a:endParaRPr lang="fr-FR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088904" y="83671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 –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endParaRPr lang="fr-FR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6906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032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601072" y="191683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992560" y="191683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2000</a:t>
            </a:r>
            <a:endParaRPr lang="fr-FR" sz="2000" b="1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2010 –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64768" y="119675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177136" y="2636912"/>
            <a:ext cx="21602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2000 –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endParaRPr lang="fr-FR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r>
              <a:rPr lang="fr-FR" dirty="0" smtClean="0"/>
              <a:t> , 2000 to 2010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Biomass</a:t>
            </a:r>
            <a:r>
              <a:rPr lang="fr-FR" dirty="0" smtClean="0"/>
              <a:t>-</a:t>
            </a:r>
            <a:r>
              <a:rPr lang="fr-FR" dirty="0" err="1" smtClean="0"/>
              <a:t>Carbon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r>
              <a:rPr lang="fr-FR" dirty="0" smtClean="0"/>
              <a:t> , 2000 to 2010, </a:t>
            </a:r>
            <a:br>
              <a:rPr lang="fr-FR" dirty="0" smtClean="0"/>
            </a:br>
            <a:r>
              <a:rPr lang="fr-FR" dirty="0" smtClean="0"/>
              <a:t>in points per ha on a </a:t>
            </a:r>
            <a:r>
              <a:rPr lang="fr-FR" dirty="0" err="1" smtClean="0"/>
              <a:t>scale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0 to 100</a:t>
            </a:r>
            <a:endParaRPr lang="fr-F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5128" y="2636912"/>
            <a:ext cx="288032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Increase</a:t>
            </a:r>
            <a:r>
              <a:rPr lang="fr-FR" dirty="0" smtClean="0"/>
              <a:t> of </a:t>
            </a:r>
            <a:r>
              <a:rPr lang="fr-FR" dirty="0" err="1" smtClean="0"/>
              <a:t>urban</a:t>
            </a:r>
            <a:r>
              <a:rPr lang="fr-FR" dirty="0" smtClean="0"/>
              <a:t> </a:t>
            </a:r>
            <a:r>
              <a:rPr lang="fr-FR" dirty="0" err="1" smtClean="0"/>
              <a:t>temperature</a:t>
            </a:r>
            <a:r>
              <a:rPr lang="fr-FR" dirty="0" smtClean="0"/>
              <a:t> on the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ecotone</a:t>
            </a:r>
            <a:r>
              <a:rPr lang="fr-FR" dirty="0" smtClean="0"/>
              <a:t> , 2000 to 2010, </a:t>
            </a:r>
            <a:br>
              <a:rPr lang="fr-FR" dirty="0" smtClean="0"/>
            </a:b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 as % of the </a:t>
            </a:r>
            <a:r>
              <a:rPr lang="fr-FR" dirty="0" err="1" smtClean="0"/>
              <a:t>lagoon</a:t>
            </a:r>
            <a:r>
              <a:rPr lang="fr-FR" dirty="0" smtClean="0"/>
              <a:t> area</a:t>
            </a:r>
            <a:endParaRPr lang="fr-FR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05128" y="2636912"/>
            <a:ext cx="288032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6105128" y="2636912"/>
            <a:ext cx="288032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coral</a:t>
            </a:r>
            <a:r>
              <a:rPr lang="fr-FR" dirty="0" smtClean="0"/>
              <a:t> </a:t>
            </a:r>
            <a:r>
              <a:rPr lang="fr-FR" dirty="0" err="1" smtClean="0"/>
              <a:t>reefs</a:t>
            </a:r>
            <a:r>
              <a:rPr lang="fr-FR" dirty="0" smtClean="0"/>
              <a:t> state index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ESA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69224" y="4581128"/>
            <a:ext cx="360040" cy="131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coral</a:t>
            </a:r>
            <a:r>
              <a:rPr lang="fr-FR" dirty="0" smtClean="0"/>
              <a:t> </a:t>
            </a:r>
            <a:r>
              <a:rPr lang="fr-FR" dirty="0" err="1" smtClean="0"/>
              <a:t>reefs</a:t>
            </a:r>
            <a:r>
              <a:rPr lang="fr-FR" dirty="0" smtClean="0"/>
              <a:t> state index </a:t>
            </a:r>
            <a:r>
              <a:rPr lang="fr-FR" dirty="0" err="1" smtClean="0"/>
              <a:t>derived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ESA </a:t>
            </a:r>
            <a:r>
              <a:rPr lang="fr-FR" dirty="0" err="1" smtClean="0"/>
              <a:t>assessment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7216" y="1268760"/>
            <a:ext cx="360040" cy="131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150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First </a:t>
            </a:r>
            <a:r>
              <a:rPr lang="fr-FR" dirty="0" err="1" smtClean="0"/>
              <a:t>account</a:t>
            </a:r>
            <a:r>
              <a:rPr lang="fr-FR" dirty="0" smtClean="0"/>
              <a:t> of </a:t>
            </a:r>
            <a:r>
              <a:rPr lang="fr-FR" dirty="0" err="1" smtClean="0"/>
              <a:t>biodiversity</a:t>
            </a:r>
            <a:r>
              <a:rPr lang="fr-FR" dirty="0" smtClean="0"/>
              <a:t> </a:t>
            </a:r>
            <a:r>
              <a:rPr lang="fr-FR" dirty="0" err="1" smtClean="0"/>
              <a:t>status</a:t>
            </a:r>
            <a:r>
              <a:rPr lang="fr-FR" dirty="0" smtClean="0"/>
              <a:t> for </a:t>
            </a: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r>
              <a:rPr lang="fr-FR" dirty="0" smtClean="0"/>
              <a:t> (</a:t>
            </a:r>
            <a:r>
              <a:rPr lang="fr-FR" dirty="0" err="1" smtClean="0"/>
              <a:t>based</a:t>
            </a:r>
            <a:r>
              <a:rPr lang="fr-FR" dirty="0" smtClean="0"/>
              <a:t> on the </a:t>
            </a:r>
            <a:r>
              <a:rPr lang="fr-FR" dirty="0" err="1" smtClean="0"/>
              <a:t>coral</a:t>
            </a:r>
            <a:r>
              <a:rPr lang="fr-FR" dirty="0" smtClean="0"/>
              <a:t> </a:t>
            </a:r>
            <a:r>
              <a:rPr lang="fr-FR" dirty="0" err="1" smtClean="0"/>
              <a:t>reefs</a:t>
            </a:r>
            <a:r>
              <a:rPr lang="fr-FR" dirty="0" smtClean="0"/>
              <a:t> index, </a:t>
            </a:r>
            <a:r>
              <a:rPr lang="fr-FR" dirty="0" err="1" smtClean="0"/>
              <a:t>mean</a:t>
            </a:r>
            <a:r>
              <a:rPr lang="fr-FR" dirty="0" smtClean="0"/>
              <a:t> values)</a:t>
            </a:r>
            <a:endParaRPr lang="fr-F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105128" y="2492896"/>
            <a:ext cx="288032" cy="14401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Ecosystem</a:t>
            </a:r>
            <a:r>
              <a:rPr lang="fr-FR" dirty="0" smtClean="0"/>
              <a:t> </a:t>
            </a:r>
            <a:r>
              <a:rPr lang="fr-FR" dirty="0" err="1" smtClean="0"/>
              <a:t>Coastal</a:t>
            </a:r>
            <a:r>
              <a:rPr lang="fr-FR" dirty="0" smtClean="0"/>
              <a:t> </a:t>
            </a:r>
            <a:r>
              <a:rPr lang="fr-FR" dirty="0" err="1" smtClean="0"/>
              <a:t>Units</a:t>
            </a:r>
            <a:endParaRPr lang="fr-FR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fr-FR" sz="2000" dirty="0" err="1" smtClean="0"/>
              <a:t>Ecosystem</a:t>
            </a:r>
            <a:r>
              <a:rPr lang="fr-FR" sz="2000" dirty="0" smtClean="0"/>
              <a:t> Capital </a:t>
            </a:r>
            <a:r>
              <a:rPr lang="fr-FR" sz="2000" dirty="0" err="1" smtClean="0"/>
              <a:t>Capability</a:t>
            </a:r>
            <a:r>
              <a:rPr lang="fr-FR" sz="2000" dirty="0" smtClean="0"/>
              <a:t> (</a:t>
            </a:r>
            <a:r>
              <a:rPr lang="fr-FR" sz="2000" dirty="0" err="1" smtClean="0"/>
              <a:t>inland</a:t>
            </a:r>
            <a:r>
              <a:rPr lang="fr-FR" sz="2000" dirty="0" smtClean="0"/>
              <a:t>): ECU </a:t>
            </a:r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prices</a:t>
            </a:r>
            <a:r>
              <a:rPr lang="fr-FR" sz="2000" dirty="0" smtClean="0"/>
              <a:t> by Districts, 2000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200" dirty="0" err="1" smtClean="0"/>
              <a:t>Ecosystem</a:t>
            </a:r>
            <a:r>
              <a:rPr lang="fr-FR" sz="2200" dirty="0" smtClean="0"/>
              <a:t> Capital </a:t>
            </a:r>
            <a:r>
              <a:rPr lang="fr-FR" sz="2200" dirty="0" err="1" smtClean="0"/>
              <a:t>Capability</a:t>
            </a:r>
            <a:r>
              <a:rPr lang="fr-FR" sz="2200" dirty="0" smtClean="0"/>
              <a:t>: ECU </a:t>
            </a:r>
            <a:r>
              <a:rPr lang="fr-FR" sz="2200" dirty="0" err="1" smtClean="0"/>
              <a:t>mean</a:t>
            </a:r>
            <a:r>
              <a:rPr lang="fr-FR" sz="2200" dirty="0" smtClean="0"/>
              <a:t> </a:t>
            </a:r>
            <a:r>
              <a:rPr lang="fr-FR" sz="2200" dirty="0" err="1" smtClean="0"/>
              <a:t>prices</a:t>
            </a:r>
            <a:r>
              <a:rPr lang="fr-FR" sz="2200" dirty="0" smtClean="0"/>
              <a:t> by Districts, 2010</a:t>
            </a:r>
            <a:endParaRPr lang="fr-FR" sz="2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3943" y="908050"/>
            <a:ext cx="5218113" cy="521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1573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6906" y="1600200"/>
            <a:ext cx="452596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2480" y="274638"/>
            <a:ext cx="9433048" cy="562074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Ecosystem</a:t>
            </a:r>
            <a:r>
              <a:rPr lang="fr-FR" dirty="0" smtClean="0"/>
              <a:t> Capital </a:t>
            </a:r>
            <a:r>
              <a:rPr lang="fr-FR" dirty="0" err="1" smtClean="0"/>
              <a:t>Capability</a:t>
            </a:r>
            <a:r>
              <a:rPr lang="fr-FR" dirty="0" smtClean="0"/>
              <a:t> (</a:t>
            </a:r>
            <a:r>
              <a:rPr lang="fr-FR" dirty="0" err="1" smtClean="0"/>
              <a:t>inland</a:t>
            </a:r>
            <a:r>
              <a:rPr lang="fr-FR" dirty="0" smtClean="0"/>
              <a:t>): ECU </a:t>
            </a:r>
            <a:r>
              <a:rPr lang="fr-FR" dirty="0" err="1" smtClean="0"/>
              <a:t>mean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smtClean="0"/>
              <a:t>by Districts, </a:t>
            </a:r>
            <a:r>
              <a:rPr lang="fr-FR" dirty="0" smtClean="0"/>
              <a:t>2000 &amp; 2010</a:t>
            </a:r>
            <a:endParaRPr lang="fr-FR" dirty="0"/>
          </a:p>
        </p:txBody>
      </p:sp>
      <p:sp>
        <p:nvSpPr>
          <p:cNvPr id="9" name="TextBox 8"/>
          <p:cNvSpPr txBox="1"/>
          <p:nvPr/>
        </p:nvSpPr>
        <p:spPr>
          <a:xfrm>
            <a:off x="5643513" y="18808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</a:t>
            </a:r>
            <a:endParaRPr lang="fr-FR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64568" y="1880828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2000</a:t>
            </a:r>
            <a:endParaRPr lang="fr-FR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22108</TotalTime>
  <Words>1624</Words>
  <Application>Microsoft Office PowerPoint</Application>
  <PresentationFormat>A4 Paper (210x297 mm)</PresentationFormat>
  <Paragraphs>285</Paragraphs>
  <Slides>105</Slides>
  <Notes>70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105</vt:i4>
      </vt:variant>
    </vt:vector>
  </HeadingPairs>
  <TitlesOfParts>
    <vt:vector size="106" baseType="lpstr">
      <vt:lpstr>Office Theme</vt:lpstr>
      <vt:lpstr>Experimental Ecosystems/Natural Capital Accounts for Mauritius,  2000 – 2010   Collection of maps</vt:lpstr>
      <vt:lpstr>Statistical Units</vt:lpstr>
      <vt:lpstr>LCEFU: Land Cover Ecosystem Functionnal Units   The SEEA-ENCA Land Cover map v.1 2010 of Mauritius</vt:lpstr>
      <vt:lpstr>Dominant Land Cover types (neighbourhood value more than 50%)</vt:lpstr>
      <vt:lpstr>Mauritius’ river catchments and sub-catchments used for ECA</vt:lpstr>
      <vt:lpstr>SELU: Socio-Ecological Landscape Units (DLT50 x Sub-catchments)</vt:lpstr>
      <vt:lpstr>Each SELU has a SELU_ID which reads: DLT50_SubCatchment_ID</vt:lpstr>
      <vt:lpstr>SECU: Sea Ecosystem Coastal Units</vt:lpstr>
      <vt:lpstr>The Biomass-Carbon account</vt:lpstr>
      <vt:lpstr>SELU: Woody biomass 2000</vt:lpstr>
      <vt:lpstr>SELU: Woody biomass 2010</vt:lpstr>
      <vt:lpstr>SELU: Topsoil carbon</vt:lpstr>
      <vt:lpstr>SELU: NPP 2000</vt:lpstr>
      <vt:lpstr>SELU: NPP 2010</vt:lpstr>
      <vt:lpstr>SELU: NPP change 2000-2010</vt:lpstr>
      <vt:lpstr>SELU: Estimation of heterotrophic  respiration(soil, decomposers…) 2000</vt:lpstr>
      <vt:lpstr>SELU: Estimation of heterotrophic  respiration (soil, decomposers…) 2010</vt:lpstr>
      <vt:lpstr>SELU:  Total food harvest 2010 (incl.  family gardens &amp; cane fields secondary crops), (tons)</vt:lpstr>
      <vt:lpstr>SELU: Tea harvest 2010 (tons)</vt:lpstr>
      <vt:lpstr>SELU: Sugarcane harvest, rainfed crops, 2010 (tons)</vt:lpstr>
      <vt:lpstr>SELU: Sugarcane harvest, irrigated crops, 2010 (tons)</vt:lpstr>
      <vt:lpstr>SELU: Sugarcane total harvest, 2010 (tons)</vt:lpstr>
      <vt:lpstr>SELU: Total agriculture harvest, 2010 (tons)</vt:lpstr>
      <vt:lpstr>ECA Sub-Catchments: Woody biomass 2000</vt:lpstr>
      <vt:lpstr>ECA Sub-Catchments: Woody biomass 2010</vt:lpstr>
      <vt:lpstr>ECA Sub-Catchments: Topsoil carbon</vt:lpstr>
      <vt:lpstr>ECA Sub-Catchments: NPP 2000</vt:lpstr>
      <vt:lpstr>ECA Sub-Catchments: NPP 2010</vt:lpstr>
      <vt:lpstr>ECA Sub-Catchments: NPP change 2000-2010</vt:lpstr>
      <vt:lpstr>ECA Sub-Catchments:  Estimation of heterotrophic  respiration(soil, decomposers…) 2000</vt:lpstr>
      <vt:lpstr>ECA Sub-Catchments:  Estimation of heterotrophic  respiration (soil, decomposers…) 2010</vt:lpstr>
      <vt:lpstr>ECA Sub-Catchments:  Total food harvest 2010 (incl.  family gardens &amp; cane fields secondary crops), (tons)</vt:lpstr>
      <vt:lpstr>ECA Sub-Catchments: Tea harvest 2010 (tons)</vt:lpstr>
      <vt:lpstr>ECA Sub-Catchments: Sugarcane harvest, rainfed crops, 2010 (tons)</vt:lpstr>
      <vt:lpstr>SELU: Sugarcane harvest, irrigated crops, 2010 (tons)</vt:lpstr>
      <vt:lpstr>SELU: Sugarcane total harvest, 2010 (tons)</vt:lpstr>
      <vt:lpstr>ECA Sub-Catchments: Total agriculture harvest, 2010 (tons)</vt:lpstr>
      <vt:lpstr>The green infrastructure/ biodiversity account </vt:lpstr>
      <vt:lpstr>GBLI: the Green Background Landscape Index</vt:lpstr>
      <vt:lpstr>GBLI: the Green Background Landscape Index by SELU</vt:lpstr>
      <vt:lpstr>GBLI: the Green Background Landscape Index by Districts (GBLI-weighted ha)</vt:lpstr>
      <vt:lpstr>GBLI: the Green Background Landscape Index by SubCatchments  (GBLI-weighted ha)</vt:lpstr>
      <vt:lpstr>GBLI: the Green Background Landscape Index by SubCatchments  (GBLI-weighted ha)</vt:lpstr>
      <vt:lpstr>Slide 44</vt:lpstr>
      <vt:lpstr>Fragmentation of SELUs by main roads (barrier effect)</vt:lpstr>
      <vt:lpstr>SELU Fragmentation index 0-100 as % road corridors (100m pixels)</vt:lpstr>
      <vt:lpstr>SELU Fragmentation index 0-100 as % road corridors (100m pixels)</vt:lpstr>
      <vt:lpstr>Fragmentation index 0-100 as % road corridors (100m pixels)  by Sub-Catchments</vt:lpstr>
      <vt:lpstr>Fragmentation index 0-100 as % road corridors (100m pixels)  by Sub-Catchments</vt:lpstr>
      <vt:lpstr>Slide 50</vt:lpstr>
      <vt:lpstr>NLEP, the Net Landscape Ecosystem Potential 2010</vt:lpstr>
      <vt:lpstr>NLEP, the Net Landscape Ecosystem Potential 2010 by SELU</vt:lpstr>
      <vt:lpstr>NLEP, the Net Landscape Ecosystem Potential 2010 by SELU  (values = weighted ha)</vt:lpstr>
      <vt:lpstr>NLEP, the Net Landscape Ecosystem Potential 2010 by Districts  (values = weighted ha)</vt:lpstr>
      <vt:lpstr>NLEP, the Net Landscape Ecosystem Potential 2010 by Sub-Catchments (values = weighted ha)</vt:lpstr>
      <vt:lpstr>NLEP, the Net Landscape Ecosystem Potential 2010 by MCA-ECA (values = weighted ha)</vt:lpstr>
      <vt:lpstr>NLEP, the Net Landscape Ecosystem Potential 2010 by MCA-ECA (values = weighted ha)</vt:lpstr>
      <vt:lpstr>Slide 58</vt:lpstr>
      <vt:lpstr>Slide 59</vt:lpstr>
      <vt:lpstr>GBLI1010</vt:lpstr>
      <vt:lpstr>Water ecosystem accounts</vt:lpstr>
      <vt:lpstr>Isohyets merged to match the Meteo simplified statistics</vt:lpstr>
      <vt:lpstr>Rainfall by isohyets according to data from representative stations </vt:lpstr>
      <vt:lpstr>Rainfall, m3/ha, final smoothing</vt:lpstr>
      <vt:lpstr>Evapo-Transpiration: MODIS16A3 product reprojected from sinusoidal to UTM and truncated at 20000 (ET values are in 0.1mm, the cells of 1km2)</vt:lpstr>
      <vt:lpstr>Evapo-Transpiration:  from the MODIS16A3 product to the ETP map</vt:lpstr>
      <vt:lpstr>ET maps from MODIS16A</vt:lpstr>
      <vt:lpstr>Manual allocation to sub-catchments of representative (downstream) river gauging stations using the Hydrology Databook.</vt:lpstr>
      <vt:lpstr>Visual allocation to sub-catchments of representative (downstream) river gauging stations using the Hydrology Databook.</vt:lpstr>
      <vt:lpstr>Population 2010 resampled to M01-Urban land cover/ 1 ha</vt:lpstr>
      <vt:lpstr>Population 2010 resampled to M01-Urban land cover (persons by 1 ha cells)</vt:lpstr>
      <vt:lpstr>Population 2000 resampled to M01-Urban land cover/ 1ha</vt:lpstr>
      <vt:lpstr>Population 2000 resampled to M01-Urban land cover/ 1ha</vt:lpstr>
      <vt:lpstr>Population 2000 resampled to M01-Urban land cover/ 1ha</vt:lpstr>
      <vt:lpstr>First estimation of the water consumption by households/municipalities (in m3/person/year, from the MWA)</vt:lpstr>
      <vt:lpstr>First estimation of the water consumption by households/municipalities (in m3/person/year, from the MWA)</vt:lpstr>
      <vt:lpstr>Water intensity of use, 1st decile, 2010</vt:lpstr>
      <vt:lpstr>Coastal municipalities</vt:lpstr>
      <vt:lpstr>Rivers gauging stations used for accounting </vt:lpstr>
      <vt:lpstr>Flows of gauged rivers, 2000 and 2010 in Mm3</vt:lpstr>
      <vt:lpstr>River Catchments/Sub-Catchments andLakes (in yellow)</vt:lpstr>
      <vt:lpstr>Boreholes and estimation of groundwater abstraction by subcatchments (Mm3)</vt:lpstr>
      <vt:lpstr>Accessible water</vt:lpstr>
      <vt:lpstr>Water Intensity of Use</vt:lpstr>
      <vt:lpstr>2010 – Urban temperature on the coastal ecotone</vt:lpstr>
      <vt:lpstr>Slide 86</vt:lpstr>
      <vt:lpstr>2010 – Urban temperature on the coastal ecotone</vt:lpstr>
      <vt:lpstr>2000 – Urban temperature on the coastal ecotone</vt:lpstr>
      <vt:lpstr>Increase of urban temperature on the coastal ecotone , 2000 to 2010</vt:lpstr>
      <vt:lpstr>Mean increase of urban temperature on the coastal ecotone , 2000 to 2010,  in points per ha on a scale from 0 to 100</vt:lpstr>
      <vt:lpstr>Increase of urban temperature on the coastal ecotone , 2000 to 2010,  mean increase as % of the lagoon area</vt:lpstr>
      <vt:lpstr>The coral reefs state index derived from the ESA assessment </vt:lpstr>
      <vt:lpstr>The coral reefs state index derived from the ESA assessment </vt:lpstr>
      <vt:lpstr>Slide 94</vt:lpstr>
      <vt:lpstr>First account of biodiversity status for Sea Ecosystem Coastal Units (based on the coral reefs index, mean values)</vt:lpstr>
      <vt:lpstr>Sea Ecosystem Coastal Units</vt:lpstr>
      <vt:lpstr>Ecosystem Capital Capability (inland): ECU mean prices by Districts, 2000</vt:lpstr>
      <vt:lpstr>Ecosystem Capital Capability: ECU mean prices by Districts, 2010</vt:lpstr>
      <vt:lpstr>Ecosystem Capital Capability (inland): ECU mean prices by Districts, 2000 &amp; 2010</vt:lpstr>
      <vt:lpstr>Ecosystem Capital Capability (inland): ECU Value by Districts, 2000</vt:lpstr>
      <vt:lpstr>Ecosystem Capital Capability (inland): ECU Value by Districts, 2010</vt:lpstr>
      <vt:lpstr>Ecosystem Capital Capability (inland): ECU Value by Districts, 2000 &amp; 2010</vt:lpstr>
      <vt:lpstr>Ecosystem Capital Capability (inland): Change in ECU Value by Districts, 2000-2010</vt:lpstr>
      <vt:lpstr>Ecosystem Capital Capability (inland): Change in ECU Value, % by Districts, 2000-2010</vt:lpstr>
      <vt:lpstr>Ecosystem Capital Capability (inland): Change in ECU Value (left) and % (right) by Districts, 2000-2010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Jean-Louis</dc:creator>
  <cp:lastModifiedBy>Jean-Louis</cp:lastModifiedBy>
  <cp:revision>59</cp:revision>
  <dcterms:created xsi:type="dcterms:W3CDTF">2013-10-08T07:42:43Z</dcterms:created>
  <dcterms:modified xsi:type="dcterms:W3CDTF">2013-11-11T11:07:04Z</dcterms:modified>
</cp:coreProperties>
</file>